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ink/ink1.xml" ContentType="application/inkml+xml"/>
  <Override PartName="/ppt/ink/ink2.xml" ContentType="application/inkml+xml"/>
  <Override PartName="/ppt/notesSlides/notesSlide18.xml" ContentType="application/vnd.openxmlformats-officedocument.presentationml.notesSlide+xml"/>
  <Override PartName="/ppt/ink/ink3.xml" ContentType="application/inkml+xml"/>
  <Override PartName="/ppt/ink/ink4.xml" ContentType="application/inkml+xml"/>
  <Override PartName="/ppt/notesSlides/notesSlide19.xml" ContentType="application/vnd.openxmlformats-officedocument.presentationml.notesSlide+xml"/>
  <Override PartName="/ppt/ink/ink5.xml" ContentType="application/inkml+xml"/>
  <Override PartName="/ppt/ink/ink6.xml" ContentType="application/inkml+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ink/ink7.xml" ContentType="application/inkml+xml"/>
  <Override PartName="/ppt/notesSlides/notesSlide38.xml" ContentType="application/vnd.openxmlformats-officedocument.presentationml.notesSlide+xml"/>
  <Override PartName="/ppt/ink/ink8.xml" ContentType="application/inkml+xml"/>
  <Override PartName="/ppt/notesSlides/notesSlide39.xml" ContentType="application/vnd.openxmlformats-officedocument.presentationml.notesSlide+xml"/>
  <Override PartName="/ppt/ink/ink9.xml" ContentType="application/inkml+xml"/>
  <Override PartName="/ppt/ink/ink10.xml" ContentType="application/inkml+xml"/>
  <Override PartName="/ppt/notesSlides/notesSlide40.xml" ContentType="application/vnd.openxmlformats-officedocument.presentationml.notesSlide+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notesSlides/notesSlide41.xml" ContentType="application/vnd.openxmlformats-officedocument.presentationml.notesSlide+xml"/>
  <Override PartName="/ppt/ink/ink18.xml" ContentType="application/inkml+xml"/>
  <Override PartName="/ppt/ink/ink19.xml" ContentType="application/inkml+xml"/>
  <Override PartName="/ppt/notesSlides/notesSlide42.xml" ContentType="application/vnd.openxmlformats-officedocument.presentationml.notesSlide+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autoCompressPictures="0">
  <p:sldMasterIdLst>
    <p:sldMasterId id="2147484038" r:id="rId1"/>
  </p:sldMasterIdLst>
  <p:notesMasterIdLst>
    <p:notesMasterId r:id="rId54"/>
  </p:notesMasterIdLst>
  <p:handoutMasterIdLst>
    <p:handoutMasterId r:id="rId55"/>
  </p:handoutMasterIdLst>
  <p:sldIdLst>
    <p:sldId id="259" r:id="rId2"/>
    <p:sldId id="316" r:id="rId3"/>
    <p:sldId id="340" r:id="rId4"/>
    <p:sldId id="290" r:id="rId5"/>
    <p:sldId id="296" r:id="rId6"/>
    <p:sldId id="263" r:id="rId7"/>
    <p:sldId id="317" r:id="rId8"/>
    <p:sldId id="325" r:id="rId9"/>
    <p:sldId id="264" r:id="rId10"/>
    <p:sldId id="267" r:id="rId11"/>
    <p:sldId id="330" r:id="rId12"/>
    <p:sldId id="322" r:id="rId13"/>
    <p:sldId id="323" r:id="rId14"/>
    <p:sldId id="331" r:id="rId15"/>
    <p:sldId id="324" r:id="rId16"/>
    <p:sldId id="332" r:id="rId17"/>
    <p:sldId id="344" r:id="rId18"/>
    <p:sldId id="314" r:id="rId19"/>
    <p:sldId id="338" r:id="rId20"/>
    <p:sldId id="339" r:id="rId21"/>
    <p:sldId id="326" r:id="rId22"/>
    <p:sldId id="327" r:id="rId23"/>
    <p:sldId id="328" r:id="rId24"/>
    <p:sldId id="298" r:id="rId25"/>
    <p:sldId id="315" r:id="rId26"/>
    <p:sldId id="270" r:id="rId27"/>
    <p:sldId id="295" r:id="rId28"/>
    <p:sldId id="297" r:id="rId29"/>
    <p:sldId id="283" r:id="rId30"/>
    <p:sldId id="289" r:id="rId31"/>
    <p:sldId id="300" r:id="rId32"/>
    <p:sldId id="319" r:id="rId33"/>
    <p:sldId id="301" r:id="rId34"/>
    <p:sldId id="303" r:id="rId35"/>
    <p:sldId id="302" r:id="rId36"/>
    <p:sldId id="305" r:id="rId37"/>
    <p:sldId id="308" r:id="rId38"/>
    <p:sldId id="309" r:id="rId39"/>
    <p:sldId id="306" r:id="rId40"/>
    <p:sldId id="307" r:id="rId41"/>
    <p:sldId id="288" r:id="rId42"/>
    <p:sldId id="310" r:id="rId43"/>
    <p:sldId id="320" r:id="rId44"/>
    <p:sldId id="293" r:id="rId45"/>
    <p:sldId id="312" r:id="rId46"/>
    <p:sldId id="272" r:id="rId47"/>
    <p:sldId id="274" r:id="rId48"/>
    <p:sldId id="341" r:id="rId49"/>
    <p:sldId id="343" r:id="rId50"/>
    <p:sldId id="275" r:id="rId51"/>
    <p:sldId id="313" r:id="rId52"/>
    <p:sldId id="273" r:id="rId5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37F4E050-12B8-244A-8EE0-852BFFC0DBCC}">
          <p14:sldIdLst>
            <p14:sldId id="259"/>
            <p14:sldId id="316"/>
            <p14:sldId id="340"/>
          </p14:sldIdLst>
        </p14:section>
        <p14:section name="Full - START" id="{801A70C2-2D5E-4AD8-AC18-AA875129A046}">
          <p14:sldIdLst>
            <p14:sldId id="290"/>
            <p14:sldId id="296"/>
          </p14:sldIdLst>
        </p14:section>
        <p14:section name="Full - END" id="{16623DCD-022F-4A15-B559-8634E6E5AB83}">
          <p14:sldIdLst>
            <p14:sldId id="263"/>
            <p14:sldId id="317"/>
            <p14:sldId id="325"/>
            <p14:sldId id="264"/>
            <p14:sldId id="267"/>
            <p14:sldId id="330"/>
            <p14:sldId id="322"/>
            <p14:sldId id="323"/>
            <p14:sldId id="331"/>
            <p14:sldId id="324"/>
            <p14:sldId id="332"/>
            <p14:sldId id="344"/>
            <p14:sldId id="314"/>
            <p14:sldId id="338"/>
            <p14:sldId id="339"/>
            <p14:sldId id="326"/>
            <p14:sldId id="327"/>
            <p14:sldId id="328"/>
            <p14:sldId id="298"/>
          </p14:sldIdLst>
        </p14:section>
        <p14:section name="Full with audience game - START" id="{707AD8B5-135A-4659-BB93-4BFEECC062FB}">
          <p14:sldIdLst>
            <p14:sldId id="315"/>
          </p14:sldIdLst>
        </p14:section>
        <p14:section name="Full with audience game - END" id="{5D24DB6A-E06D-45EF-8629-30EDF80D4EEC}">
          <p14:sldIdLst>
            <p14:sldId id="270"/>
            <p14:sldId id="295"/>
          </p14:sldIdLst>
        </p14:section>
        <p14:section name="Full - START" id="{3C656996-CE71-4DB4-B3A9-69300C0E50C8}">
          <p14:sldIdLst>
            <p14:sldId id="297"/>
          </p14:sldIdLst>
        </p14:section>
        <p14:section name="Full - END" id="{AB5FD005-B73D-447C-99E0-CE9140284130}">
          <p14:sldIdLst>
            <p14:sldId id="283"/>
            <p14:sldId id="289"/>
            <p14:sldId id="300"/>
            <p14:sldId id="319"/>
            <p14:sldId id="301"/>
            <p14:sldId id="303"/>
            <p14:sldId id="302"/>
            <p14:sldId id="305"/>
          </p14:sldIdLst>
        </p14:section>
        <p14:section name="Full - START" id="{9F18C8DC-E9F8-4E1F-AE80-BC3838C5FAA9}">
          <p14:sldIdLst>
            <p14:sldId id="308"/>
            <p14:sldId id="309"/>
            <p14:sldId id="306"/>
          </p14:sldIdLst>
        </p14:section>
        <p14:section name="Full - END" id="{BE416D25-8740-400F-8530-CBFDBAA8C24C}">
          <p14:sldIdLst>
            <p14:sldId id="307"/>
            <p14:sldId id="288"/>
            <p14:sldId id="310"/>
            <p14:sldId id="320"/>
          </p14:sldIdLst>
        </p14:section>
        <p14:section name="Full - START" id="{862E1D0C-F19C-4F3C-B317-CCA7C5EF0976}">
          <p14:sldIdLst>
            <p14:sldId id="293"/>
            <p14:sldId id="312"/>
          </p14:sldIdLst>
        </p14:section>
        <p14:section name="Full - END" id="{D9B4AC31-2A7F-4660-BBA6-ED46788F9569}">
          <p14:sldIdLst>
            <p14:sldId id="272"/>
            <p14:sldId id="274"/>
            <p14:sldId id="341"/>
            <p14:sldId id="343"/>
          </p14:sldIdLst>
        </p14:section>
        <p14:section name="additional material - START" id="{F880E4AC-4F6C-416C-98A9-24A1243AEE1B}">
          <p14:sldIdLst>
            <p14:sldId id="275"/>
            <p14:sldId id="313"/>
          </p14:sldIdLst>
        </p14:section>
        <p14:section name="additional material - END" id="{484813F4-6231-41EE-8430-15E93F07CB36}">
          <p14:sldIdLst>
            <p14:sldId id="273"/>
          </p14:sldIdLst>
        </p14:section>
      </p14:sectionLst>
    </p:ext>
    <p:ext uri="{EFAFB233-063F-42B5-8137-9DF3F51BA10A}">
      <p15:sldGuideLst xmlns:p15="http://schemas.microsoft.com/office/powerpoint/2012/main">
        <p15:guide id="1" orient="horz" pos="187" userDrawn="1">
          <p15:clr>
            <a:srgbClr val="A4A3A4"/>
          </p15:clr>
        </p15:guide>
        <p15:guide id="2" pos="325"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1E6E28C-BC3D-3C57-FD97-EEC7B85A4A89}" name="Gastbenutzer" initials="Ga" userId="S::urn:spo:anon#00157dd085a508baa657a79803047242cc902607d6c64efefc065398bb24a61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800E"/>
    <a:srgbClr val="FF9400"/>
    <a:srgbClr val="FF8100"/>
    <a:srgbClr val="FFFFFF"/>
    <a:srgbClr val="C43F1B"/>
    <a:srgbClr val="F08733"/>
    <a:srgbClr val="A3A3A5"/>
    <a:srgbClr val="F18632"/>
    <a:srgbClr val="FEFEF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812"/>
    <p:restoredTop sz="85110"/>
  </p:normalViewPr>
  <p:slideViewPr>
    <p:cSldViewPr snapToGrid="0">
      <p:cViewPr varScale="1">
        <p:scale>
          <a:sx n="128" d="100"/>
          <a:sy n="128" d="100"/>
        </p:scale>
        <p:origin x="1616" y="176"/>
      </p:cViewPr>
      <p:guideLst>
        <p:guide orient="horz" pos="187"/>
        <p:guide pos="325"/>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microsoft.com/office/2018/10/relationships/authors" Targe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F42EEF64-1DC8-F646-8C83-D7BA25C3743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a:extLst>
              <a:ext uri="{FF2B5EF4-FFF2-40B4-BE49-F238E27FC236}">
                <a16:creationId xmlns:a16="http://schemas.microsoft.com/office/drawing/2014/main" id="{52E88939-946C-9E43-B7F3-E17EF8222C5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8312D0A-0FC1-0F45-B2D9-154AAF3BB91B}" type="datetimeFigureOut">
              <a:rPr lang="de-DE" smtClean="0"/>
              <a:t>04.11.2024</a:t>
            </a:fld>
            <a:endParaRPr lang="de-DE"/>
          </a:p>
        </p:txBody>
      </p:sp>
      <p:sp>
        <p:nvSpPr>
          <p:cNvPr id="4" name="Fußzeilenplatzhalter 3">
            <a:extLst>
              <a:ext uri="{FF2B5EF4-FFF2-40B4-BE49-F238E27FC236}">
                <a16:creationId xmlns:a16="http://schemas.microsoft.com/office/drawing/2014/main" id="{46F24E8B-812A-D64B-A565-3E73EAF159D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a:extLst>
              <a:ext uri="{FF2B5EF4-FFF2-40B4-BE49-F238E27FC236}">
                <a16:creationId xmlns:a16="http://schemas.microsoft.com/office/drawing/2014/main" id="{00EE3812-9D65-5948-99A4-F7F7D0DD0EC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02564AE-2AB3-F148-A45E-41690058F987}" type="slidenum">
              <a:rPr lang="de-DE" smtClean="0"/>
              <a:t>‹Nr.›</a:t>
            </a:fld>
            <a:endParaRPr lang="de-DE"/>
          </a:p>
        </p:txBody>
      </p:sp>
    </p:spTree>
    <p:extLst>
      <p:ext uri="{BB962C8B-B14F-4D97-AF65-F5344CB8AC3E}">
        <p14:creationId xmlns:p14="http://schemas.microsoft.com/office/powerpoint/2010/main" val="1885333694"/>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8T08:26:16.244"/>
    </inkml:context>
    <inkml:brush xml:id="br0">
      <inkml:brushProperty name="width" value="0.3" units="cm"/>
      <inkml:brushProperty name="height" value="0.6" units="cm"/>
      <inkml:brushProperty name="color" value="#FF40FF"/>
      <inkml:brushProperty name="tip" value="rectangle"/>
      <inkml:brushProperty name="rasterOp" value="maskPen"/>
    </inkml:brush>
  </inkml:definitions>
  <inkml:trace contextRef="#ctx0" brushRef="#br0">16906 8365 16383 0 0,'2'0'0'0'0,"8"0"0"0"0,20 0 0 0 0,20 0 0 0 0,18 0 0 0 0,20 0 0 0 0,16 0 0 0 0,7 0 0 0 0,-1 0 0 0 0,-10 0 0 0 0,-14 0 0 0 0,-17 0 0 0 0,-16 0 0 0 0,-13 0 0 0 0,-9 0 0 0 0,-7 0 0 0 0,-5 0 0 0 0,-3 0 0 0 0,0 0 0 0 0,1 0 0 0 0,0 0 0 0 0,2 0 0 0 0,4 0 0 0 0,5 0 0 0 0,6 0 0 0 0,3 0 0 0 0,2 0 0 0 0,-3 0 0 0 0,-4 0 0 0 0,-4 0 0 0 0,-5 0 0 0 0,-6 0 0 0 0,-4 0 0 0 0,-4 0 0 0 0,-1 0 0 0 0,0 0 0 0 0,1 0 0 0 0,1 0 0 0 0,2 0 0 0 0,2 0 0 0 0,3 0 0 0 0,1 0 0 0 0,2 0 0 0 0,2 0 0 0 0,2 0 0 0 0,0 0 0 0 0,-1 0 0 0 0,0 0 0 0 0,1 0 0 0 0,0 0 0 0 0,0 0 0 0 0,1 0 0 0 0,0 0 0 0 0,-1 0 0 0 0,-3 0 0 0 0,-4 0 0 0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11-17T10:56:39.037"/>
    </inkml:context>
    <inkml:brush xml:id="br0">
      <inkml:brushProperty name="width" value="0.3" units="cm"/>
      <inkml:brushProperty name="height" value="0.6" units="cm"/>
      <inkml:brushProperty name="color" value="#A2D762"/>
      <inkml:brushProperty name="tip" value="rectangle"/>
      <inkml:brushProperty name="rasterOp" value="maskPen"/>
    </inkml:brush>
  </inkml:definitions>
  <inkml:trace contextRef="#ctx0" brushRef="#br0">12751 11188 16383 0 0,'1'0'0'0'0,"9"0"0"0"0,17 0 0 0 0,27 0 0 0 0,35 0 0 0 0,28 0 0 0 0,25 0 0 0 0,32 0 0 0 0,28 0 0 0 0,13 0 0 0 0,2 0 0 0 0,-6 0 0 0 0,-11 5 0 0 0,-13 4 0 0 0,-13 7 0 0 0,-13 5 0 0 0,-13 4 0 0 0,-9 3 0 0 0,-10-1 0 0 0,-7-3 0 0 0,-9-4 0 0 0,-5-6 0 0 0,-6-6 0 0 0,-1-3 0 0 0,2-3 0 0 0,6-2 0 0 0,8-1 0 0 0,6 0 0 0 0,0 0 0 0 0,-4 0 0 0 0,-6 1 0 0 0,-11 4 0 0 0,-12 4 0 0 0,-11 4 0 0 0,-11 1 0 0 0,-9 2 0 0 0,-8 0 0 0 0,-2-1 0 0 0,0 1 0 0 0,3-1 0 0 0,7 1 0 0 0,7-1 0 0 0,6-3 0 0 0,6-3 0 0 0,1-3 0 0 0,0-3 0 0 0,-1 0 0 0 0,-2-2 0 0 0,2-1 0 0 0,-1 1 0 0 0,1-1 0 0 0,2 1 0 0 0,1-1 0 0 0,2 0 0 0 0,0-2 0 0 0,0-3 0 0 0,1-3 0 0 0,1-3 0 0 0,3-3 0 0 0,7-3 0 0 0,11-4 0 0 0,9-2 0 0 0,7 0 0 0 0,0 1 0 0 0,-5 2 0 0 0,-10 4 0 0 0,-11 4 0 0 0,-14 4 0 0 0,-11 3 0 0 0,-10 0 0 0 0,-4 0 0 0 0,-3 0 0 0 0,-3 1 0 0 0,-4-1 0 0 0,-3 2 0 0 0,-3 1 0 0 0,0 1 0 0 0,0 0 0 0 0,1-2 0 0 0,0-4 0 0 0,-3-4 0 0 0,-4-9 0 0 0,-9-12 0 0 0,-8-3 0 0 0,-8 5 0 0 0,-4 11 0 0 0,-5 11 0 0 0,-1 7 0 0 0,-2 8 0 0 0,1 4 0 0 0,-1 4 0 0 0,1 1 0 0 0,0 3 0 0 0,1 2 0 0 0,1 3 0 0 0,1 3 0 0 0,0-1 0 0 0,1 0 0 0 0,0-3 0 0 0,1-2 0 0 0,1-3 0 0 0,0-1 0 0 0,-1-2 0 0 0,-2-2 0 0 0,1-2 0 0 0,4-2 0 0 0,12-5 0 0 0,15-4 0 0 0,10-4 0 0 0,11-3 0 0 0,17-4 0 0 0,15-2 0 0 0,12-1 0 0 0,6-2 0 0 0,2-1 0 0 0,-3-2 0 0 0,-6-1 0 0 0,-6-1 0 0 0,-8 0 0 0 0,-6 0 0 0 0,-6 2 0 0 0,-5 1 0 0 0,-3 2 0 0 0,-5 3 0 0 0,-2 3 0 0 0,-2 3 0 0 0,-3 3 0 0 0,-1 2 0 0 0,0 1 0 0 0,0 2 0 0 0,1 0 0 0 0,-1 1 0 0 0,1-1 0 0 0,4 1 0 0 0,5-1 0 0 0,6 0 0 0 0,5 0 0 0 0,3 0 0 0 0,3 0 0 0 0,1 0 0 0 0,1 0 0 0 0,0 0 0 0 0,-1 0 0 0 0,-2 0 0 0 0,-3 1 0 0 0,-5 1 0 0 0,-2 2 0 0 0,-3 0 0 0 0,-2 0 0 0 0,-1-1 0 0 0,0 1 0 0 0,0 0 0 0 0,0-2 0 0 0,0 0 0 0 0,-1-1 0 0 0,0-1 0 0 0,-1 0 0 0 0,0 0 0 0 0,1 0 0 0 0,2 0 0 0 0,2 0 0 0 0,3 0 0 0 0,4 0 0 0 0,1 0 0 0 0,-1 0 0 0 0,-2 0 0 0 0,-3 0 0 0 0,-4 0 0 0 0,-4 0 0 0 0,-2 0 0 0 0,0 0 0 0 0,0 0 0 0 0,1 0 0 0 0,3 0 0 0 0,1 0 0 0 0,3 0 0 0 0,0 0 0 0 0,1 0 0 0 0,-1 0 0 0 0,-3 0 0 0 0,-2 0 0 0 0,-1 0 0 0 0,0 0 0 0 0,1 0 0 0 0,4 0 0 0 0,2 0 0 0 0,2 0 0 0 0,4 0 0 0 0,5 0 0 0 0,7 1 0 0 0,5 3 0 0 0,5 2 0 0 0,2 3 0 0 0,-3-1 0 0 0,-6-1 0 0 0,-6-1 0 0 0,-7-2 0 0 0,-3-2 0 0 0,-5-1 0 0 0,-3-1 0 0 0,-1 0 0 0 0,2-1 0 0 0,3-1 0 0 0,4-4 0 0 0,4-4 0 0 0,-1-4 0 0 0,-5-2 0 0 0,-7 1 0 0 0,-1 3 0 0 0,1 4 0 0 0,-2 4 0 0 0,-3 1 0 0 0,-1 3 0 0 0,2 0 0 0 0,1 0 0 0 0,-2 1 0 0 0,-2 0 0 0 0,-5-1 0 0 0,-2 1 0 0 0,-4-1 0 0 0,-2 0 0 0 0,-1 1 0 0 0,0 1 0 0 0,2 0 0 0 0,4 0 0 0 0,3-1 0 0 0,2 0 0 0 0,-1-1 0 0 0,0 1 0 0 0,-3-1 0 0 0,-1 0 0 0 0,-1 0 0 0 0,1 0 0 0 0,4-1 0 0 0,2 1 0 0 0,-1 0 0 0 0,-2 0 0 0 0,-4 0 0 0 0,-3 0 0 0 0,-4 0 0 0 0,-1 1 0 0 0,-4 1 0 0 0,-2 0 0 0 0,-3 1 0 0 0,0 1 0 0 0,0-1 0 0 0,1 0 0 0 0,0 0 0 0 0,-2 0 0 0 0,-2-1 0 0 0,-1 0 0 0 0,-1 1 0 0 0,1 0 0 0 0,2 1 0 0 0,-1 2 0 0 0,0 1 0 0 0,-3 1 0 0 0,-3-1 0 0 0,-3-1 0 0 0,-3 1 0 0 0,-3 0 0 0 0,-1 2 0 0 0,1-1 0 0 0,-3-1 0 0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11-17T10:56:39.038"/>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4987 10449 16383 0 0,'1'0'0'0'0,"22"0"0"0"0,54 0 0 0 0,72 0 0 0 0,59 0 0 0 0,56 0 0 0 0,64 0 0 0 0,51 1 0 0 0,32 3 0 0 0,10 8 0 0 0,-19 9 0 0 0,-32 7 0 0 0,-40 4 0 0 0,-44 5 0 0 0,-44 1 0 0 0,-39 1 0 0 0,-32-2 0 0 0,-30-3 0 0 0,-25-5 0 0 0,-19-5 0 0 0,-12-8 0 0 0,-7-6 0 0 0,-3-5 0 0 0,-2-3 0 0 0,1-2 0 0 0,0-1 0 0 0,2-1 0 0 0,0 0 0 0 0,-4-2 0 0 0,-6-1 0 0 0,-11-1 0 0 0,-13 1 0 0 0,-12-3 0 0 0,-11-2 0 0 0,-9-7 0 0 0,-7-6 0 0 0,-3 0 0 0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11-17T10:56:39.039"/>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6101 10587 16383 0 0,'-3'0'0'0'0,"0"0"0"0"0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11-17T10:56:39.042"/>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5366 10315 16383 0 0,'2'0'0'0'0,"18"0"0"0"0,42 0 0 0 0,55 0 0 0 0,55 0 0 0 0,65 0 0 0 0,71 0 0 0 0,60 0 0 0 0,34 0 0 0 0,0 0 0 0 0,-27 0 0 0 0,-30 0 0 0 0,-39 0 0 0 0,-35 0 0 0 0,-33 0 0 0 0,-25-1 0 0 0,-23-1 0 0 0,-23-4 0 0 0,-17-2 0 0 0,-17 0 0 0 0,-12 0 0 0 0,-8 0 0 0 0,-3 2 0 0 0,0-1 0 0 0,1 1 0 0 0,5 1 0 0 0,14 1 0 0 0,20 1 0 0 0,25 1 0 0 0,17 2 0 0 0,11-1 0 0 0,7-1 0 0 0,-3 0 0 0 0,-11-1 0 0 0,-19 0 0 0 0,-31 0 0 0 0,-38 0 0 0 0,-37 0 0 0 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11-17T10:56:39.043"/>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25734 4658 0 0 0,'0'0'0'0'0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11-17T09:15:30.151"/>
    </inkml:context>
    <inkml:brush xml:id="br0">
      <inkml:brushProperty name="width" value="0.3" units="cm"/>
      <inkml:brushProperty name="height" value="0.6" units="cm"/>
      <inkml:brushProperty name="color" value="#A2D762"/>
      <inkml:brushProperty name="tip" value="rectangle"/>
      <inkml:brushProperty name="rasterOp" value="maskPen"/>
    </inkml:brush>
  </inkml:definitions>
  <inkml:trace contextRef="#ctx0" brushRef="#br0">4139 11347 16383 0 0,'1'0'0'0'0,"4"0"0"0"0,12 0 0 0 0,26 0 0 0 0,36 0 0 0 0,48 0 0 0 0,49 0 0 0 0,40 0 0 0 0,24 0 0 0 0,8 0 0 0 0,-7 0 0 0 0,-10 0 0 0 0,-18 0 0 0 0,-21 0 0 0 0,-26 0 0 0 0,-26 0 0 0 0,-24 0 0 0 0,-19 0 0 0 0,-13 0 0 0 0,-9 0 0 0 0,-3 0 0 0 0,1 0 0 0 0,1 0 0 0 0,3 0 0 0 0,3 0 0 0 0,3-1 0 0 0,2-3 0 0 0,3-2 0 0 0,-1-3 0 0 0,3-2 0 0 0,2-2 0 0 0,3 1 0 0 0,7 1 0 0 0,7 1 0 0 0,7 3 0 0 0,5 2 0 0 0,4 2 0 0 0,6 1 0 0 0,4 0 0 0 0,8-1 0 0 0,13-4 0 0 0,14-2 0 0 0,12-3 0 0 0,6-3 0 0 0,6-2 0 0 0,-1 0 0 0 0,-8 2 0 0 0,-10 3 0 0 0,-13 3 0 0 0,-9 1 0 0 0,-12 0 0 0 0,-10 1 0 0 0,-10 0 0 0 0,-7 2 0 0 0,-10 1 0 0 0,-9 3 0 0 0,-11 4 0 0 0,-10 3 0 0 0,-9 5 0 0 0,-7 2 0 0 0,-1 2 0 0 0,3 1 0 0 0,3 0 0 0 0,3-1 0 0 0,0-1 0 0 0,1-2 0 0 0,1-2 0 0 0,2-3 0 0 0,3-3 0 0 0,4 0 0 0 0,2 0 0 0 0,4 1 0 0 0,3 1 0 0 0,0 2 0 0 0,3 3 0 0 0,0 2 0 0 0,-1 0 0 0 0,2 0 0 0 0,1-1 0 0 0,0-2 0 0 0,-1-2 0 0 0,-1 0 0 0 0,-2-3 0 0 0,-5-1 0 0 0,-4-2 0 0 0,-2-1 0 0 0,-3-1 0 0 0,-2 0 0 0 0,0-1 0 0 0,-2 1 0 0 0,-2-1 0 0 0,-4-1 0 0 0,-2-3 0 0 0,-2-2 0 0 0,-1-4 0 0 0,-1-2 0 0 0,-4-1 0 0 0,-6 0 0 0 0,-7 2 0 0 0,-9 2 0 0 0,-8 3 0 0 0,-5 1 0 0 0,-3 2 0 0 0,-2 0 0 0 0,0 0 0 0 0,-3 1 0 0 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11-17T09:16:09.590"/>
    </inkml:context>
    <inkml:brush xml:id="br0">
      <inkml:brushProperty name="width" value="0.3" units="cm"/>
      <inkml:brushProperty name="height" value="0.6" units="cm"/>
      <inkml:brushProperty name="color" value="#A2D762"/>
      <inkml:brushProperty name="tip" value="rectangle"/>
      <inkml:brushProperty name="rasterOp" value="maskPen"/>
    </inkml:brush>
  </inkml:definitions>
  <inkml:trace contextRef="#ctx0" brushRef="#br0">12751 11188 16383 0 0,'1'0'0'0'0,"9"0"0"0"0,17 0 0 0 0,27 0 0 0 0,35 0 0 0 0,28 0 0 0 0,25 0 0 0 0,32 0 0 0 0,28 0 0 0 0,13 0 0 0 0,2 0 0 0 0,-6 0 0 0 0,-11 5 0 0 0,-13 4 0 0 0,-13 7 0 0 0,-13 5 0 0 0,-13 4 0 0 0,-9 3 0 0 0,-10-1 0 0 0,-7-3 0 0 0,-9-4 0 0 0,-5-6 0 0 0,-6-6 0 0 0,-1-3 0 0 0,2-3 0 0 0,6-2 0 0 0,8-1 0 0 0,6 0 0 0 0,0 0 0 0 0,-4 0 0 0 0,-6 1 0 0 0,-11 4 0 0 0,-12 4 0 0 0,-11 4 0 0 0,-11 1 0 0 0,-9 2 0 0 0,-8 0 0 0 0,-2-1 0 0 0,0 1 0 0 0,3-1 0 0 0,7 1 0 0 0,7-1 0 0 0,6-3 0 0 0,6-3 0 0 0,1-3 0 0 0,0-3 0 0 0,-1 0 0 0 0,-2-2 0 0 0,2-1 0 0 0,-1 1 0 0 0,1-1 0 0 0,2 1 0 0 0,1-1 0 0 0,2 0 0 0 0,0-2 0 0 0,0-3 0 0 0,1-3 0 0 0,1-3 0 0 0,3-3 0 0 0,7-3 0 0 0,11-4 0 0 0,9-2 0 0 0,7 0 0 0 0,0 1 0 0 0,-5 2 0 0 0,-10 4 0 0 0,-11 4 0 0 0,-14 4 0 0 0,-11 3 0 0 0,-10 0 0 0 0,-4 0 0 0 0,-3 0 0 0 0,-3 1 0 0 0,-4-1 0 0 0,-3 2 0 0 0,-3 1 0 0 0,0 1 0 0 0,0 0 0 0 0,1-2 0 0 0,0-4 0 0 0,-3-4 0 0 0,-4-9 0 0 0,-9-12 0 0 0,-8-3 0 0 0,-8 5 0 0 0,-4 11 0 0 0,-5 11 0 0 0,-1 7 0 0 0,-2 8 0 0 0,1 4 0 0 0,-1 4 0 0 0,1 1 0 0 0,0 3 0 0 0,1 2 0 0 0,1 3 0 0 0,1 3 0 0 0,0-1 0 0 0,1 0 0 0 0,0-3 0 0 0,1-2 0 0 0,1-3 0 0 0,0-1 0 0 0,-1-2 0 0 0,-2-2 0 0 0,1-2 0 0 0,4-2 0 0 0,12-5 0 0 0,15-4 0 0 0,10-4 0 0 0,11-3 0 0 0,17-4 0 0 0,15-2 0 0 0,12-1 0 0 0,6-2 0 0 0,2-1 0 0 0,-3-2 0 0 0,-6-1 0 0 0,-6-1 0 0 0,-8 0 0 0 0,-6 0 0 0 0,-6 2 0 0 0,-5 1 0 0 0,-3 2 0 0 0,-5 3 0 0 0,-2 3 0 0 0,-2 3 0 0 0,-3 3 0 0 0,-1 2 0 0 0,0 1 0 0 0,0 2 0 0 0,1 0 0 0 0,-1 1 0 0 0,1-1 0 0 0,4 1 0 0 0,5-1 0 0 0,6 0 0 0 0,5 0 0 0 0,3 0 0 0 0,3 0 0 0 0,1 0 0 0 0,1 0 0 0 0,0 0 0 0 0,-1 0 0 0 0,-2 0 0 0 0,-3 1 0 0 0,-5 1 0 0 0,-2 2 0 0 0,-3 0 0 0 0,-2 0 0 0 0,-1-1 0 0 0,0 1 0 0 0,0 0 0 0 0,0-2 0 0 0,0 0 0 0 0,-1-1 0 0 0,0-1 0 0 0,-1 0 0 0 0,0 0 0 0 0,1 0 0 0 0,2 0 0 0 0,2 0 0 0 0,3 0 0 0 0,4 0 0 0 0,1 0 0 0 0,-1 0 0 0 0,-2 0 0 0 0,-3 0 0 0 0,-4 0 0 0 0,-4 0 0 0 0,-2 0 0 0 0,0 0 0 0 0,0 0 0 0 0,1 0 0 0 0,3 0 0 0 0,1 0 0 0 0,3 0 0 0 0,0 0 0 0 0,1 0 0 0 0,-1 0 0 0 0,-3 0 0 0 0,-2 0 0 0 0,-1 0 0 0 0,0 0 0 0 0,1 0 0 0 0,4 0 0 0 0,2 0 0 0 0,2 0 0 0 0,4 0 0 0 0,5 0 0 0 0,7 1 0 0 0,5 3 0 0 0,5 2 0 0 0,2 3 0 0 0,-3-1 0 0 0,-6-1 0 0 0,-6-1 0 0 0,-7-2 0 0 0,-3-2 0 0 0,-5-1 0 0 0,-3-1 0 0 0,-1 0 0 0 0,2-1 0 0 0,3-1 0 0 0,4-4 0 0 0,4-4 0 0 0,-1-4 0 0 0,-5-2 0 0 0,-7 1 0 0 0,-1 3 0 0 0,1 4 0 0 0,-2 4 0 0 0,-3 1 0 0 0,-1 3 0 0 0,2 0 0 0 0,1 0 0 0 0,-2 1 0 0 0,-2 0 0 0 0,-5-1 0 0 0,-2 1 0 0 0,-4-1 0 0 0,-2 0 0 0 0,-1 1 0 0 0,0 1 0 0 0,2 0 0 0 0,4 0 0 0 0,3-1 0 0 0,2 0 0 0 0,-1-1 0 0 0,0 1 0 0 0,-3-1 0 0 0,-1 0 0 0 0,-1 0 0 0 0,1 0 0 0 0,4-1 0 0 0,2 1 0 0 0,-1 0 0 0 0,-2 0 0 0 0,-4 0 0 0 0,-3 0 0 0 0,-4 0 0 0 0,-1 1 0 0 0,-4 1 0 0 0,-2 0 0 0 0,-3 1 0 0 0,0 1 0 0 0,0-1 0 0 0,1 0 0 0 0,0 0 0 0 0,-2 0 0 0 0,-2-1 0 0 0,-1 0 0 0 0,-1 1 0 0 0,1 0 0 0 0,2 1 0 0 0,-1 2 0 0 0,0 1 0 0 0,-3 1 0 0 0,-3-1 0 0 0,-3-1 0 0 0,-3 1 0 0 0,-3 0 0 0 0,-1 2 0 0 0,1-1 0 0 0,-3-1 0 0 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11-17T14:07:00.969"/>
    </inkml:context>
    <inkml:brush xml:id="br0">
      <inkml:brushProperty name="width" value="0.3" units="cm"/>
      <inkml:brushProperty name="height" value="0.6" units="cm"/>
      <inkml:brushProperty name="color" value="#FF40FF"/>
      <inkml:brushProperty name="tip" value="rectangle"/>
      <inkml:brushProperty name="rasterOp" value="maskPen"/>
    </inkml:brush>
  </inkml:definitions>
  <inkml:trace contextRef="#ctx0" brushRef="#br0">14115 9390 16383 0 0,'1'0'0'0'0,"12"0"0"0"0,18 0 0 0 0,26 0 0 0 0,45 0 0 0 0,55 0 0 0 0,46 0 0 0 0,22 0 0 0 0,0 0 0 0 0,-13 0 0 0 0,-23 0 0 0 0,-31 0 0 0 0,-32 0 0 0 0,-31 0 0 0 0,-26 0 0 0 0,-21 0 0 0 0,-15 0 0 0 0,-10 0 0 0 0,-7 0 0 0 0,-1 0 0 0 0,0 0 0 0 0,1 0 0 0 0,0 0 0 0 0,2 0 0 0 0,-1 0 0 0 0,2 0 0 0 0,1 0 0 0 0,2 0 0 0 0,0 2 0 0 0,-1 0 0 0 0,-2 0 0 0 0,-5-1 0 0 0,-2 0 0 0 0,2 0 0 0 0,5 2 0 0 0,4 2 0 0 0,3 2 0 0 0,5 1 0 0 0,4 2 0 0 0,2 1 0 0 0,-1 0 0 0 0,-3-1 0 0 0,-5-2 0 0 0,-3-2 0 0 0,-4-1 0 0 0,-2-1 0 0 0,-2 0 0 0 0,-3-1 0 0 0,-1 0 0 0 0,-1-1 0 0 0,0 0 0 0 0,2 0 0 0 0,1 1 0 0 0,1 1 0 0 0,1 1 0 0 0,0 2 0 0 0,0 1 0 0 0,-2 0 0 0 0,-2 1 0 0 0,-2-2 0 0 0,-1-1 0 0 0,-3-2 0 0 0,-1-1 0 0 0,1-1 0 0 0,-1-1 0 0 0,1-1 0 0 0,0 0 0 0 0,-1-1 0 0 0,0 1 0 0 0,-1 0 0 0 0,1-1 0 0 0,-1 1 0 0 0,0 0 0 0 0,0-2 0 0 0,0 0 0 0 0,1-2 0 0 0,1-1 0 0 0,0 0 0 0 0,-1 0 0 0 0,-1 1 0 0 0,-1 1 0 0 0,1 0-16383 0 0,-2 0 16383 0 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11-17T10:56:39.069"/>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3609 13159 16383 0 0,'1'0'0'0'0,"4"0"0"0"0,18 0 0 0 0,48 0 0 0 0,79 0 0 0 0,66 0 0 0 0,53 0 0 0 0,54 0 0 0 0,31 0 0 0 0,3 0 0 0 0,-22 0 0 0 0,-31 0 0 0 0,-27 2 0 0 0,-17 5 0 0 0,-2 3 0 0 0,17 5 0 0 0,32 4 0 0 0,34 2 0 0 0,14-3 0 0 0,-23-9 0 0 0,-54-9 0 0 0,-73-4 0 0 0,-72 1 0 0 0,-57 2 0 0 0,-42 2 0 0 0,-26 2 0 0 0,-15 1 0 0 0,-5 2 0 0 0,19-1 0 0 0,52-1 0 0 0,79-1 0 0 0,91-2 0 0 0,97-1 0 0 0,89-4 0 0 0,47 0 0 0 0,9 0 0 0 0,-19 0 0 0 0,-37 2 0 0 0,-46 2 0 0 0,-57 7 0 0 0,-62 6 0 0 0,-67 3 0 0 0,-46-5 0 0 0,-16-14 0 0 0,11-22 0 0 0,20-19 0 0 0,24-13 0 0 0,35-7 0 0 0,32 4 0 0 0,21 13 0 0 0,1 16 0 0 0,-17 22 0 0 0,-29 22 0 0 0,-35 13 0 0 0,-42 5 0 0 0,-39 1 0 0 0,-35-4 0 0 0,-28-8 0 0 0,-18-6 0 0 0,-10-6 0 0 0,-3-2 0 0 0,3-3 0 0 0,7 0 0 0 0,9-1 0 0 0,9 0 0 0 0,6-2 0 0 0,-4 1 0 0 0,1-1 0 0 0,8 0 0 0 0,15-2 0 0 0,21 0 0 0 0,31-2 0 0 0,34-3 0 0 0,33-1 0 0 0,23 0 0 0 0,12 3 0 0 0,2 1 0 0 0,-5 1 0 0 0,-11 2 0 0 0,-14 1 0 0 0,-15 0 0 0 0,-18 0 0 0 0,-19 0 0 0 0,-15 1 0 0 0,-13-1 0 0 0,-9 0 0 0 0,-6 0 0 0 0,2-2 0 0 0,7-4 0 0 0,10-5 0 0 0,10-7 0 0 0,11-6 0 0 0,13-6 0 0 0,13-5 0 0 0,5 0 0 0 0,0 2 0 0 0,-10 2 0 0 0,-23 4 0 0 0,-24 8 0 0 0,-14 6 0 0 0,-5 8 0 0 0,-4 5 0 0 0,2 5 0 0 0,13 5 0 0 0,16 3 0 0 0,10 4 0 0 0,6 2 0 0 0,-1 1 0 0 0,-4 2 0 0 0,-9-2 0 0 0,-7-1 0 0 0,-7-3 0 0 0,-5-1 0 0 0,-5-2 0 0 0,-3 0 0 0 0,-3 1 0 0 0,-2 0 0 0 0,0 1 0 0 0,2 0 0 0 0,7 2 0 0 0,4 1 0 0 0,2-1 0 0 0,1 1 0 0 0,-1 0 0 0 0,3 2 0 0 0,6 0 0 0 0,5 1 0 0 0,5 0 0 0 0,6 1 0 0 0,4-2 0 0 0,2-3 0 0 0,-1-4 0 0 0,-3-5 0 0 0,-5-3 0 0 0,-7-4 0 0 0,-6-4 0 0 0,-4-7 0 0 0,0-10 0 0 0,3-7 0 0 0,6-7 0 0 0,5-3 0 0 0,2-1 0 0 0,0 3 0 0 0,-1 4 0 0 0,6 3 0 0 0,8 2 0 0 0,5 3 0 0 0,0 4 0 0 0,-14 4 0 0 0,-18 4 0 0 0,-16 4 0 0 0,-5 4 0 0 0,9 2 0 0 0,25 1 0 0 0,34 2 0 0 0,28 3 0 0 0,13 3 0 0 0,3 5 0 0 0,-5 1 0 0 0,-11 3 0 0 0,-13 0 0 0 0,-10 2 0 0 0,-10 0 0 0 0,-10 0 0 0 0,-13 1 0 0 0,-14-3 0 0 0,-10-1 0 0 0,-9 0 0 0 0,-8-2 0 0 0,-2 1 0 0 0,1-2 0 0 0,6-1 0 0 0,8-3 0 0 0,6-4 0 0 0,-4-4 0 0 0,-16-2 0 0 0,-16-1 0 0 0,-11 0 0 0 0,-4 0 0 0 0,-1 1 0 0 0,1 2 0 0 0,3 4 0 0 0,4 2 0 0 0,2 0 0 0 0,1 0 0 0 0,-2-1 0 0 0,-2 0 0 0 0,-3-1 0 0 0,-1-1 0 0 0,-5-1 0 0 0,-6 0 0 0 0,-7-1 0 0 0,-8 1 0 0 0,-6-2 0 0 0,-6 0 0 0 0,-5 0-16383 0 0,-4-1 16383 0 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11-17T10:56:39.070"/>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6875 7083 16383 0 0,'3'0'0'0'0,"15"0"0"0"0,35 0 0 0 0,50 0 0 0 0,54 0 0 0 0,32 0 0 0 0,10 0 0 0 0,1 0 0 0 0,2 0 0 0 0,-2 0 0 0 0,-9 0 0 0 0,-12 0 0 0 0,-17 0 0 0 0,-18 0 0 0 0,-19 0 0 0 0,-17 2 0 0 0,-13 3 0 0 0,-10 3 0 0 0,-7 1 0 0 0,-4-1 0 0 0,-4-2 0 0 0,-2-2 0 0 0,1-2 0 0 0,2-1 0 0 0,3 0 0 0 0,1-1 0 0 0,-5-1 0 0 0,-9 1 0 0 0,-11-1 0 0 0,-6 1 0 0 0,-2 0 0 0 0,1 0 0 0 0,-1 0 0 0 0,-3 0 0 0 0,-6 0 0 0 0,-8 0 0 0 0,-2-3-16383 0 0,-5 0 16383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0T10:25:46.734"/>
    </inkml:context>
    <inkml:brush xml:id="br0">
      <inkml:brushProperty name="width" value="0.3" units="cm"/>
      <inkml:brushProperty name="height" value="0.6" units="cm"/>
      <inkml:brushProperty name="color" value="#FF40FF"/>
      <inkml:brushProperty name="tip" value="rectangle"/>
      <inkml:brushProperty name="rasterOp" value="maskPen"/>
    </inkml:brush>
  </inkml:definitions>
  <inkml:trace contextRef="#ctx0" brushRef="#br0">16906 8366 16383 0 0,'2'0'0'0'0,"8"0"0"0"0,20 0 0 0 0,20 0 0 0 0,18 0 0 0 0,20 0 0 0 0,16 0 0 0 0,7 0 0 0 0,-1 0 0 0 0,-10 0 0 0 0,-14 0 0 0 0,-17 0 0 0 0,-16 0 0 0 0,-13 0 0 0 0,-9 0 0 0 0,-7 0 0 0 0,-5 0 0 0 0,-3 0 0 0 0,0 0 0 0 0,1 0 0 0 0,0 0 0 0 0,2 0 0 0 0,4 0 0 0 0,5 0 0 0 0,6 0 0 0 0,3 0 0 0 0,2 0 0 0 0,-3 0 0 0 0,-4 0 0 0 0,-4 0 0 0 0,-5 0 0 0 0,-6 0 0 0 0,-4 0 0 0 0,-4 0 0 0 0,-1 0 0 0 0,0 0 0 0 0,1 0 0 0 0,1 0 0 0 0,2 0 0 0 0,2 0 0 0 0,3 0 0 0 0,1 0 0 0 0,2 0 0 0 0,2 0 0 0 0,2 0 0 0 0,0 0 0 0 0,-1 0 0 0 0,0 0 0 0 0,1 0 0 0 0,0 0 0 0 0,0 0 0 0 0,1 0 0 0 0,0 0 0 0 0,-1 0 0 0 0,-3 0 0 0 0,-4 0 0 0 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11-17T10:17:30.949"/>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3609 13159 16383 0 0,'1'0'0'0'0,"4"0"0"0"0,18 0 0 0 0,48 0 0 0 0,79 0 0 0 0,66 0 0 0 0,53 0 0 0 0,54 0 0 0 0,31 0 0 0 0,3 0 0 0 0,-22 0 0 0 0,-31 0 0 0 0,-27 2 0 0 0,-17 5 0 0 0,-2 3 0 0 0,17 5 0 0 0,32 4 0 0 0,34 2 0 0 0,14-3 0 0 0,-23-9 0 0 0,-54-9 0 0 0,-73-4 0 0 0,-72 1 0 0 0,-57 2 0 0 0,-42 2 0 0 0,-26 2 0 0 0,-15 1 0 0 0,-5 2 0 0 0,19-1 0 0 0,52-1 0 0 0,79-1 0 0 0,91-2 0 0 0,97-1 0 0 0,89-4 0 0 0,47 0 0 0 0,9 0 0 0 0,-19 0 0 0 0,-37 2 0 0 0,-46 2 0 0 0,-57 7 0 0 0,-62 6 0 0 0,-67 3 0 0 0,-46-5 0 0 0,-16-14 0 0 0,11-22 0 0 0,20-19 0 0 0,24-13 0 0 0,35-7 0 0 0,32 4 0 0 0,21 13 0 0 0,1 16 0 0 0,-17 22 0 0 0,-29 22 0 0 0,-35 13 0 0 0,-42 5 0 0 0,-39 1 0 0 0,-35-4 0 0 0,-28-8 0 0 0,-18-6 0 0 0,-10-6 0 0 0,-3-2 0 0 0,3-3 0 0 0,7 0 0 0 0,9-1 0 0 0,9 0 0 0 0,6-2 0 0 0,-4 1 0 0 0,1-1 0 0 0,8 0 0 0 0,15-2 0 0 0,21 0 0 0 0,31-2 0 0 0,34-3 0 0 0,33-1 0 0 0,23 0 0 0 0,12 3 0 0 0,2 1 0 0 0,-5 1 0 0 0,-11 2 0 0 0,-14 1 0 0 0,-15 0 0 0 0,-18 0 0 0 0,-19 0 0 0 0,-15 1 0 0 0,-13-1 0 0 0,-9 0 0 0 0,-6 0 0 0 0,2-2 0 0 0,7-4 0 0 0,10-5 0 0 0,10-7 0 0 0,11-6 0 0 0,13-6 0 0 0,13-5 0 0 0,5 0 0 0 0,0 2 0 0 0,-10 2 0 0 0,-23 4 0 0 0,-24 8 0 0 0,-14 6 0 0 0,-5 8 0 0 0,-4 5 0 0 0,2 5 0 0 0,13 5 0 0 0,16 3 0 0 0,10 4 0 0 0,6 2 0 0 0,-1 1 0 0 0,-4 2 0 0 0,-9-2 0 0 0,-7-1 0 0 0,-7-3 0 0 0,-5-1 0 0 0,-5-2 0 0 0,-3 0 0 0 0,-3 1 0 0 0,-2 0 0 0 0,0 1 0 0 0,2 0 0 0 0,7 2 0 0 0,4 1 0 0 0,2-1 0 0 0,1 1 0 0 0,-1 0 0 0 0,3 2 0 0 0,6 0 0 0 0,5 1 0 0 0,5 0 0 0 0,6 1 0 0 0,4-2 0 0 0,2-3 0 0 0,-1-4 0 0 0,-3-5 0 0 0,-5-3 0 0 0,-7-4 0 0 0,-6-4 0 0 0,-4-7 0 0 0,0-10 0 0 0,3-7 0 0 0,6-7 0 0 0,5-3 0 0 0,2-1 0 0 0,0 3 0 0 0,-1 4 0 0 0,6 3 0 0 0,8 2 0 0 0,5 3 0 0 0,0 4 0 0 0,-14 4 0 0 0,-18 4 0 0 0,-16 4 0 0 0,-5 4 0 0 0,9 2 0 0 0,25 1 0 0 0,34 2 0 0 0,28 3 0 0 0,13 3 0 0 0,3 5 0 0 0,-5 1 0 0 0,-11 3 0 0 0,-13 0 0 0 0,-10 2 0 0 0,-10 0 0 0 0,-10 0 0 0 0,-13 1 0 0 0,-14-3 0 0 0,-10-1 0 0 0,-9 0 0 0 0,-8-2 0 0 0,-2 1 0 0 0,1-2 0 0 0,6-1 0 0 0,8-3 0 0 0,6-4 0 0 0,-4-4 0 0 0,-16-2 0 0 0,-16-1 0 0 0,-11 0 0 0 0,-4 0 0 0 0,-1 1 0 0 0,1 2 0 0 0,3 4 0 0 0,4 2 0 0 0,2 0 0 0 0,1 0 0 0 0,-2-1 0 0 0,-2 0 0 0 0,-3-1 0 0 0,-1-1 0 0 0,-5-1 0 0 0,-6 0 0 0 0,-7-1 0 0 0,-8 1 0 0 0,-6-2 0 0 0,-6 0 0 0 0,-5 0-16383 0 0,-4-1 16383 0 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11-17T10:17:30.950"/>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6875 7083 16383 0 0,'3'0'0'0'0,"15"0"0"0"0,35 0 0 0 0,50 0 0 0 0,54 0 0 0 0,32 0 0 0 0,10 0 0 0 0,1 0 0 0 0,2 0 0 0 0,-2 0 0 0 0,-9 0 0 0 0,-12 0 0 0 0,-17 0 0 0 0,-18 0 0 0 0,-19 0 0 0 0,-17 2 0 0 0,-13 3 0 0 0,-10 3 0 0 0,-7 1 0 0 0,-4-1 0 0 0,-4-2 0 0 0,-2-2 0 0 0,1-2 0 0 0,2-1 0 0 0,3 0 0 0 0,1-1 0 0 0,-5-1 0 0 0,-9 1 0 0 0,-11-1 0 0 0,-6 1 0 0 0,-2 0 0 0 0,1 0 0 0 0,-1 0 0 0 0,-3 0 0 0 0,-6 0 0 0 0,-8 0 0 0 0,-2-3-16383 0 0,-5 0 16383 0 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11-17T10:56:38.053"/>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10553 7383 16383 0 0,'3'0'0'0'0,"18"0"0"0"0,35 0 0 0 0,40 0 0 0 0,32-3 0 0 0,36-3 0 0 0,47-4 0 0 0,46-1 0 0 0,30 3 0 0 0,13 2 0 0 0,-4 1 0 0 0,-13 4 0 0 0,-21 3 0 0 0,-23 1 0 0 0,-22 0 0 0 0,-19 1 0 0 0,-18 1 0 0 0,-19 2 0 0 0,-13 1 0 0 0,-8 2 0 0 0,-2-2 0 0 0,4 0 0 0 0,2-3 0 0 0,5-2 0 0 0,4-1 0 0 0,0-2 0 0 0,-1-1 0 0 0,-1-3 0 0 0,-4-3 0 0 0,-6-1 0 0 0,-7-1 0 0 0,0-1 0 0 0,5-2 0 0 0,4-5 0 0 0,3-3 0 0 0,5-2 0 0 0,3-1 0 0 0,1 1 0 0 0,1-2 0 0 0,4-9 0 0 0,-9-9 0 0 0,-27 4 0 0 0,-36 8 0 0 0,-32 11 0 0 0,-25 12 0 0 0,-17 9 0 0 0,-11 6 0 0 0,-4 8 0 0 0,-1 6 0 0 0,0 4 0 0 0,1 3 0 0 0,0 1 0 0 0,1-1 0 0 0,-1-3 0 0 0,1-2 0 0 0,0-4 0 0 0,1-3 0 0 0,1-4 0 0 0,2-3 0 0 0,9-5 0 0 0,18-1 0 0 0,23-3 0 0 0,18-1 0 0 0,9-1 0 0 0,9 0 0 0 0,2-2 0 0 0,-2-1 0 0 0,-6-1 0 0 0,-8-1 0 0 0,-6-2 0 0 0,-6-2 0 0 0,-3-1 0 0 0,-2-1 0 0 0,0 2 0 0 0,0 2 0 0 0,4 3 0 0 0,4 2 0 0 0,5 1 0 0 0,4 2 0 0 0,1 0 0 0 0,1 1 0 0 0,-1 0 0 0 0,2 1 0 0 0,1 4 0 0 0,4 2 0 0 0,3 2 0 0 0,1 1 0 0 0,-1 0 0 0 0,-5-3 0 0 0,-4-1 0 0 0,-6-1 0 0 0,-1-1 0 0 0,0-1 0 0 0,2 1 0 0 0,3 0 0 0 0,4 1 0 0 0,2 0 0 0 0,-1 0 0 0 0,-1 0 0 0 0,-3-2 0 0 0,-3-1 0 0 0,-3-2 0 0 0,-4 0 0 0 0,-1-1 0 0 0,-2 0 0 0 0,1-1 0 0 0,2 1 0 0 0,0 0 0 0 0,-2 0 0 0 0,0-1 0 0 0,-2 1 0 0 0,1 0 0 0 0,-1 0 0 0 0,1 0 0 0 0,1 0 0 0 0,3 0 0 0 0,4 0 0 0 0,9-1 0 0 0,10-3 0 0 0,12-6 0 0 0,8-6 0 0 0,6-6 0 0 0,3-4 0 0 0,-6-3 0 0 0,-13 1 0 0 0,-11 7 0 0 0,-3 9 0 0 0,9 10 0 0 0,6 7 0 0 0,3 6 0 0 0,9 5 0 0 0,5 1 0 0 0,2 2 0 0 0,-1 0 0 0 0,-3-2 0 0 0,-5-1 0 0 0,-7-2 0 0 0,-4 1 0 0 0,-4 0 0 0 0,-4-1 0 0 0,-5-2 0 0 0,-7 0 0 0 0,-6-3 0 0 0,-9-1 0 0 0,-5 0 0 0 0,-3 0 0 0 0,-1-1 0 0 0,3 1 0 0 0,4-1 0 0 0,2-1 0 0 0,6-2 0 0 0,6-2 0 0 0,7 0 0 0 0,9-2 0 0 0,5 0 0 0 0,6 0 0 0 0,3 0 0 0 0,-2-1 0 0 0,-3-1 0 0 0,-3-3 0 0 0,-4-2 0 0 0,-3-1 0 0 0,-3-2 0 0 0,-3-1 0 0 0,0-2 0 0 0,0 0 0 0 0,1-1 0 0 0,-1 0 0 0 0,-2 1 0 0 0,-1 1 0 0 0,-2 1 0 0 0,0-2 0 0 0,0-1 0 0 0,2-2 0 0 0,4-1 0 0 0,5-1 0 0 0,4 3 0 0 0,3 1 0 0 0,-2 3 0 0 0,-2 2 0 0 0,-10 0 0 0 0,-18 3 0 0 0,-11 1 0 0 0,-2 3 0 0 0,6 3 0 0 0,7 5 0 0 0,6 3 0 0 0,8 3 0 0 0,7 1 0 0 0,3 2 0 0 0,-1-1 0 0 0,-6-2 0 0 0,-8-2 0 0 0,-10-2 0 0 0,-6-1 0 0 0,-5-1 0 0 0,-5-1 0 0 0,-3-1 0 0 0,-4 0 0 0 0,-2 0 0 0 0,-1-2 0 0 0,-1 0 0 0 0,3-1 0 0 0,2 0 0 0 0,4 2 0 0 0,2 1 0 0 0,1 2 0 0 0,3 0 0 0 0,1 1 0 0 0,0 1 0 0 0,3 0 0 0 0,2-1 0 0 0,3 0 0 0 0,0-1 0 0 0,-1-2 0 0 0,-1-2 0 0 0,-2-1 0 0 0,0 0 0 0 0,0-1 0 0 0,-1-1 0 0 0,-1 1 0 0 0,-3 0 0 0 0,-2-1 0 0 0,-6 1 0 0 0,-7 0 0 0 0,-8 0 0 0 0,-7-1 0 0 0,-8-1 0 0 0,-3 0 0 0 0,-2 1 0 0 0,-1 0 0 0 0,0 0 0 0 0,-2 1 0 0 0,0-1 0 0 0,4-1 0 0 0,8-7 0 0 0,15-5 0 0 0,1-2 0 0 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11-17T10:56:38.054"/>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12703 2308 0 0 0,'0'0'0'0'0</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11-17T10:23:03.772"/>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10553 7383 16383 0 0,'3'0'0'0'0,"18"0"0"0"0,35 0 0 0 0,40 0 0 0 0,32-3 0 0 0,36-3 0 0 0,47-4 0 0 0,46-1 0 0 0,30 3 0 0 0,13 2 0 0 0,-4 1 0 0 0,-13 4 0 0 0,-21 3 0 0 0,-23 1 0 0 0,-22 0 0 0 0,-19 1 0 0 0,-18 1 0 0 0,-19 2 0 0 0,-13 1 0 0 0,-8 2 0 0 0,-2-2 0 0 0,4 0 0 0 0,2-3 0 0 0,5-2 0 0 0,4-1 0 0 0,0-2 0 0 0,-1-1 0 0 0,-1-3 0 0 0,-4-3 0 0 0,-6-1 0 0 0,-7-1 0 0 0,0-1 0 0 0,5-2 0 0 0,4-5 0 0 0,3-3 0 0 0,5-2 0 0 0,3-1 0 0 0,1 1 0 0 0,1-2 0 0 0,4-9 0 0 0,-9-9 0 0 0,-27 4 0 0 0,-36 8 0 0 0,-32 11 0 0 0,-25 12 0 0 0,-17 9 0 0 0,-11 6 0 0 0,-4 8 0 0 0,-1 6 0 0 0,0 4 0 0 0,1 3 0 0 0,0 1 0 0 0,1-1 0 0 0,-1-3 0 0 0,1-2 0 0 0,0-4 0 0 0,1-3 0 0 0,1-4 0 0 0,2-3 0 0 0,9-5 0 0 0,18-1 0 0 0,23-3 0 0 0,18-1 0 0 0,9-1 0 0 0,9 0 0 0 0,2-2 0 0 0,-2-1 0 0 0,-6-1 0 0 0,-8-1 0 0 0,-6-2 0 0 0,-6-2 0 0 0,-3-1 0 0 0,-2-1 0 0 0,0 2 0 0 0,0 2 0 0 0,4 3 0 0 0,4 2 0 0 0,5 1 0 0 0,4 2 0 0 0,1 0 0 0 0,1 1 0 0 0,-1 0 0 0 0,2 1 0 0 0,1 4 0 0 0,4 2 0 0 0,3 2 0 0 0,1 1 0 0 0,-1 0 0 0 0,-5-3 0 0 0,-4-1 0 0 0,-6-1 0 0 0,-1-1 0 0 0,0-1 0 0 0,2 1 0 0 0,3 0 0 0 0,4 1 0 0 0,2 0 0 0 0,-1 0 0 0 0,-1 0 0 0 0,-3-2 0 0 0,-3-1 0 0 0,-3-2 0 0 0,-4 0 0 0 0,-1-1 0 0 0,-2 0 0 0 0,1-1 0 0 0,2 1 0 0 0,0 0 0 0 0,-2 0 0 0 0,0-1 0 0 0,-2 1 0 0 0,1 0 0 0 0,-1 0 0 0 0,1 0 0 0 0,1 0 0 0 0,3 0 0 0 0,4 0 0 0 0,9-1 0 0 0,10-3 0 0 0,12-6 0 0 0,8-6 0 0 0,6-6 0 0 0,3-4 0 0 0,-6-3 0 0 0,-13 1 0 0 0,-11 7 0 0 0,-3 9 0 0 0,9 10 0 0 0,6 7 0 0 0,3 6 0 0 0,9 5 0 0 0,5 1 0 0 0,2 2 0 0 0,-1 0 0 0 0,-3-2 0 0 0,-5-1 0 0 0,-7-2 0 0 0,-4 1 0 0 0,-4 0 0 0 0,-4-1 0 0 0,-5-2 0 0 0,-7 0 0 0 0,-6-3 0 0 0,-9-1 0 0 0,-5 0 0 0 0,-3 0 0 0 0,-1-1 0 0 0,3 1 0 0 0,4-1 0 0 0,2-1 0 0 0,6-2 0 0 0,6-2 0 0 0,7 0 0 0 0,9-2 0 0 0,5 0 0 0 0,6 0 0 0 0,3 0 0 0 0,-2-1 0 0 0,-3-1 0 0 0,-3-3 0 0 0,-4-2 0 0 0,-3-1 0 0 0,-3-2 0 0 0,-3-1 0 0 0,0-2 0 0 0,0 0 0 0 0,1-1 0 0 0,-1 0 0 0 0,-2 1 0 0 0,-1 1 0 0 0,-2 1 0 0 0,0-2 0 0 0,0-1 0 0 0,2-2 0 0 0,4-1 0 0 0,5-1 0 0 0,4 3 0 0 0,3 1 0 0 0,-2 3 0 0 0,-2 2 0 0 0,-10 0 0 0 0,-18 3 0 0 0,-11 1 0 0 0,-2 3 0 0 0,6 3 0 0 0,7 5 0 0 0,6 3 0 0 0,8 3 0 0 0,7 1 0 0 0,3 2 0 0 0,-1-1 0 0 0,-6-2 0 0 0,-8-2 0 0 0,-10-2 0 0 0,-6-1 0 0 0,-5-1 0 0 0,-5-1 0 0 0,-3-1 0 0 0,-4 0 0 0 0,-2 0 0 0 0,-1-2 0 0 0,-1 0 0 0 0,3-1 0 0 0,2 0 0 0 0,4 2 0 0 0,2 1 0 0 0,1 2 0 0 0,3 0 0 0 0,1 1 0 0 0,0 1 0 0 0,3 0 0 0 0,2-1 0 0 0,3 0 0 0 0,0-1 0 0 0,-1-2 0 0 0,-1-2 0 0 0,-2-1 0 0 0,0 0 0 0 0,0-1 0 0 0,-1-1 0 0 0,-1 1 0 0 0,-3 0 0 0 0,-2-1 0 0 0,-6 1 0 0 0,-7 0 0 0 0,-8 0 0 0 0,-7-1 0 0 0,-8-1 0 0 0,-3 0 0 0 0,-2 1 0 0 0,-1 0 0 0 0,0 0 0 0 0,-2 1 0 0 0,0-1 0 0 0,4-1 0 0 0,8-7 0 0 0,15-5 0 0 0,1-2 0 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0T10:27:10.766"/>
    </inkml:context>
    <inkml:brush xml:id="br0">
      <inkml:brushProperty name="width" value="0.3" units="cm"/>
      <inkml:brushProperty name="height" value="0.6" units="cm"/>
      <inkml:brushProperty name="color" value="#FF40FF"/>
      <inkml:brushProperty name="tip" value="rectangle"/>
      <inkml:brushProperty name="rasterOp" value="maskPen"/>
    </inkml:brush>
  </inkml:definitions>
  <inkml:trace contextRef="#ctx0" brushRef="#br0">16906 8365 16383 0 0,'2'0'0'0'0,"8"0"0"0"0,20 0 0 0 0,20 0 0 0 0,18 0 0 0 0,20 0 0 0 0,16 0 0 0 0,7 0 0 0 0,-1 0 0 0 0,-10 0 0 0 0,-14 0 0 0 0,-17 0 0 0 0,-16 0 0 0 0,-13 0 0 0 0,-9 0 0 0 0,-7 0 0 0 0,-5 0 0 0 0,-3 0 0 0 0,0 0 0 0 0,1 0 0 0 0,0 0 0 0 0,2 0 0 0 0,4 0 0 0 0,5 0 0 0 0,6 0 0 0 0,3 0 0 0 0,2 0 0 0 0,-3 0 0 0 0,-4 0 0 0 0,-4 0 0 0 0,-5 0 0 0 0,-6 0 0 0 0,-4 0 0 0 0,-4 0 0 0 0,-1 0 0 0 0,0 0 0 0 0,1 0 0 0 0,1 0 0 0 0,2 0 0 0 0,2 0 0 0 0,3 0 0 0 0,1 0 0 0 0,2 0 0 0 0,2 0 0 0 0,2 0 0 0 0,0 0 0 0 0,-1 0 0 0 0,0 0 0 0 0,1 0 0 0 0,0 0 0 0 0,0 0 0 0 0,1 0 0 0 0,0 0 0 0 0,-1 0 0 0 0,-3 0 0 0 0,-4 0 0 0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0T10:27:10.782"/>
    </inkml:context>
    <inkml:brush xml:id="br0">
      <inkml:brushProperty name="width" value="0.3" units="cm"/>
      <inkml:brushProperty name="height" value="0.6" units="cm"/>
      <inkml:brushProperty name="color" value="#FF40FF"/>
      <inkml:brushProperty name="tip" value="rectangle"/>
      <inkml:brushProperty name="rasterOp" value="maskPen"/>
    </inkml:brush>
  </inkml:definitions>
  <inkml:trace contextRef="#ctx0" brushRef="#br0">16906 8366 16383 0 0,'2'0'0'0'0,"8"0"0"0"0,20 0 0 0 0,20 0 0 0 0,18 0 0 0 0,20 0 0 0 0,16 0 0 0 0,7 0 0 0 0,-1 0 0 0 0,-10 0 0 0 0,-14 0 0 0 0,-17 0 0 0 0,-16 0 0 0 0,-13 0 0 0 0,-9 0 0 0 0,-7 0 0 0 0,-5 0 0 0 0,-3 0 0 0 0,0 0 0 0 0,1 0 0 0 0,0 0 0 0 0,2 0 0 0 0,4 0 0 0 0,5 0 0 0 0,6 0 0 0 0,3 0 0 0 0,2 0 0 0 0,-3 0 0 0 0,-4 0 0 0 0,-4 0 0 0 0,-5 0 0 0 0,-6 0 0 0 0,-4 0 0 0 0,-4 0 0 0 0,-1 0 0 0 0,0 0 0 0 0,1 0 0 0 0,1 0 0 0 0,2 0 0 0 0,2 0 0 0 0,3 0 0 0 0,1 0 0 0 0,2 0 0 0 0,2 0 0 0 0,2 0 0 0 0,0 0 0 0 0,-1 0 0 0 0,0 0 0 0 0,1 0 0 0 0,0 0 0 0 0,0 0 0 0 0,1 0 0 0 0,0 0 0 0 0,-1 0 0 0 0,-3 0 0 0 0,-4 0 0 0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0T10:26:49.578"/>
    </inkml:context>
    <inkml:brush xml:id="br0">
      <inkml:brushProperty name="width" value="0.3" units="cm"/>
      <inkml:brushProperty name="height" value="0.6" units="cm"/>
      <inkml:brushProperty name="color" value="#FF40FF"/>
      <inkml:brushProperty name="tip" value="rectangle"/>
      <inkml:brushProperty name="rasterOp" value="maskPen"/>
    </inkml:brush>
  </inkml:definitions>
  <inkml:trace contextRef="#ctx0" brushRef="#br0">16906 8365 16383 0 0,'2'0'0'0'0,"8"0"0"0"0,20 0 0 0 0,20 0 0 0 0,18 0 0 0 0,20 0 0 0 0,16 0 0 0 0,7 0 0 0 0,-1 0 0 0 0,-10 0 0 0 0,-14 0 0 0 0,-17 0 0 0 0,-16 0 0 0 0,-13 0 0 0 0,-9 0 0 0 0,-7 0 0 0 0,-5 0 0 0 0,-3 0 0 0 0,0 0 0 0 0,1 0 0 0 0,0 0 0 0 0,2 0 0 0 0,4 0 0 0 0,5 0 0 0 0,6 0 0 0 0,3 0 0 0 0,2 0 0 0 0,-3 0 0 0 0,-4 0 0 0 0,-4 0 0 0 0,-5 0 0 0 0,-6 0 0 0 0,-4 0 0 0 0,-4 0 0 0 0,-1 0 0 0 0,0 0 0 0 0,1 0 0 0 0,1 0 0 0 0,2 0 0 0 0,2 0 0 0 0,3 0 0 0 0,1 0 0 0 0,2 0 0 0 0,2 0 0 0 0,2 0 0 0 0,0 0 0 0 0,-1 0 0 0 0,0 0 0 0 0,1 0 0 0 0,0 0 0 0 0,0 0 0 0 0,1 0 0 0 0,0 0 0 0 0,-1 0 0 0 0,-3 0 0 0 0,-4 0 0 0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0T10:26:49.594"/>
    </inkml:context>
    <inkml:brush xml:id="br0">
      <inkml:brushProperty name="width" value="0.3" units="cm"/>
      <inkml:brushProperty name="height" value="0.6" units="cm"/>
      <inkml:brushProperty name="color" value="#FF40FF"/>
      <inkml:brushProperty name="tip" value="rectangle"/>
      <inkml:brushProperty name="rasterOp" value="maskPen"/>
    </inkml:brush>
  </inkml:definitions>
  <inkml:trace contextRef="#ctx0" brushRef="#br0">16906 8366 16383 0 0,'2'0'0'0'0,"8"0"0"0"0,20 0 0 0 0,20 0 0 0 0,18 0 0 0 0,20 0 0 0 0,16 0 0 0 0,7 0 0 0 0,-1 0 0 0 0,-10 0 0 0 0,-14 0 0 0 0,-17 0 0 0 0,-16 0 0 0 0,-13 0 0 0 0,-9 0 0 0 0,-7 0 0 0 0,-5 0 0 0 0,-3 0 0 0 0,0 0 0 0 0,1 0 0 0 0,0 0 0 0 0,2 0 0 0 0,4 0 0 0 0,5 0 0 0 0,6 0 0 0 0,3 0 0 0 0,2 0 0 0 0,-3 0 0 0 0,-4 0 0 0 0,-4 0 0 0 0,-5 0 0 0 0,-6 0 0 0 0,-4 0 0 0 0,-4 0 0 0 0,-1 0 0 0 0,0 0 0 0 0,1 0 0 0 0,1 0 0 0 0,2 0 0 0 0,2 0 0 0 0,3 0 0 0 0,1 0 0 0 0,2 0 0 0 0,2 0 0 0 0,2 0 0 0 0,0 0 0 0 0,-1 0 0 0 0,0 0 0 0 0,1 0 0 0 0,0 0 0 0 0,0 0 0 0 0,1 0 0 0 0,0 0 0 0 0,-1 0 0 0 0,-3 0 0 0 0,-4 0 0 0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11-16T22:11:17.927"/>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19900 6492 0 0 0,'0'0'0'0'0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11-16T21:44:21.726"/>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19900 6492 0 0 0,'0'0'0'0'0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11-17T10:56:39.022"/>
    </inkml:context>
    <inkml:brush xml:id="br0">
      <inkml:brushProperty name="width" value="0.3" units="cm"/>
      <inkml:brushProperty name="height" value="0.6" units="cm"/>
      <inkml:brushProperty name="color" value="#A2D762"/>
      <inkml:brushProperty name="tip" value="rectangle"/>
      <inkml:brushProperty name="rasterOp" value="maskPen"/>
    </inkml:brush>
  </inkml:definitions>
  <inkml:trace contextRef="#ctx0" brushRef="#br0">4139 11347 16383 0 0,'1'0'0'0'0,"4"0"0"0"0,12 0 0 0 0,26 0 0 0 0,36 0 0 0 0,48 0 0 0 0,49 0 0 0 0,40 0 0 0 0,24 0 0 0 0,8 0 0 0 0,-7 0 0 0 0,-10 0 0 0 0,-18 0 0 0 0,-21 0 0 0 0,-26 0 0 0 0,-26 0 0 0 0,-24 0 0 0 0,-19 0 0 0 0,-13 0 0 0 0,-9 0 0 0 0,-3 0 0 0 0,1 0 0 0 0,1 0 0 0 0,3 0 0 0 0,3 0 0 0 0,3-1 0 0 0,2-3 0 0 0,3-2 0 0 0,-1-3 0 0 0,3-2 0 0 0,2-2 0 0 0,3 1 0 0 0,7 1 0 0 0,7 1 0 0 0,7 3 0 0 0,5 2 0 0 0,4 2 0 0 0,6 1 0 0 0,4 0 0 0 0,8-1 0 0 0,13-4 0 0 0,14-2 0 0 0,12-3 0 0 0,6-3 0 0 0,6-2 0 0 0,-1 0 0 0 0,-8 2 0 0 0,-10 3 0 0 0,-13 3 0 0 0,-9 1 0 0 0,-12 0 0 0 0,-10 1 0 0 0,-10 0 0 0 0,-7 2 0 0 0,-10 1 0 0 0,-9 3 0 0 0,-11 4 0 0 0,-10 3 0 0 0,-9 5 0 0 0,-7 2 0 0 0,-1 2 0 0 0,3 1 0 0 0,3 0 0 0 0,3-1 0 0 0,0-1 0 0 0,1-2 0 0 0,1-2 0 0 0,2-3 0 0 0,3-3 0 0 0,4 0 0 0 0,2 0 0 0 0,4 1 0 0 0,3 1 0 0 0,0 2 0 0 0,3 3 0 0 0,0 2 0 0 0,-1 0 0 0 0,2 0 0 0 0,1-1 0 0 0,0-2 0 0 0,-1-2 0 0 0,-1 0 0 0 0,-2-3 0 0 0,-5-1 0 0 0,-4-2 0 0 0,-2-1 0 0 0,-3-1 0 0 0,-2 0 0 0 0,0-1 0 0 0,-2 1 0 0 0,-2-1 0 0 0,-4-1 0 0 0,-2-3 0 0 0,-2-2 0 0 0,-1-4 0 0 0,-1-2 0 0 0,-4-1 0 0 0,-6 0 0 0 0,-7 2 0 0 0,-9 2 0 0 0,-8 3 0 0 0,-5 1 0 0 0,-3 2 0 0 0,-2 0 0 0 0,0 0 0 0 0,-3 1 0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FCFC7BC-83AA-AE47-AC79-C5E439DEE3A9}" type="datetimeFigureOut">
              <a:rPr lang="de-DE" smtClean="0"/>
              <a:t>04.11.2024</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7F6BE6-F7A1-2B4E-A2FE-F9041CB1FF53}" type="slidenum">
              <a:rPr lang="de-DE" smtClean="0"/>
              <a:t>‹Nr.›</a:t>
            </a:fld>
            <a:endParaRPr lang="de-DE"/>
          </a:p>
        </p:txBody>
      </p:sp>
    </p:spTree>
    <p:extLst>
      <p:ext uri="{BB962C8B-B14F-4D97-AF65-F5344CB8AC3E}">
        <p14:creationId xmlns:p14="http://schemas.microsoft.com/office/powerpoint/2010/main" val="15823782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mailto:thomas.weible@flexoptix.net" TargetMode="External"/><Relationship Id="rId2" Type="http://schemas.openxmlformats.org/officeDocument/2006/relationships/slide" Target="../slides/slide47.xml"/><Relationship Id="rId1" Type="http://schemas.openxmlformats.org/officeDocument/2006/relationships/notesMaster" Target="../notesMasters/notesMaster1.xml"/><Relationship Id="rId4" Type="http://schemas.openxmlformats.org/officeDocument/2006/relationships/hyperlink" Target="mailto:gerhard.stein@flexoptix.net" TargetMode="External"/></Relationships>
</file>

<file path=ppt/notesSlides/_rels/notesSlide45.xml.rels><?xml version="1.0" encoding="UTF-8" standalone="yes"?>
<Relationships xmlns="http://schemas.openxmlformats.org/package/2006/relationships"><Relationship Id="rId3" Type="http://schemas.openxmlformats.org/officeDocument/2006/relationships/hyperlink" Target="mailto:eric.nguyenduy@ams-ix.net" TargetMode="External"/><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cs typeface="Calibri"/>
              </a:rPr>
              <a:t>Welcome - </a:t>
            </a:r>
            <a:r>
              <a:rPr lang="de-DE" dirty="0" err="1">
                <a:cs typeface="Calibri"/>
              </a:rPr>
              <a:t>these</a:t>
            </a:r>
            <a:r>
              <a:rPr lang="de-DE" dirty="0">
                <a:cs typeface="Calibri"/>
              </a:rPr>
              <a:t> </a:t>
            </a:r>
            <a:r>
              <a:rPr lang="de-DE" dirty="0" err="1">
                <a:cs typeface="Calibri"/>
              </a:rPr>
              <a:t>slides</a:t>
            </a:r>
            <a:r>
              <a:rPr lang="de-DE" dirty="0">
                <a:cs typeface="Calibri"/>
              </a:rPr>
              <a:t> </a:t>
            </a:r>
            <a:r>
              <a:rPr lang="de-DE" dirty="0" err="1">
                <a:cs typeface="Calibri"/>
              </a:rPr>
              <a:t>are</a:t>
            </a:r>
            <a:r>
              <a:rPr lang="de-DE" dirty="0">
                <a:cs typeface="Calibri"/>
              </a:rPr>
              <a:t> </a:t>
            </a:r>
            <a:r>
              <a:rPr lang="de-DE" dirty="0" err="1">
                <a:cs typeface="Calibri"/>
              </a:rPr>
              <a:t>made</a:t>
            </a:r>
            <a:r>
              <a:rPr lang="de-DE" dirty="0">
                <a:cs typeface="Calibri"/>
              </a:rPr>
              <a:t> </a:t>
            </a:r>
            <a:r>
              <a:rPr lang="de-DE" dirty="0" err="1">
                <a:cs typeface="Calibri"/>
              </a:rPr>
              <a:t>by</a:t>
            </a:r>
            <a:r>
              <a:rPr lang="de-DE" dirty="0">
                <a:cs typeface="Calibri"/>
              </a:rPr>
              <a:t> Thomas </a:t>
            </a:r>
            <a:r>
              <a:rPr lang="de-DE" dirty="0" err="1">
                <a:cs typeface="Calibri"/>
              </a:rPr>
              <a:t>our</a:t>
            </a:r>
            <a:r>
              <a:rPr lang="de-DE" dirty="0">
                <a:cs typeface="Calibri"/>
              </a:rPr>
              <a:t> CTO and Gerhard </a:t>
            </a:r>
            <a:r>
              <a:rPr lang="de-DE" dirty="0" err="1">
                <a:cs typeface="Calibri"/>
              </a:rPr>
              <a:t>our</a:t>
            </a:r>
            <a:r>
              <a:rPr lang="de-DE" dirty="0">
                <a:cs typeface="Calibri"/>
              </a:rPr>
              <a:t> Head </a:t>
            </a:r>
            <a:r>
              <a:rPr lang="de-DE" dirty="0" err="1">
                <a:cs typeface="Calibri"/>
              </a:rPr>
              <a:t>of</a:t>
            </a:r>
            <a:r>
              <a:rPr lang="de-DE" dirty="0">
                <a:cs typeface="Calibri"/>
              </a:rPr>
              <a:t> </a:t>
            </a:r>
            <a:r>
              <a:rPr lang="de-DE" dirty="0" err="1">
                <a:cs typeface="Calibri"/>
              </a:rPr>
              <a:t>Product</a:t>
            </a:r>
            <a:r>
              <a:rPr lang="de-DE" dirty="0">
                <a:cs typeface="Calibri"/>
              </a:rPr>
              <a:t> Development at FLEXOPTIX</a:t>
            </a:r>
            <a:endParaRPr lang="de-DE" dirty="0"/>
          </a:p>
          <a:p>
            <a:endParaRPr lang="de-DE" dirty="0">
              <a:cs typeface="Calibri"/>
            </a:endParaRPr>
          </a:p>
          <a:p>
            <a:r>
              <a:rPr lang="de-DE" dirty="0" err="1">
                <a:cs typeface="Calibri"/>
              </a:rPr>
              <a:t>Coherent</a:t>
            </a:r>
            <a:r>
              <a:rPr lang="de-DE" dirty="0">
                <a:cs typeface="Calibri"/>
              </a:rPr>
              <a:t> </a:t>
            </a:r>
            <a:r>
              <a:rPr lang="de-DE" dirty="0" err="1">
                <a:cs typeface="Calibri"/>
              </a:rPr>
              <a:t>pluggable</a:t>
            </a:r>
            <a:r>
              <a:rPr lang="de-DE" dirty="0">
                <a:cs typeface="Calibri"/>
              </a:rPr>
              <a:t> </a:t>
            </a:r>
            <a:r>
              <a:rPr lang="de-DE" dirty="0" err="1">
                <a:cs typeface="Calibri"/>
              </a:rPr>
              <a:t>transceivers</a:t>
            </a:r>
            <a:r>
              <a:rPr lang="de-DE" dirty="0">
                <a:cs typeface="Calibri"/>
              </a:rPr>
              <a:t> </a:t>
            </a:r>
            <a:r>
              <a:rPr lang="de-DE" dirty="0" err="1">
                <a:cs typeface="Calibri"/>
              </a:rPr>
              <a:t>have</a:t>
            </a:r>
            <a:r>
              <a:rPr lang="de-DE" dirty="0">
                <a:cs typeface="Calibri"/>
              </a:rPr>
              <a:t> </a:t>
            </a:r>
            <a:r>
              <a:rPr lang="de-DE" dirty="0" err="1">
                <a:cs typeface="Calibri"/>
              </a:rPr>
              <a:t>been</a:t>
            </a:r>
            <a:r>
              <a:rPr lang="de-DE" dirty="0">
                <a:cs typeface="Calibri"/>
              </a:rPr>
              <a:t> </a:t>
            </a:r>
            <a:r>
              <a:rPr lang="de-DE" dirty="0" err="1">
                <a:cs typeface="Calibri"/>
              </a:rPr>
              <a:t>introduced</a:t>
            </a:r>
            <a:r>
              <a:rPr lang="de-DE" dirty="0">
                <a:cs typeface="Calibri"/>
              </a:rPr>
              <a:t> </a:t>
            </a:r>
            <a:r>
              <a:rPr lang="de-DE" dirty="0" err="1">
                <a:cs typeface="Calibri"/>
              </a:rPr>
              <a:t>with</a:t>
            </a:r>
            <a:r>
              <a:rPr lang="de-DE" dirty="0">
                <a:cs typeface="Calibri"/>
              </a:rPr>
              <a:t> </a:t>
            </a:r>
            <a:r>
              <a:rPr lang="de-DE" dirty="0" err="1">
                <a:cs typeface="Calibri"/>
              </a:rPr>
              <a:t>the</a:t>
            </a:r>
            <a:r>
              <a:rPr lang="de-DE" dirty="0">
                <a:cs typeface="Calibri"/>
              </a:rPr>
              <a:t> </a:t>
            </a:r>
            <a:r>
              <a:rPr lang="de-DE" dirty="0" err="1">
                <a:cs typeface="Calibri"/>
              </a:rPr>
              <a:t>speed</a:t>
            </a:r>
            <a:r>
              <a:rPr lang="de-DE" dirty="0">
                <a:cs typeface="Calibri"/>
              </a:rPr>
              <a:t> </a:t>
            </a:r>
            <a:r>
              <a:rPr lang="de-DE" dirty="0" err="1">
                <a:cs typeface="Calibri"/>
              </a:rPr>
              <a:t>of</a:t>
            </a:r>
            <a:r>
              <a:rPr lang="de-DE" dirty="0">
                <a:cs typeface="Calibri"/>
              </a:rPr>
              <a:t> 400G. </a:t>
            </a:r>
            <a:r>
              <a:rPr lang="de-DE" dirty="0" err="1">
                <a:cs typeface="Calibri"/>
              </a:rPr>
              <a:t>They</a:t>
            </a:r>
            <a:r>
              <a:rPr lang="de-DE" dirty="0">
                <a:cs typeface="Calibri"/>
              </a:rPr>
              <a:t> will </a:t>
            </a:r>
            <a:r>
              <a:rPr lang="de-DE" dirty="0" err="1">
                <a:cs typeface="Calibri"/>
              </a:rPr>
              <a:t>be</a:t>
            </a:r>
            <a:r>
              <a:rPr lang="de-DE" dirty="0">
                <a:cs typeface="Calibri"/>
              </a:rPr>
              <a:t> a game </a:t>
            </a:r>
            <a:r>
              <a:rPr lang="de-DE" dirty="0" err="1">
                <a:cs typeface="Calibri"/>
              </a:rPr>
              <a:t>changer</a:t>
            </a:r>
            <a:r>
              <a:rPr lang="de-DE" dirty="0">
                <a:cs typeface="Calibri"/>
              </a:rPr>
              <a:t> in </a:t>
            </a:r>
            <a:r>
              <a:rPr lang="de-DE" dirty="0" err="1">
                <a:cs typeface="Calibri"/>
              </a:rPr>
              <a:t>optical</a:t>
            </a:r>
            <a:r>
              <a:rPr lang="de-DE" dirty="0">
                <a:cs typeface="Calibri"/>
              </a:rPr>
              <a:t> </a:t>
            </a:r>
            <a:r>
              <a:rPr lang="de-DE" dirty="0" err="1">
                <a:cs typeface="Calibri"/>
              </a:rPr>
              <a:t>transmission</a:t>
            </a:r>
            <a:r>
              <a:rPr lang="de-DE" dirty="0">
                <a:cs typeface="Calibri"/>
              </a:rPr>
              <a:t> and </a:t>
            </a:r>
            <a:r>
              <a:rPr lang="de-DE" dirty="0" err="1">
                <a:cs typeface="Calibri"/>
              </a:rPr>
              <a:t>were</a:t>
            </a:r>
            <a:r>
              <a:rPr lang="de-DE" dirty="0">
                <a:cs typeface="Calibri"/>
              </a:rPr>
              <a:t> </a:t>
            </a:r>
            <a:r>
              <a:rPr lang="de-DE" dirty="0" err="1">
                <a:cs typeface="Calibri"/>
              </a:rPr>
              <a:t>coming</a:t>
            </a:r>
            <a:r>
              <a:rPr lang="de-DE" dirty="0">
                <a:cs typeface="Calibri"/>
              </a:rPr>
              <a:t> </a:t>
            </a:r>
            <a:r>
              <a:rPr lang="de-DE" dirty="0" err="1">
                <a:cs typeface="Calibri"/>
              </a:rPr>
              <a:t>to</a:t>
            </a:r>
            <a:r>
              <a:rPr lang="de-DE" dirty="0">
                <a:cs typeface="Calibri"/>
              </a:rPr>
              <a:t> </a:t>
            </a:r>
            <a:r>
              <a:rPr lang="de-DE" dirty="0" err="1">
                <a:cs typeface="Calibri"/>
              </a:rPr>
              <a:t>stay</a:t>
            </a:r>
            <a:r>
              <a:rPr lang="de-DE" dirty="0">
                <a:cs typeface="Calibri"/>
              </a:rPr>
              <a:t> </a:t>
            </a:r>
            <a:r>
              <a:rPr lang="de-DE" dirty="0" err="1">
                <a:cs typeface="Calibri"/>
              </a:rPr>
              <a:t>for</a:t>
            </a:r>
            <a:r>
              <a:rPr lang="de-DE" dirty="0">
                <a:cs typeface="Calibri"/>
              </a:rPr>
              <a:t> a </a:t>
            </a:r>
            <a:r>
              <a:rPr lang="de-DE" dirty="0" err="1">
                <a:cs typeface="Calibri"/>
              </a:rPr>
              <a:t>long</a:t>
            </a:r>
            <a:r>
              <a:rPr lang="de-DE" dirty="0">
                <a:cs typeface="Calibri"/>
              </a:rPr>
              <a:t> time in </a:t>
            </a:r>
            <a:r>
              <a:rPr lang="de-DE" dirty="0" err="1">
                <a:cs typeface="Calibri"/>
              </a:rPr>
              <a:t>networking</a:t>
            </a:r>
            <a:r>
              <a:rPr lang="de-DE" dirty="0">
                <a:cs typeface="Calibri"/>
              </a:rPr>
              <a:t>. The Theory and </a:t>
            </a:r>
            <a:r>
              <a:rPr lang="de-DE" dirty="0" err="1">
                <a:cs typeface="Calibri"/>
              </a:rPr>
              <a:t>practical</a:t>
            </a:r>
            <a:r>
              <a:rPr lang="de-DE" dirty="0">
                <a:cs typeface="Calibri"/>
              </a:rPr>
              <a:t> </a:t>
            </a:r>
            <a:r>
              <a:rPr lang="de-DE" dirty="0" err="1">
                <a:cs typeface="Calibri"/>
              </a:rPr>
              <a:t>usage</a:t>
            </a:r>
            <a:r>
              <a:rPr lang="de-DE" dirty="0">
                <a:cs typeface="Calibri"/>
              </a:rPr>
              <a:t> / </a:t>
            </a:r>
            <a:r>
              <a:rPr lang="de-DE" dirty="0" err="1">
                <a:cs typeface="Calibri"/>
              </a:rPr>
              <a:t>troubleshooting</a:t>
            </a:r>
            <a:r>
              <a:rPr lang="de-DE" dirty="0">
                <a:cs typeface="Calibri"/>
              </a:rPr>
              <a:t> </a:t>
            </a:r>
            <a:r>
              <a:rPr lang="de-DE" dirty="0" err="1">
                <a:cs typeface="Calibri"/>
              </a:rPr>
              <a:t>is</a:t>
            </a:r>
            <a:r>
              <a:rPr lang="de-DE" dirty="0">
                <a:cs typeface="Calibri"/>
              </a:rPr>
              <a:t> </a:t>
            </a:r>
            <a:r>
              <a:rPr lang="de-DE" dirty="0" err="1">
                <a:cs typeface="Calibri"/>
              </a:rPr>
              <a:t>addressed</a:t>
            </a:r>
            <a:r>
              <a:rPr lang="de-DE" dirty="0">
                <a:cs typeface="Calibri"/>
              </a:rPr>
              <a:t> </a:t>
            </a:r>
            <a:r>
              <a:rPr lang="de-DE" dirty="0" err="1">
                <a:cs typeface="Calibri"/>
              </a:rPr>
              <a:t>by</a:t>
            </a:r>
            <a:r>
              <a:rPr lang="de-DE" dirty="0">
                <a:cs typeface="Calibri"/>
              </a:rPr>
              <a:t> </a:t>
            </a:r>
            <a:r>
              <a:rPr lang="de-DE" dirty="0" err="1">
                <a:cs typeface="Calibri"/>
              </a:rPr>
              <a:t>this</a:t>
            </a:r>
            <a:r>
              <a:rPr lang="de-DE" dirty="0">
                <a:cs typeface="Calibri"/>
              </a:rPr>
              <a:t> </a:t>
            </a:r>
            <a:r>
              <a:rPr lang="de-DE" dirty="0" err="1">
                <a:cs typeface="Calibri"/>
              </a:rPr>
              <a:t>presentation</a:t>
            </a:r>
            <a:r>
              <a:rPr lang="de-DE" dirty="0">
                <a:cs typeface="Calibri"/>
              </a:rPr>
              <a:t>. </a:t>
            </a:r>
          </a:p>
        </p:txBody>
      </p:sp>
      <p:sp>
        <p:nvSpPr>
          <p:cNvPr id="4" name="Foliennummernplatzhalter 3"/>
          <p:cNvSpPr>
            <a:spLocks noGrp="1"/>
          </p:cNvSpPr>
          <p:nvPr>
            <p:ph type="sldNum" sz="quarter" idx="5"/>
          </p:nvPr>
        </p:nvSpPr>
        <p:spPr/>
        <p:txBody>
          <a:bodyPr/>
          <a:lstStyle/>
          <a:p>
            <a:fld id="{1C7F6BE6-F7A1-2B4E-A2FE-F9041CB1FF53}" type="slidenum">
              <a:rPr lang="de-DE" smtClean="0"/>
              <a:t>0</a:t>
            </a:fld>
            <a:endParaRPr lang="de-DE"/>
          </a:p>
        </p:txBody>
      </p:sp>
    </p:spTree>
    <p:extLst>
      <p:ext uri="{BB962C8B-B14F-4D97-AF65-F5344CB8AC3E}">
        <p14:creationId xmlns:p14="http://schemas.microsoft.com/office/powerpoint/2010/main" val="18437804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Talk about the tube that describes the Fiber.</a:t>
            </a:r>
          </a:p>
          <a:p>
            <a:pPr marL="228600" indent="-228600">
              <a:buAutoNum type="arabicPeriod"/>
            </a:pPr>
            <a:r>
              <a:rPr lang="en-DE"/>
              <a:t>at sec 5: only Y Plane is shown</a:t>
            </a:r>
          </a:p>
          <a:p>
            <a:pPr marL="228600" indent="-228600">
              <a:buAutoNum type="arabicPeriod"/>
            </a:pPr>
            <a:r>
              <a:rPr lang="en-GB"/>
              <a:t>Now it r</a:t>
            </a:r>
            <a:r>
              <a:rPr lang="en-DE"/>
              <a:t>otates to X Plane</a:t>
            </a:r>
            <a:endParaRPr lang="en-DE">
              <a:ea typeface="Calibri"/>
              <a:cs typeface="Calibri"/>
            </a:endParaRPr>
          </a:p>
          <a:p>
            <a:pPr marL="228600" indent="-228600">
              <a:buAutoNum type="arabicPeriod"/>
            </a:pPr>
            <a:r>
              <a:rPr lang="en-DE"/>
              <a:t>at sec 10: only X Plane is shown (you see different curve)</a:t>
            </a:r>
          </a:p>
          <a:p>
            <a:pPr marL="228600" indent="-228600">
              <a:buAutoNum type="arabicPeriod"/>
            </a:pPr>
            <a:r>
              <a:rPr lang="en-DE"/>
              <a:t>rotates little back and then it becomes isometric with both Planes, the entire signal</a:t>
            </a:r>
            <a:endParaRPr lang="en-DE">
              <a:ea typeface="Calibri"/>
              <a:cs typeface="Calibri"/>
            </a:endParaRPr>
          </a:p>
          <a:p>
            <a:endParaRPr lang="en-DE"/>
          </a:p>
          <a:p>
            <a:r>
              <a:rPr lang="en-DE"/>
              <a:t>You might have heard of eye diagramms. Imagine one applied to that 3D signal. Most likely it will be difficult to see the expected opened eye. Also it is hard to see how clean this signal is, and how the errors are. So let’s use a different way to describe these numbers. For that matter I will have to tortue you with math and complex numbers. No other way around. No worries, it ain’t that bad.</a:t>
            </a:r>
            <a:endParaRPr lang="en-DE">
              <a:ea typeface="Calibri"/>
              <a:cs typeface="Calibri"/>
            </a:endParaRPr>
          </a:p>
        </p:txBody>
      </p:sp>
      <p:sp>
        <p:nvSpPr>
          <p:cNvPr id="4" name="Slide Number Placeholder 3"/>
          <p:cNvSpPr>
            <a:spLocks noGrp="1"/>
          </p:cNvSpPr>
          <p:nvPr>
            <p:ph type="sldNum" sz="quarter" idx="5"/>
          </p:nvPr>
        </p:nvSpPr>
        <p:spPr/>
        <p:txBody>
          <a:bodyPr/>
          <a:lstStyle/>
          <a:p>
            <a:fld id="{1C7F6BE6-F7A1-2B4E-A2FE-F9041CB1FF53}" type="slidenum">
              <a:rPr lang="de-DE" smtClean="0"/>
              <a:t>9</a:t>
            </a:fld>
            <a:endParaRPr lang="de-DE"/>
          </a:p>
        </p:txBody>
      </p:sp>
    </p:spTree>
    <p:extLst>
      <p:ext uri="{BB962C8B-B14F-4D97-AF65-F5344CB8AC3E}">
        <p14:creationId xmlns:p14="http://schemas.microsoft.com/office/powerpoint/2010/main" val="24940953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ea typeface="Calibri"/>
              <a:cs typeface="Calibri"/>
            </a:endParaRPr>
          </a:p>
        </p:txBody>
      </p:sp>
      <p:sp>
        <p:nvSpPr>
          <p:cNvPr id="4" name="Slide Number Placeholder 3"/>
          <p:cNvSpPr>
            <a:spLocks noGrp="1"/>
          </p:cNvSpPr>
          <p:nvPr>
            <p:ph type="sldNum" sz="quarter" idx="5"/>
          </p:nvPr>
        </p:nvSpPr>
        <p:spPr/>
        <p:txBody>
          <a:bodyPr/>
          <a:lstStyle/>
          <a:p>
            <a:fld id="{1C7F6BE6-F7A1-2B4E-A2FE-F9041CB1FF53}" type="slidenum">
              <a:rPr lang="de-DE" smtClean="0"/>
              <a:t>10</a:t>
            </a:fld>
            <a:endParaRPr lang="de-DE"/>
          </a:p>
        </p:txBody>
      </p:sp>
    </p:spTree>
    <p:extLst>
      <p:ext uri="{BB962C8B-B14F-4D97-AF65-F5344CB8AC3E}">
        <p14:creationId xmlns:p14="http://schemas.microsoft.com/office/powerpoint/2010/main" val="21025675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a typeface="Calibri"/>
                <a:cs typeface="Calibri"/>
              </a:rPr>
              <a:t>Slide only for presenter computer if no PowerPoint is available.</a:t>
            </a:r>
          </a:p>
        </p:txBody>
      </p:sp>
      <p:sp>
        <p:nvSpPr>
          <p:cNvPr id="4" name="Slide Number Placeholder 3"/>
          <p:cNvSpPr>
            <a:spLocks noGrp="1"/>
          </p:cNvSpPr>
          <p:nvPr>
            <p:ph type="sldNum" sz="quarter" idx="5"/>
          </p:nvPr>
        </p:nvSpPr>
        <p:spPr/>
        <p:txBody>
          <a:bodyPr/>
          <a:lstStyle/>
          <a:p>
            <a:fld id="{1C7F6BE6-F7A1-2B4E-A2FE-F9041CB1FF53}" type="slidenum">
              <a:rPr lang="de-DE" smtClean="0"/>
              <a:t>11</a:t>
            </a:fld>
            <a:endParaRPr lang="de-DE"/>
          </a:p>
        </p:txBody>
      </p:sp>
    </p:spTree>
    <p:extLst>
      <p:ext uri="{BB962C8B-B14F-4D97-AF65-F5344CB8AC3E}">
        <p14:creationId xmlns:p14="http://schemas.microsoft.com/office/powerpoint/2010/main" val="2722571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ea typeface="Calibri"/>
              <a:cs typeface="Calibri"/>
            </a:endParaRPr>
          </a:p>
        </p:txBody>
      </p:sp>
      <p:sp>
        <p:nvSpPr>
          <p:cNvPr id="4" name="Slide Number Placeholder 3"/>
          <p:cNvSpPr>
            <a:spLocks noGrp="1"/>
          </p:cNvSpPr>
          <p:nvPr>
            <p:ph type="sldNum" sz="quarter" idx="5"/>
          </p:nvPr>
        </p:nvSpPr>
        <p:spPr/>
        <p:txBody>
          <a:bodyPr/>
          <a:lstStyle/>
          <a:p>
            <a:fld id="{1C7F6BE6-F7A1-2B4E-A2FE-F9041CB1FF53}" type="slidenum">
              <a:rPr lang="de-DE" smtClean="0"/>
              <a:t>12</a:t>
            </a:fld>
            <a:endParaRPr lang="de-DE"/>
          </a:p>
        </p:txBody>
      </p:sp>
    </p:spTree>
    <p:extLst>
      <p:ext uri="{BB962C8B-B14F-4D97-AF65-F5344CB8AC3E}">
        <p14:creationId xmlns:p14="http://schemas.microsoft.com/office/powerpoint/2010/main" val="40439773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Slide only for presenter computer if no PowerPoint is available.</a:t>
            </a:r>
            <a:endParaRPr lang="de-DE"/>
          </a:p>
        </p:txBody>
      </p:sp>
      <p:sp>
        <p:nvSpPr>
          <p:cNvPr id="4" name="Slide Number Placeholder 3"/>
          <p:cNvSpPr>
            <a:spLocks noGrp="1"/>
          </p:cNvSpPr>
          <p:nvPr>
            <p:ph type="sldNum" sz="quarter" idx="5"/>
          </p:nvPr>
        </p:nvSpPr>
        <p:spPr/>
        <p:txBody>
          <a:bodyPr/>
          <a:lstStyle/>
          <a:p>
            <a:fld id="{1C7F6BE6-F7A1-2B4E-A2FE-F9041CB1FF53}" type="slidenum">
              <a:rPr lang="de-DE" smtClean="0"/>
              <a:t>13</a:t>
            </a:fld>
            <a:endParaRPr lang="de-DE"/>
          </a:p>
        </p:txBody>
      </p:sp>
    </p:spTree>
    <p:extLst>
      <p:ext uri="{BB962C8B-B14F-4D97-AF65-F5344CB8AC3E}">
        <p14:creationId xmlns:p14="http://schemas.microsoft.com/office/powerpoint/2010/main" val="13744322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ea typeface="Calibri"/>
              <a:cs typeface="Calibri"/>
            </a:endParaRPr>
          </a:p>
        </p:txBody>
      </p:sp>
      <p:sp>
        <p:nvSpPr>
          <p:cNvPr id="4" name="Slide Number Placeholder 3"/>
          <p:cNvSpPr>
            <a:spLocks noGrp="1"/>
          </p:cNvSpPr>
          <p:nvPr>
            <p:ph type="sldNum" sz="quarter" idx="5"/>
          </p:nvPr>
        </p:nvSpPr>
        <p:spPr/>
        <p:txBody>
          <a:bodyPr/>
          <a:lstStyle/>
          <a:p>
            <a:fld id="{1C7F6BE6-F7A1-2B4E-A2FE-F9041CB1FF53}" type="slidenum">
              <a:rPr lang="de-DE" smtClean="0"/>
              <a:t>14</a:t>
            </a:fld>
            <a:endParaRPr lang="de-DE"/>
          </a:p>
        </p:txBody>
      </p:sp>
    </p:spTree>
    <p:extLst>
      <p:ext uri="{BB962C8B-B14F-4D97-AF65-F5344CB8AC3E}">
        <p14:creationId xmlns:p14="http://schemas.microsoft.com/office/powerpoint/2010/main" val="32566719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Slide only for presenter computer if no PowerPoint is available.</a:t>
            </a:r>
            <a:endParaRPr lang="de-DE"/>
          </a:p>
        </p:txBody>
      </p:sp>
      <p:sp>
        <p:nvSpPr>
          <p:cNvPr id="4" name="Slide Number Placeholder 3"/>
          <p:cNvSpPr>
            <a:spLocks noGrp="1"/>
          </p:cNvSpPr>
          <p:nvPr>
            <p:ph type="sldNum" sz="quarter" idx="5"/>
          </p:nvPr>
        </p:nvSpPr>
        <p:spPr/>
        <p:txBody>
          <a:bodyPr/>
          <a:lstStyle/>
          <a:p>
            <a:fld id="{1C7F6BE6-F7A1-2B4E-A2FE-F9041CB1FF53}" type="slidenum">
              <a:rPr lang="de-DE" smtClean="0"/>
              <a:t>15</a:t>
            </a:fld>
            <a:endParaRPr lang="de-DE"/>
          </a:p>
        </p:txBody>
      </p:sp>
    </p:spTree>
    <p:extLst>
      <p:ext uri="{BB962C8B-B14F-4D97-AF65-F5344CB8AC3E}">
        <p14:creationId xmlns:p14="http://schemas.microsoft.com/office/powerpoint/2010/main" val="26678680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80E596-4F9D-C709-1849-A53FFFC3C0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FB8600-181A-B9D2-34A9-34C9E70FD7B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B112AD9-83BD-1CE4-9496-59E2B122DE3C}"/>
              </a:ext>
            </a:extLst>
          </p:cNvPr>
          <p:cNvSpPr>
            <a:spLocks noGrp="1"/>
          </p:cNvSpPr>
          <p:nvPr>
            <p:ph type="body" idx="1"/>
          </p:nvPr>
        </p:nvSpPr>
        <p:spPr/>
        <p:txBody>
          <a:bodyPr/>
          <a:lstStyle/>
          <a:p>
            <a:r>
              <a:rPr lang="en-DE"/>
              <a:t>Considering one plane (either X or Y), a constellation provides a better overview for signals with many phases - </a:t>
            </a:r>
            <a:r>
              <a:rPr lang="en-US"/>
              <a:t>Instead of watching a time window, we just scatter for every symbol to the complex plane wherever it belongs.</a:t>
            </a:r>
          </a:p>
          <a:p>
            <a:endParaRPr lang="en-DE"/>
          </a:p>
          <a:p>
            <a:pPr marL="0" marR="0" lvl="0" indent="0" algn="l" defTabSz="914400" rtl="0" eaLnBrk="1" fontAlgn="auto" latinLnBrk="0" hangingPunct="1">
              <a:lnSpc>
                <a:spcPct val="100000"/>
              </a:lnSpc>
              <a:spcBef>
                <a:spcPts val="0"/>
              </a:spcBef>
              <a:spcAft>
                <a:spcPts val="0"/>
              </a:spcAft>
              <a:buClrTx/>
              <a:buSzTx/>
              <a:buFontTx/>
              <a:buNone/>
              <a:tabLst/>
              <a:defRPr/>
            </a:pPr>
            <a:r>
              <a:rPr lang="en-DE">
                <a:ea typeface="Calibri"/>
                <a:cs typeface="Calibri"/>
              </a:rPr>
              <a:t>+ Now we see the NZ (Return to Zero, an On-Off Keying variant) , which is not phase shifted, the values are kept on the In-Phase Axis</a:t>
            </a:r>
          </a:p>
        </p:txBody>
      </p:sp>
      <p:sp>
        <p:nvSpPr>
          <p:cNvPr id="4" name="Slide Number Placeholder 3">
            <a:extLst>
              <a:ext uri="{FF2B5EF4-FFF2-40B4-BE49-F238E27FC236}">
                <a16:creationId xmlns:a16="http://schemas.microsoft.com/office/drawing/2014/main" id="{695B38BB-D87B-5070-BD35-7D575CEEE382}"/>
              </a:ext>
            </a:extLst>
          </p:cNvPr>
          <p:cNvSpPr>
            <a:spLocks noGrp="1"/>
          </p:cNvSpPr>
          <p:nvPr>
            <p:ph type="sldNum" sz="quarter" idx="5"/>
          </p:nvPr>
        </p:nvSpPr>
        <p:spPr/>
        <p:txBody>
          <a:bodyPr/>
          <a:lstStyle/>
          <a:p>
            <a:fld id="{1C7F6BE6-F7A1-2B4E-A2FE-F9041CB1FF53}" type="slidenum">
              <a:rPr lang="de-DE" smtClean="0"/>
              <a:t>17</a:t>
            </a:fld>
            <a:endParaRPr lang="de-DE"/>
          </a:p>
        </p:txBody>
      </p:sp>
    </p:spTree>
    <p:extLst>
      <p:ext uri="{BB962C8B-B14F-4D97-AF65-F5344CB8AC3E}">
        <p14:creationId xmlns:p14="http://schemas.microsoft.com/office/powerpoint/2010/main" val="5367594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80E596-4F9D-C709-1849-A53FFFC3C0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FB8600-181A-B9D2-34A9-34C9E70FD7B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B112AD9-83BD-1CE4-9496-59E2B122DE3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DE"/>
              <a:t>Same situation with</a:t>
            </a:r>
            <a:r>
              <a:rPr lang="en-DE">
                <a:ea typeface="Calibri"/>
                <a:cs typeface="Calibri"/>
              </a:rPr>
              <a:t> PAM-4 (Pulse Amplitude Modulation with 4 Levels, 2 bits/symbol) only has the In-Phase components (real), but no imaginary part</a:t>
            </a:r>
            <a:endParaRPr lang="en-DE"/>
          </a:p>
          <a:p>
            <a:endParaRPr lang="en-DE"/>
          </a:p>
        </p:txBody>
      </p:sp>
      <p:sp>
        <p:nvSpPr>
          <p:cNvPr id="4" name="Slide Number Placeholder 3">
            <a:extLst>
              <a:ext uri="{FF2B5EF4-FFF2-40B4-BE49-F238E27FC236}">
                <a16:creationId xmlns:a16="http://schemas.microsoft.com/office/drawing/2014/main" id="{695B38BB-D87B-5070-BD35-7D575CEEE382}"/>
              </a:ext>
            </a:extLst>
          </p:cNvPr>
          <p:cNvSpPr>
            <a:spLocks noGrp="1"/>
          </p:cNvSpPr>
          <p:nvPr>
            <p:ph type="sldNum" sz="quarter" idx="5"/>
          </p:nvPr>
        </p:nvSpPr>
        <p:spPr/>
        <p:txBody>
          <a:bodyPr/>
          <a:lstStyle/>
          <a:p>
            <a:fld id="{1C7F6BE6-F7A1-2B4E-A2FE-F9041CB1FF53}" type="slidenum">
              <a:rPr lang="de-DE" smtClean="0"/>
              <a:t>18</a:t>
            </a:fld>
            <a:endParaRPr lang="de-DE"/>
          </a:p>
        </p:txBody>
      </p:sp>
    </p:spTree>
    <p:extLst>
      <p:ext uri="{BB962C8B-B14F-4D97-AF65-F5344CB8AC3E}">
        <p14:creationId xmlns:p14="http://schemas.microsoft.com/office/powerpoint/2010/main" val="2675619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80E596-4F9D-C709-1849-A53FFFC3C0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FB8600-181A-B9D2-34A9-34C9E70FD7B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B112AD9-83BD-1CE4-9496-59E2B122DE3C}"/>
              </a:ext>
            </a:extLst>
          </p:cNvPr>
          <p:cNvSpPr>
            <a:spLocks noGrp="1"/>
          </p:cNvSpPr>
          <p:nvPr>
            <p:ph type="body" idx="1"/>
          </p:nvPr>
        </p:nvSpPr>
        <p:spPr/>
        <p:txBody>
          <a:bodyPr/>
          <a:lstStyle/>
          <a:p>
            <a:r>
              <a:rPr lang="en-DE"/>
              <a:t>+ And the 16 QAM (Quadrature Amplitude Modulation), 16 because 16 symbols. Talking about real and imaginary number, in terms of signal modulation we just use In-Phase (0 degrees) and Quadrature (90 degrees). As you can see in case of 16 QAM there always is an amplitude and phase angle given that belong to the given symbol. 16QAM: 4bit/symbol </a:t>
            </a:r>
            <a:br>
              <a:rPr lang="en-DE">
                <a:ea typeface="Calibri"/>
                <a:cs typeface="+mn-lt"/>
              </a:rPr>
            </a:br>
            <a:r>
              <a:rPr lang="en-DE">
                <a:ea typeface="Calibri"/>
                <a:cs typeface="Calibri"/>
              </a:rPr>
              <a:t>+ amplitude measurement with two samples, shifted by ¼ Wavelength to get real and imaginary number; see optical rotary encoder as mechanical solution</a:t>
            </a:r>
            <a:endParaRPr lang="de-DE"/>
          </a:p>
        </p:txBody>
      </p:sp>
      <p:sp>
        <p:nvSpPr>
          <p:cNvPr id="4" name="Slide Number Placeholder 3">
            <a:extLst>
              <a:ext uri="{FF2B5EF4-FFF2-40B4-BE49-F238E27FC236}">
                <a16:creationId xmlns:a16="http://schemas.microsoft.com/office/drawing/2014/main" id="{695B38BB-D87B-5070-BD35-7D575CEEE382}"/>
              </a:ext>
            </a:extLst>
          </p:cNvPr>
          <p:cNvSpPr>
            <a:spLocks noGrp="1"/>
          </p:cNvSpPr>
          <p:nvPr>
            <p:ph type="sldNum" sz="quarter" idx="5"/>
          </p:nvPr>
        </p:nvSpPr>
        <p:spPr/>
        <p:txBody>
          <a:bodyPr/>
          <a:lstStyle/>
          <a:p>
            <a:fld id="{1C7F6BE6-F7A1-2B4E-A2FE-F9041CB1FF53}" type="slidenum">
              <a:rPr lang="de-DE" smtClean="0"/>
              <a:t>19</a:t>
            </a:fld>
            <a:endParaRPr lang="de-DE"/>
          </a:p>
        </p:txBody>
      </p:sp>
    </p:spTree>
    <p:extLst>
      <p:ext uri="{BB962C8B-B14F-4D97-AF65-F5344CB8AC3E}">
        <p14:creationId xmlns:p14="http://schemas.microsoft.com/office/powerpoint/2010/main" val="30352374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ea typeface="Calibri"/>
                <a:cs typeface="Calibri"/>
              </a:rPr>
              <a:t>+ CFP provided a lot of power (&gt; 20Watt) but size was huge; implementation was very complicated. Not many adopters of system manufacturers</a:t>
            </a:r>
          </a:p>
          <a:p>
            <a:r>
              <a:rPr lang="en-US" dirty="0">
                <a:ea typeface="Calibri"/>
                <a:cs typeface="Calibri"/>
              </a:rPr>
              <a:t>+ CFP2 tried to catch up but never made it; CPAK was a Cisco proprietary solution </a:t>
            </a:r>
          </a:p>
          <a:p>
            <a:r>
              <a:rPr lang="en-US" dirty="0">
                <a:ea typeface="Calibri"/>
                <a:cs typeface="Calibri"/>
              </a:rPr>
              <a:t>+ CFP4 never really launched</a:t>
            </a:r>
          </a:p>
          <a:p>
            <a:r>
              <a:rPr lang="en-US">
                <a:ea typeface="Calibri"/>
                <a:cs typeface="Calibri"/>
              </a:rPr>
              <a:t>+ QSFP28 nice from factor, huge quantities but sadly only max. 5 Watt power consumption (incl. the switches and router did not provide enough power / cooling)</a:t>
            </a:r>
          </a:p>
        </p:txBody>
      </p:sp>
      <p:sp>
        <p:nvSpPr>
          <p:cNvPr id="4" name="Foliennummernplatzhalter 3"/>
          <p:cNvSpPr>
            <a:spLocks noGrp="1"/>
          </p:cNvSpPr>
          <p:nvPr>
            <p:ph type="sldNum" sz="quarter" idx="5"/>
          </p:nvPr>
        </p:nvSpPr>
        <p:spPr/>
        <p:txBody>
          <a:bodyPr/>
          <a:lstStyle/>
          <a:p>
            <a:fld id="{1C7F6BE6-F7A1-2B4E-A2FE-F9041CB1FF53}" type="slidenum">
              <a:rPr lang="de-DE" smtClean="0"/>
              <a:t>1</a:t>
            </a:fld>
            <a:endParaRPr lang="de-DE"/>
          </a:p>
        </p:txBody>
      </p:sp>
    </p:spTree>
    <p:extLst>
      <p:ext uri="{BB962C8B-B14F-4D97-AF65-F5344CB8AC3E}">
        <p14:creationId xmlns:p14="http://schemas.microsoft.com/office/powerpoint/2010/main" val="23726407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80E596-4F9D-C709-1849-A53FFFC3C0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FB8600-181A-B9D2-34A9-34C9E70FD7B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B112AD9-83BD-1CE4-9496-59E2B122DE3C}"/>
              </a:ext>
            </a:extLst>
          </p:cNvPr>
          <p:cNvSpPr>
            <a:spLocks noGrp="1"/>
          </p:cNvSpPr>
          <p:nvPr>
            <p:ph type="body" idx="1"/>
          </p:nvPr>
        </p:nvSpPr>
        <p:spPr/>
        <p:txBody>
          <a:bodyPr/>
          <a:lstStyle/>
          <a:p>
            <a:r>
              <a:rPr lang="en-DE"/>
              <a:t>+ Rotary optical encoder in the analog world to represent QAM, the slices in the disc encode 1s</a:t>
            </a:r>
            <a:endParaRPr lang="de-DE">
              <a:ea typeface="Calibri"/>
              <a:cs typeface="Calibri"/>
            </a:endParaRPr>
          </a:p>
          <a:p>
            <a:r>
              <a:rPr lang="en-DE"/>
              <a:t>+ Phase shift by 90° due position of the photo sensor and the corresponding frequency; the higher the frequency the closer both photo sensor need to be placed keeping the same phase shift of 90°</a:t>
            </a:r>
          </a:p>
          <a:p>
            <a:r>
              <a:rPr lang="en-DE">
                <a:ea typeface="Calibri"/>
                <a:cs typeface="Calibri"/>
              </a:rPr>
              <a:t>+ Advantage of two readers. You can detection whether the disc is clockwise or counter-clockwise rotating</a:t>
            </a:r>
          </a:p>
        </p:txBody>
      </p:sp>
      <p:sp>
        <p:nvSpPr>
          <p:cNvPr id="4" name="Slide Number Placeholder 3">
            <a:extLst>
              <a:ext uri="{FF2B5EF4-FFF2-40B4-BE49-F238E27FC236}">
                <a16:creationId xmlns:a16="http://schemas.microsoft.com/office/drawing/2014/main" id="{695B38BB-D87B-5070-BD35-7D575CEEE382}"/>
              </a:ext>
            </a:extLst>
          </p:cNvPr>
          <p:cNvSpPr>
            <a:spLocks noGrp="1"/>
          </p:cNvSpPr>
          <p:nvPr>
            <p:ph type="sldNum" sz="quarter" idx="5"/>
          </p:nvPr>
        </p:nvSpPr>
        <p:spPr/>
        <p:txBody>
          <a:bodyPr/>
          <a:lstStyle/>
          <a:p>
            <a:fld id="{1C7F6BE6-F7A1-2B4E-A2FE-F9041CB1FF53}" type="slidenum">
              <a:rPr lang="de-DE" smtClean="0"/>
              <a:t>20</a:t>
            </a:fld>
            <a:endParaRPr lang="de-DE"/>
          </a:p>
        </p:txBody>
      </p:sp>
    </p:spTree>
    <p:extLst>
      <p:ext uri="{BB962C8B-B14F-4D97-AF65-F5344CB8AC3E}">
        <p14:creationId xmlns:p14="http://schemas.microsoft.com/office/powerpoint/2010/main" val="19912570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80E596-4F9D-C709-1849-A53FFFC3C0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FB8600-181A-B9D2-34A9-34C9E70FD7B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B112AD9-83BD-1CE4-9496-59E2B122DE3C}"/>
              </a:ext>
            </a:extLst>
          </p:cNvPr>
          <p:cNvSpPr>
            <a:spLocks noGrp="1"/>
          </p:cNvSpPr>
          <p:nvPr>
            <p:ph type="body" idx="1"/>
          </p:nvPr>
        </p:nvSpPr>
        <p:spPr/>
        <p:txBody>
          <a:bodyPr/>
          <a:lstStyle/>
          <a:p>
            <a:endParaRPr lang="de-DE">
              <a:ea typeface="Calibri"/>
              <a:cs typeface="Calibri"/>
            </a:endParaRPr>
          </a:p>
        </p:txBody>
      </p:sp>
      <p:sp>
        <p:nvSpPr>
          <p:cNvPr id="4" name="Slide Number Placeholder 3">
            <a:extLst>
              <a:ext uri="{FF2B5EF4-FFF2-40B4-BE49-F238E27FC236}">
                <a16:creationId xmlns:a16="http://schemas.microsoft.com/office/drawing/2014/main" id="{695B38BB-D87B-5070-BD35-7D575CEEE382}"/>
              </a:ext>
            </a:extLst>
          </p:cNvPr>
          <p:cNvSpPr>
            <a:spLocks noGrp="1"/>
          </p:cNvSpPr>
          <p:nvPr>
            <p:ph type="sldNum" sz="quarter" idx="5"/>
          </p:nvPr>
        </p:nvSpPr>
        <p:spPr/>
        <p:txBody>
          <a:bodyPr/>
          <a:lstStyle/>
          <a:p>
            <a:fld id="{1C7F6BE6-F7A1-2B4E-A2FE-F9041CB1FF53}" type="slidenum">
              <a:rPr lang="de-DE" smtClean="0"/>
              <a:t>21</a:t>
            </a:fld>
            <a:endParaRPr lang="de-DE"/>
          </a:p>
        </p:txBody>
      </p:sp>
    </p:spTree>
    <p:extLst>
      <p:ext uri="{BB962C8B-B14F-4D97-AF65-F5344CB8AC3E}">
        <p14:creationId xmlns:p14="http://schemas.microsoft.com/office/powerpoint/2010/main" val="41337735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a:ea typeface="Calibri"/>
                <a:cs typeface="Calibri"/>
              </a:rPr>
              <a:t>This </a:t>
            </a:r>
            <a:r>
              <a:rPr lang="de-DE" err="1">
                <a:ea typeface="Calibri"/>
                <a:cs typeface="Calibri"/>
              </a:rPr>
              <a:t>is</a:t>
            </a:r>
            <a:r>
              <a:rPr lang="de-DE">
                <a:ea typeface="Calibri"/>
                <a:cs typeface="Calibri"/>
              </a:rPr>
              <a:t> a </a:t>
            </a:r>
            <a:r>
              <a:rPr lang="de-DE" err="1">
                <a:ea typeface="Calibri"/>
                <a:cs typeface="Calibri"/>
              </a:rPr>
              <a:t>detailed</a:t>
            </a:r>
            <a:r>
              <a:rPr lang="de-DE">
                <a:ea typeface="Calibri"/>
                <a:cs typeface="Calibri"/>
              </a:rPr>
              <a:t> </a:t>
            </a:r>
            <a:r>
              <a:rPr lang="de-DE" err="1">
                <a:ea typeface="Calibri"/>
                <a:cs typeface="Calibri"/>
              </a:rPr>
              <a:t>view</a:t>
            </a:r>
            <a:r>
              <a:rPr lang="de-DE">
                <a:ea typeface="Calibri"/>
                <a:cs typeface="Calibri"/>
              </a:rPr>
              <a:t> on </a:t>
            </a:r>
            <a:r>
              <a:rPr lang="de-DE" err="1">
                <a:ea typeface="Calibri"/>
                <a:cs typeface="Calibri"/>
              </a:rPr>
              <a:t>the</a:t>
            </a:r>
            <a:r>
              <a:rPr lang="de-DE">
                <a:ea typeface="Calibri"/>
                <a:cs typeface="Calibri"/>
              </a:rPr>
              <a:t> 16-QAM </a:t>
            </a:r>
            <a:r>
              <a:rPr lang="de-DE" err="1">
                <a:ea typeface="Calibri"/>
                <a:cs typeface="Calibri"/>
              </a:rPr>
              <a:t>constellation</a:t>
            </a:r>
            <a:r>
              <a:rPr lang="de-DE">
                <a:ea typeface="Calibri"/>
                <a:cs typeface="Calibri"/>
              </a:rPr>
              <a:t> </a:t>
            </a:r>
            <a:r>
              <a:rPr lang="de-DE" err="1">
                <a:ea typeface="Calibri"/>
                <a:cs typeface="Calibri"/>
              </a:rPr>
              <a:t>diagramm</a:t>
            </a:r>
            <a:r>
              <a:rPr lang="de-DE">
                <a:ea typeface="Calibri"/>
                <a:cs typeface="Calibri"/>
              </a:rPr>
              <a:t> (</a:t>
            </a:r>
            <a:r>
              <a:rPr lang="de-DE" err="1">
                <a:ea typeface="Calibri"/>
                <a:cs typeface="Calibri"/>
              </a:rPr>
              <a:t>for</a:t>
            </a:r>
            <a:r>
              <a:rPr lang="de-DE">
                <a:ea typeface="Calibri"/>
                <a:cs typeface="Calibri"/>
              </a:rPr>
              <a:t> </a:t>
            </a:r>
            <a:r>
              <a:rPr lang="de-DE" err="1">
                <a:ea typeface="Calibri"/>
                <a:cs typeface="Calibri"/>
              </a:rPr>
              <a:t>simplification</a:t>
            </a:r>
            <a:r>
              <a:rPr lang="de-DE">
                <a:ea typeface="Calibri"/>
                <a:cs typeface="Calibri"/>
              </a:rPr>
              <a:t> just </a:t>
            </a:r>
            <a:r>
              <a:rPr lang="de-DE" err="1">
                <a:ea typeface="Calibri"/>
                <a:cs typeface="Calibri"/>
              </a:rPr>
              <a:t>one</a:t>
            </a:r>
            <a:r>
              <a:rPr lang="de-DE">
                <a:ea typeface="Calibri"/>
                <a:cs typeface="Calibri"/>
              </a:rPr>
              <a:t> </a:t>
            </a:r>
            <a:r>
              <a:rPr lang="de-DE" err="1">
                <a:ea typeface="Calibri"/>
                <a:cs typeface="Calibri"/>
              </a:rPr>
              <a:t>polarization</a:t>
            </a:r>
            <a:r>
              <a:rPr lang="de-DE">
                <a:ea typeface="Calibri"/>
                <a:cs typeface="Calibri"/>
              </a:rPr>
              <a:t> plane </a:t>
            </a:r>
            <a:r>
              <a:rPr lang="de-DE" err="1">
                <a:ea typeface="Calibri"/>
                <a:cs typeface="Calibri"/>
              </a:rPr>
              <a:t>is</a:t>
            </a:r>
            <a:r>
              <a:rPr lang="de-DE">
                <a:ea typeface="Calibri"/>
                <a:cs typeface="Calibri"/>
              </a:rPr>
              <a:t> </a:t>
            </a:r>
            <a:r>
              <a:rPr lang="de-DE" err="1">
                <a:ea typeface="Calibri"/>
                <a:cs typeface="Calibri"/>
              </a:rPr>
              <a:t>shown</a:t>
            </a:r>
            <a:r>
              <a:rPr lang="de-DE">
                <a:ea typeface="Calibri"/>
                <a:cs typeface="Calibri"/>
              </a:rPr>
              <a:t>)</a:t>
            </a:r>
          </a:p>
          <a:p>
            <a:r>
              <a:rPr lang="de-DE">
                <a:ea typeface="Calibri"/>
                <a:cs typeface="Calibri"/>
              </a:rPr>
              <a:t>1111 </a:t>
            </a:r>
            <a:r>
              <a:rPr lang="de-DE" err="1">
                <a:ea typeface="Calibri"/>
                <a:cs typeface="Calibri"/>
              </a:rPr>
              <a:t>has</a:t>
            </a:r>
            <a:r>
              <a:rPr lang="de-DE">
                <a:ea typeface="Calibri"/>
                <a:cs typeface="Calibri"/>
              </a:rPr>
              <a:t> </a:t>
            </a:r>
            <a:r>
              <a:rPr lang="de-DE" err="1">
                <a:ea typeface="Calibri"/>
                <a:cs typeface="Calibri"/>
              </a:rPr>
              <a:t>Amp</a:t>
            </a:r>
            <a:r>
              <a:rPr lang="de-DE">
                <a:ea typeface="Calibri"/>
                <a:cs typeface="Calibri"/>
              </a:rPr>
              <a:t> 33% and Phase +45°</a:t>
            </a:r>
            <a:endParaRPr lang="de-DE">
              <a:cs typeface="Calibri"/>
            </a:endParaRPr>
          </a:p>
          <a:p>
            <a:r>
              <a:rPr lang="de-DE"/>
              <a:t>0101 </a:t>
            </a:r>
            <a:r>
              <a:rPr lang="de-DE" err="1"/>
              <a:t>has</a:t>
            </a:r>
            <a:r>
              <a:rPr lang="de-DE"/>
              <a:t> </a:t>
            </a:r>
            <a:r>
              <a:rPr lang="de-DE" err="1"/>
              <a:t>Amp</a:t>
            </a:r>
            <a:r>
              <a:rPr lang="de-DE"/>
              <a:t> 33% and Phase –135°</a:t>
            </a:r>
            <a:endParaRPr lang="de-DE">
              <a:ea typeface="Calibri"/>
              <a:cs typeface="Calibri"/>
            </a:endParaRPr>
          </a:p>
          <a:p>
            <a:r>
              <a:rPr lang="de-DE"/>
              <a:t>0011 </a:t>
            </a:r>
            <a:r>
              <a:rPr lang="de-DE" err="1"/>
              <a:t>has</a:t>
            </a:r>
            <a:r>
              <a:rPr lang="de-DE"/>
              <a:t> </a:t>
            </a:r>
            <a:r>
              <a:rPr lang="de-DE" err="1"/>
              <a:t>Amp</a:t>
            </a:r>
            <a:r>
              <a:rPr lang="de-DE"/>
              <a:t> 75% and Phase +162°</a:t>
            </a:r>
            <a:endParaRPr lang="de-DE">
              <a:ea typeface="Calibri"/>
              <a:cs typeface="Calibri"/>
            </a:endParaRPr>
          </a:p>
        </p:txBody>
      </p:sp>
      <p:sp>
        <p:nvSpPr>
          <p:cNvPr id="4" name="Slide Number Placeholder 3"/>
          <p:cNvSpPr>
            <a:spLocks noGrp="1"/>
          </p:cNvSpPr>
          <p:nvPr>
            <p:ph type="sldNum" sz="quarter" idx="5"/>
          </p:nvPr>
        </p:nvSpPr>
        <p:spPr/>
        <p:txBody>
          <a:bodyPr/>
          <a:lstStyle/>
          <a:p>
            <a:fld id="{1C7F6BE6-F7A1-2B4E-A2FE-F9041CB1FF53}" type="slidenum">
              <a:rPr lang="de-DE" smtClean="0"/>
              <a:t>23</a:t>
            </a:fld>
            <a:endParaRPr lang="de-DE"/>
          </a:p>
        </p:txBody>
      </p:sp>
    </p:spTree>
    <p:extLst>
      <p:ext uri="{BB962C8B-B14F-4D97-AF65-F5344CB8AC3E}">
        <p14:creationId xmlns:p14="http://schemas.microsoft.com/office/powerpoint/2010/main" val="8127864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EB3D23-DE6D-176A-55FE-9B3A272177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A97900-4BAC-A943-2888-21BBD51DA09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D5F1B76-5EC6-A290-7953-FAFB742BFE52}"/>
              </a:ext>
            </a:extLst>
          </p:cNvPr>
          <p:cNvSpPr>
            <a:spLocks noGrp="1"/>
          </p:cNvSpPr>
          <p:nvPr>
            <p:ph type="body" idx="1"/>
          </p:nvPr>
        </p:nvSpPr>
        <p:spPr/>
        <p:txBody>
          <a:bodyPr/>
          <a:lstStyle/>
          <a:p>
            <a:r>
              <a:rPr lang="de-DE">
                <a:ea typeface="Calibri"/>
                <a:cs typeface="Calibri"/>
              </a:rPr>
              <a:t>Full, Game:</a:t>
            </a:r>
          </a:p>
          <a:p>
            <a:r>
              <a:rPr lang="de-DE">
                <a:ea typeface="Calibri"/>
                <a:cs typeface="Calibri"/>
              </a:rPr>
              <a:t>1111 </a:t>
            </a:r>
            <a:r>
              <a:rPr lang="de-DE" err="1">
                <a:ea typeface="Calibri"/>
                <a:cs typeface="Calibri"/>
              </a:rPr>
              <a:t>has</a:t>
            </a:r>
            <a:r>
              <a:rPr lang="de-DE">
                <a:ea typeface="Calibri"/>
                <a:cs typeface="Calibri"/>
              </a:rPr>
              <a:t> Amp 33% and Phase +45°</a:t>
            </a:r>
          </a:p>
          <a:p>
            <a:r>
              <a:rPr lang="de-DE"/>
              <a:t>0101 </a:t>
            </a:r>
            <a:r>
              <a:rPr lang="de-DE" err="1"/>
              <a:t>has</a:t>
            </a:r>
            <a:r>
              <a:rPr lang="de-DE"/>
              <a:t> Amp 33% and Phase –135°</a:t>
            </a:r>
            <a:endParaRPr lang="de-DE">
              <a:ea typeface="Calibri"/>
              <a:cs typeface="Calibri"/>
            </a:endParaRPr>
          </a:p>
          <a:p>
            <a:r>
              <a:rPr lang="de-DE"/>
              <a:t>0011 </a:t>
            </a:r>
            <a:r>
              <a:rPr lang="de-DE" err="1"/>
              <a:t>has</a:t>
            </a:r>
            <a:r>
              <a:rPr lang="de-DE"/>
              <a:t> Amp 75% and Phase +162°</a:t>
            </a:r>
            <a:endParaRPr lang="de-DE">
              <a:ea typeface="Calibri"/>
              <a:cs typeface="Calibri"/>
            </a:endParaRPr>
          </a:p>
          <a:p>
            <a:endParaRPr lang="en-DE"/>
          </a:p>
          <a:p>
            <a:r>
              <a:rPr lang="en-DE"/>
              <a:t>There is the Red card, that describes the center</a:t>
            </a:r>
            <a:endParaRPr lang="en-DE">
              <a:ea typeface="Calibri"/>
              <a:cs typeface="Calibri"/>
            </a:endParaRPr>
          </a:p>
          <a:p>
            <a:endParaRPr lang="en-DE">
              <a:ea typeface="Calibri"/>
              <a:cs typeface="Calibri"/>
            </a:endParaRPr>
          </a:p>
          <a:p>
            <a:pPr marL="0" marR="0" lvl="0" indent="0" algn="l" defTabSz="914400">
              <a:lnSpc>
                <a:spcPct val="100000"/>
              </a:lnSpc>
              <a:spcBef>
                <a:spcPts val="0"/>
              </a:spcBef>
              <a:spcAft>
                <a:spcPts val="0"/>
              </a:spcAft>
              <a:buClrTx/>
              <a:buSzTx/>
              <a:buFontTx/>
              <a:buNone/>
              <a:tabLst/>
              <a:defRPr/>
            </a:pPr>
            <a:r>
              <a:rPr lang="en-DE"/>
              <a:t>* Play cards with the audience * Sortierung von unten-rechts nach links-oben.</a:t>
            </a:r>
            <a:endParaRPr lang="en-DE">
              <a:ea typeface="Calibri"/>
              <a:cs typeface="Calibri"/>
            </a:endParaRPr>
          </a:p>
          <a:p>
            <a:endParaRPr lang="en-DE"/>
          </a:p>
          <a:p>
            <a:r>
              <a:rPr lang="en-DE"/>
              <a:t>Everyone has a card. Let’s process 1001. T</a:t>
            </a:r>
            <a:r>
              <a:rPr lang="en-GB"/>
              <a:t>h</a:t>
            </a:r>
            <a:r>
              <a:rPr lang="en-DE"/>
              <a:t>ose who think that have the right card, please stand up.</a:t>
            </a:r>
            <a:endParaRPr lang="en-DE">
              <a:ea typeface="Calibri"/>
              <a:cs typeface="Calibri"/>
            </a:endParaRPr>
          </a:p>
          <a:p>
            <a:endParaRPr lang="en-DE"/>
          </a:p>
          <a:p>
            <a:r>
              <a:rPr lang="en-DE">
                <a:cs typeface="Calibri"/>
              </a:rPr>
              <a:t>IMPORTANT INSTRUCTIONS:</a:t>
            </a:r>
            <a:endParaRPr lang="en-DE">
              <a:ea typeface="Calibri"/>
              <a:cs typeface="Calibri"/>
            </a:endParaRPr>
          </a:p>
          <a:p>
            <a:r>
              <a:rPr lang="en-DE">
                <a:cs typeface="Calibri"/>
              </a:rPr>
              <a:t>+ first of all, please ALL wave your cards</a:t>
            </a:r>
            <a:endParaRPr lang="en-DE">
              <a:ea typeface="Calibri"/>
              <a:cs typeface="Calibri"/>
            </a:endParaRPr>
          </a:p>
          <a:p>
            <a:r>
              <a:rPr lang="en-DE">
                <a:cs typeface="Calibri"/>
              </a:rPr>
              <a:t>+ the center of the diagramm is the orange dot (Thomas, e.g.)</a:t>
            </a:r>
            <a:endParaRPr lang="en-DE">
              <a:ea typeface="Calibri"/>
              <a:cs typeface="Calibri"/>
            </a:endParaRPr>
          </a:p>
          <a:p>
            <a:endParaRPr lang="en-DE"/>
          </a:p>
          <a:p>
            <a:r>
              <a:rPr lang="en-DE"/>
              <a:t>Okay, now let’s process 0000. Again please stand those who think that is there number.</a:t>
            </a:r>
            <a:endParaRPr lang="en-DE">
              <a:ea typeface="Calibri"/>
              <a:cs typeface="Calibri"/>
            </a:endParaRPr>
          </a:p>
          <a:p>
            <a:endParaRPr lang="en-DE"/>
          </a:p>
          <a:p>
            <a:r>
              <a:rPr lang="en-DE"/>
              <a:t>Finally 0011. Please stand up.</a:t>
            </a:r>
            <a:endParaRPr lang="en-DE">
              <a:ea typeface="Calibri"/>
              <a:cs typeface="Calibri"/>
            </a:endParaRPr>
          </a:p>
          <a:p>
            <a:endParaRPr lang="en-DE"/>
          </a:p>
          <a:p>
            <a:r>
              <a:rPr lang="en-GB"/>
              <a:t>O</a:t>
            </a:r>
            <a:r>
              <a:rPr lang="en-DE"/>
              <a:t>kay, I counted X people, Y were wrong. The BER is Y divided by X plus Y = Z</a:t>
            </a:r>
            <a:endParaRPr lang="en-DE">
              <a:ea typeface="Calibri"/>
              <a:cs typeface="Calibri"/>
            </a:endParaRPr>
          </a:p>
          <a:p>
            <a:endParaRPr lang="en-DE"/>
          </a:p>
          <a:p>
            <a:r>
              <a:rPr lang="en-DE"/>
              <a:t>Here we go that is how the system may calculate the bit error ratio.</a:t>
            </a:r>
            <a:endParaRPr lang="en-DE">
              <a:ea typeface="Calibri"/>
              <a:cs typeface="Calibri"/>
            </a:endParaRPr>
          </a:p>
        </p:txBody>
      </p:sp>
      <p:sp>
        <p:nvSpPr>
          <p:cNvPr id="4" name="Slide Number Placeholder 3">
            <a:extLst>
              <a:ext uri="{FF2B5EF4-FFF2-40B4-BE49-F238E27FC236}">
                <a16:creationId xmlns:a16="http://schemas.microsoft.com/office/drawing/2014/main" id="{74EF4F58-E99B-B07D-D5E1-126940EBCB14}"/>
              </a:ext>
            </a:extLst>
          </p:cNvPr>
          <p:cNvSpPr>
            <a:spLocks noGrp="1"/>
          </p:cNvSpPr>
          <p:nvPr>
            <p:ph type="sldNum" sz="quarter" idx="5"/>
          </p:nvPr>
        </p:nvSpPr>
        <p:spPr/>
        <p:txBody>
          <a:bodyPr/>
          <a:lstStyle/>
          <a:p>
            <a:fld id="{1C7F6BE6-F7A1-2B4E-A2FE-F9041CB1FF53}" type="slidenum">
              <a:rPr lang="de-DE" smtClean="0"/>
              <a:t>24</a:t>
            </a:fld>
            <a:endParaRPr lang="de-DE"/>
          </a:p>
        </p:txBody>
      </p:sp>
    </p:spTree>
    <p:extLst>
      <p:ext uri="{BB962C8B-B14F-4D97-AF65-F5344CB8AC3E}">
        <p14:creationId xmlns:p14="http://schemas.microsoft.com/office/powerpoint/2010/main" val="38601039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DE"/>
              <a:t>SNR </a:t>
            </a:r>
            <a:r>
              <a:rPr lang="en-DE" err="1"/>
              <a:t>is</a:t>
            </a:r>
            <a:r>
              <a:rPr lang="en-DE"/>
              <a:t> </a:t>
            </a:r>
            <a:r>
              <a:rPr lang="en-DE" err="1"/>
              <a:t>the</a:t>
            </a:r>
            <a:r>
              <a:rPr lang="en-DE"/>
              <a:t> </a:t>
            </a:r>
            <a:r>
              <a:rPr lang="de-DE" err="1"/>
              <a:t>ratio</a:t>
            </a:r>
            <a:r>
              <a:rPr lang="de-DE"/>
              <a:t> </a:t>
            </a:r>
            <a:r>
              <a:rPr lang="de-DE" err="1"/>
              <a:t>between</a:t>
            </a:r>
            <a:r>
              <a:rPr lang="de-DE"/>
              <a:t> </a:t>
            </a:r>
            <a:r>
              <a:rPr lang="de-DE" err="1"/>
              <a:t>the</a:t>
            </a:r>
            <a:r>
              <a:rPr lang="de-DE"/>
              <a:t> </a:t>
            </a:r>
            <a:r>
              <a:rPr lang="de-DE" err="1"/>
              <a:t>desired</a:t>
            </a:r>
            <a:r>
              <a:rPr lang="de-DE"/>
              <a:t> </a:t>
            </a:r>
            <a:r>
              <a:rPr lang="de-DE" err="1"/>
              <a:t>signal</a:t>
            </a:r>
            <a:r>
              <a:rPr lang="de-DE"/>
              <a:t> and </a:t>
            </a:r>
            <a:r>
              <a:rPr lang="de-DE" err="1"/>
              <a:t>the</a:t>
            </a:r>
            <a:r>
              <a:rPr lang="de-DE"/>
              <a:t> </a:t>
            </a:r>
            <a:r>
              <a:rPr lang="de-DE" err="1"/>
              <a:t>noise</a:t>
            </a:r>
            <a:r>
              <a:rPr lang="de-DE"/>
              <a:t>. </a:t>
            </a:r>
            <a:r>
              <a:rPr lang="en-US"/>
              <a:t>Analog world example is a presentation. If the audience is quiet you can hear the speaker quite good, the SNR is quite high. If the audience is loud the SNR gets worse (e.g. also applies to a cheering soccer stadium)</a:t>
            </a:r>
            <a:endParaRPr lang="de-DE"/>
          </a:p>
          <a:p>
            <a:r>
              <a:rPr lang="en-DE" err="1"/>
              <a:t>For</a:t>
            </a:r>
            <a:r>
              <a:rPr lang="en-DE"/>
              <a:t> </a:t>
            </a:r>
            <a:r>
              <a:rPr lang="en-DE" err="1"/>
              <a:t>signal</a:t>
            </a:r>
            <a:r>
              <a:rPr lang="en-DE"/>
              <a:t> </a:t>
            </a:r>
            <a:r>
              <a:rPr lang="en-DE" err="1"/>
              <a:t>quality</a:t>
            </a:r>
            <a:r>
              <a:rPr lang="en-DE"/>
              <a:t> </a:t>
            </a:r>
            <a:r>
              <a:rPr lang="en-DE" err="1"/>
              <a:t>we</a:t>
            </a:r>
            <a:r>
              <a:rPr lang="en-DE"/>
              <a:t> </a:t>
            </a:r>
            <a:r>
              <a:rPr lang="en-DE" err="1"/>
              <a:t>define</a:t>
            </a:r>
            <a:r>
              <a:rPr lang="en-DE"/>
              <a:t> </a:t>
            </a:r>
            <a:r>
              <a:rPr lang="en-DE" err="1"/>
              <a:t>two</a:t>
            </a:r>
            <a:r>
              <a:rPr lang="en-DE"/>
              <a:t> </a:t>
            </a:r>
            <a:r>
              <a:rPr lang="en-DE" err="1"/>
              <a:t>properties</a:t>
            </a:r>
            <a:r>
              <a:rPr lang="en-DE"/>
              <a:t> </a:t>
            </a:r>
            <a:r>
              <a:rPr lang="en-DE" err="1"/>
              <a:t>from</a:t>
            </a:r>
            <a:r>
              <a:rPr lang="en-DE"/>
              <a:t> different </a:t>
            </a:r>
            <a:r>
              <a:rPr lang="en-DE" err="1"/>
              <a:t>worlds</a:t>
            </a:r>
            <a:r>
              <a:rPr lang="en-DE"/>
              <a:t>:</a:t>
            </a:r>
            <a:br>
              <a:rPr lang="en-DE">
                <a:cs typeface="+mn-lt"/>
              </a:rPr>
            </a:br>
            <a:r>
              <a:rPr lang="en-DE"/>
              <a:t>+ </a:t>
            </a:r>
            <a:r>
              <a:rPr lang="en-DE" err="1"/>
              <a:t>for</a:t>
            </a:r>
            <a:r>
              <a:rPr lang="en-DE"/>
              <a:t> </a:t>
            </a:r>
            <a:r>
              <a:rPr lang="en-DE" err="1"/>
              <a:t>people</a:t>
            </a:r>
            <a:r>
              <a:rPr lang="en-DE"/>
              <a:t> </a:t>
            </a:r>
            <a:r>
              <a:rPr lang="en-DE" err="1"/>
              <a:t>with</a:t>
            </a:r>
            <a:r>
              <a:rPr lang="en-DE"/>
              <a:t> </a:t>
            </a:r>
            <a:r>
              <a:rPr lang="en-DE" err="1"/>
              <a:t>focus</a:t>
            </a:r>
            <a:r>
              <a:rPr lang="en-DE"/>
              <a:t> on </a:t>
            </a:r>
            <a:r>
              <a:rPr lang="en-DE" err="1"/>
              <a:t>control</a:t>
            </a:r>
            <a:r>
              <a:rPr lang="en-DE"/>
              <a:t> </a:t>
            </a:r>
            <a:r>
              <a:rPr lang="en-DE" err="1"/>
              <a:t>circuits</a:t>
            </a:r>
            <a:r>
              <a:rPr lang="en-DE"/>
              <a:t> </a:t>
            </a:r>
            <a:r>
              <a:rPr lang="en-DE" err="1"/>
              <a:t>there</a:t>
            </a:r>
            <a:r>
              <a:rPr lang="en-DE"/>
              <a:t> </a:t>
            </a:r>
            <a:r>
              <a:rPr lang="en-DE" err="1"/>
              <a:t>is</a:t>
            </a:r>
            <a:r>
              <a:rPr lang="en-DE"/>
              <a:t> SNR: The </a:t>
            </a:r>
            <a:r>
              <a:rPr lang="en-DE" err="1"/>
              <a:t>higher</a:t>
            </a:r>
            <a:r>
              <a:rPr lang="en-DE"/>
              <a:t> </a:t>
            </a:r>
            <a:r>
              <a:rPr lang="en-DE" err="1"/>
              <a:t>the</a:t>
            </a:r>
            <a:r>
              <a:rPr lang="en-DE"/>
              <a:t> </a:t>
            </a:r>
            <a:r>
              <a:rPr lang="en-DE" err="1"/>
              <a:t>better</a:t>
            </a:r>
            <a:r>
              <a:rPr lang="en-DE"/>
              <a:t> (</a:t>
            </a:r>
            <a:r>
              <a:rPr lang="en-DE" err="1"/>
              <a:t>see</a:t>
            </a:r>
            <a:r>
              <a:rPr lang="en-DE"/>
              <a:t> </a:t>
            </a:r>
            <a:r>
              <a:rPr lang="en-DE" err="1"/>
              <a:t>the</a:t>
            </a:r>
            <a:r>
              <a:rPr lang="en-DE"/>
              <a:t> </a:t>
            </a:r>
            <a:r>
              <a:rPr lang="en-DE" err="1"/>
              <a:t>peak</a:t>
            </a:r>
            <a:r>
              <a:rPr lang="en-DE"/>
              <a:t> </a:t>
            </a:r>
            <a:r>
              <a:rPr lang="en-DE" err="1"/>
              <a:t>of</a:t>
            </a:r>
            <a:r>
              <a:rPr lang="en-DE"/>
              <a:t> </a:t>
            </a:r>
            <a:r>
              <a:rPr lang="en-DE" err="1"/>
              <a:t>the</a:t>
            </a:r>
            <a:r>
              <a:rPr lang="en-DE"/>
              <a:t> </a:t>
            </a:r>
            <a:r>
              <a:rPr lang="en-DE" err="1"/>
              <a:t>signal</a:t>
            </a:r>
            <a:r>
              <a:rPr lang="en-DE"/>
              <a:t> in </a:t>
            </a:r>
            <a:r>
              <a:rPr lang="en-DE" err="1"/>
              <a:t>the</a:t>
            </a:r>
            <a:r>
              <a:rPr lang="en-DE"/>
              <a:t> </a:t>
            </a:r>
            <a:r>
              <a:rPr lang="en-DE" err="1"/>
              <a:t>diagramm</a:t>
            </a:r>
            <a:r>
              <a:rPr lang="en-DE"/>
              <a:t> )</a:t>
            </a:r>
            <a:endParaRPr lang="de-DE">
              <a:ea typeface="Calibri"/>
              <a:cs typeface="Calibri"/>
            </a:endParaRPr>
          </a:p>
          <a:p>
            <a:r>
              <a:rPr lang="en-DE"/>
              <a:t>+ there is a relationship between </a:t>
            </a:r>
            <a:r>
              <a:rPr lang="en-US"/>
              <a:t>the Bit Error Rate (BER)</a:t>
            </a:r>
            <a:r>
              <a:rPr lang="en-DE"/>
              <a:t>and SNR; SNR does influences how good or bad the BER will be at the end.</a:t>
            </a:r>
            <a:endParaRPr lang="en-DE">
              <a:ea typeface="Calibri"/>
              <a:cs typeface="Calibri"/>
            </a:endParaRPr>
          </a:p>
          <a:p>
            <a:endParaRPr lang="en-DE">
              <a:ea typeface="Calibri"/>
              <a:cs typeface="Calibri"/>
            </a:endParaRPr>
          </a:p>
        </p:txBody>
      </p:sp>
      <p:sp>
        <p:nvSpPr>
          <p:cNvPr id="4" name="Slide Number Placeholder 3"/>
          <p:cNvSpPr>
            <a:spLocks noGrp="1"/>
          </p:cNvSpPr>
          <p:nvPr>
            <p:ph type="sldNum" sz="quarter" idx="5"/>
          </p:nvPr>
        </p:nvSpPr>
        <p:spPr/>
        <p:txBody>
          <a:bodyPr/>
          <a:lstStyle/>
          <a:p>
            <a:fld id="{1C7F6BE6-F7A1-2B4E-A2FE-F9041CB1FF53}" type="slidenum">
              <a:rPr lang="de-DE" smtClean="0"/>
              <a:t>25</a:t>
            </a:fld>
            <a:endParaRPr lang="de-DE"/>
          </a:p>
        </p:txBody>
      </p:sp>
    </p:spTree>
    <p:extLst>
      <p:ext uri="{BB962C8B-B14F-4D97-AF65-F5344CB8AC3E}">
        <p14:creationId xmlns:p14="http://schemas.microsoft.com/office/powerpoint/2010/main" val="25557349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DE" err="1"/>
              <a:t>Comparing</a:t>
            </a:r>
            <a:r>
              <a:rPr lang="en-DE"/>
              <a:t> SNR </a:t>
            </a:r>
            <a:r>
              <a:rPr lang="en-DE" err="1"/>
              <a:t>values</a:t>
            </a:r>
            <a:r>
              <a:rPr lang="en-DE"/>
              <a:t> </a:t>
            </a:r>
            <a:r>
              <a:rPr lang="en-DE" err="1"/>
              <a:t>between</a:t>
            </a:r>
            <a:r>
              <a:rPr lang="en-DE"/>
              <a:t> 30, 20 and 5dB; </a:t>
            </a:r>
            <a:r>
              <a:rPr lang="en-DE" err="1"/>
              <a:t>you</a:t>
            </a:r>
            <a:r>
              <a:rPr lang="en-DE"/>
              <a:t> </a:t>
            </a:r>
            <a:r>
              <a:rPr lang="en-DE" err="1"/>
              <a:t>can</a:t>
            </a:r>
            <a:r>
              <a:rPr lang="en-DE"/>
              <a:t> </a:t>
            </a:r>
            <a:r>
              <a:rPr lang="en-DE" err="1"/>
              <a:t>clearly</a:t>
            </a:r>
            <a:r>
              <a:rPr lang="en-DE"/>
              <a:t> </a:t>
            </a:r>
            <a:r>
              <a:rPr lang="en-DE" err="1"/>
              <a:t>see</a:t>
            </a:r>
            <a:r>
              <a:rPr lang="en-DE"/>
              <a:t> </a:t>
            </a:r>
            <a:r>
              <a:rPr lang="en-DE" err="1"/>
              <a:t>which</a:t>
            </a:r>
            <a:r>
              <a:rPr lang="en-DE"/>
              <a:t> </a:t>
            </a:r>
            <a:r>
              <a:rPr lang="en-DE" err="1"/>
              <a:t>signal</a:t>
            </a:r>
            <a:r>
              <a:rPr lang="en-DE"/>
              <a:t> </a:t>
            </a:r>
            <a:r>
              <a:rPr lang="en-DE" err="1"/>
              <a:t>can</a:t>
            </a:r>
            <a:r>
              <a:rPr lang="en-DE"/>
              <a:t> still </a:t>
            </a:r>
            <a:r>
              <a:rPr lang="en-DE" err="1"/>
              <a:t>be</a:t>
            </a:r>
            <a:r>
              <a:rPr lang="en-DE"/>
              <a:t> </a:t>
            </a:r>
            <a:r>
              <a:rPr lang="en-DE" err="1"/>
              <a:t>recovered</a:t>
            </a:r>
            <a:r>
              <a:rPr lang="en-DE"/>
              <a:t> </a:t>
            </a:r>
            <a:r>
              <a:rPr lang="en-DE" err="1"/>
              <a:t>properly</a:t>
            </a:r>
            <a:r>
              <a:rPr lang="en-DE"/>
              <a:t> and </a:t>
            </a:r>
            <a:r>
              <a:rPr lang="en-DE" err="1"/>
              <a:t>which</a:t>
            </a:r>
            <a:r>
              <a:rPr lang="en-DE"/>
              <a:t> </a:t>
            </a:r>
            <a:r>
              <a:rPr lang="en-DE" err="1"/>
              <a:t>are</a:t>
            </a:r>
            <a:r>
              <a:rPr lang="en-DE"/>
              <a:t> </a:t>
            </a:r>
            <a:r>
              <a:rPr lang="en-DE" err="1"/>
              <a:t>properly</a:t>
            </a:r>
            <a:r>
              <a:rPr lang="en-DE"/>
              <a:t> lost.</a:t>
            </a:r>
            <a:endParaRPr lang="de-DE">
              <a:ea typeface="Calibri"/>
              <a:cs typeface="Calibri"/>
            </a:endParaRPr>
          </a:p>
          <a:p>
            <a:r>
              <a:rPr lang="en-DE"/>
              <a:t>Bit Error Ratio and SNR as correlated values to measure, but w</a:t>
            </a:r>
            <a:r>
              <a:rPr lang="en-GB"/>
              <a:t>ha</a:t>
            </a:r>
            <a:r>
              <a:rPr lang="en-DE"/>
              <a:t>t more complex statistics. What for example if you want to know the error distribution of your probes. Standard deviation, median, mean values. </a:t>
            </a:r>
            <a:endParaRPr lang="en-DE">
              <a:ea typeface="Calibri"/>
              <a:cs typeface="Calibri"/>
            </a:endParaRPr>
          </a:p>
        </p:txBody>
      </p:sp>
      <p:sp>
        <p:nvSpPr>
          <p:cNvPr id="4" name="Slide Number Placeholder 3"/>
          <p:cNvSpPr>
            <a:spLocks noGrp="1"/>
          </p:cNvSpPr>
          <p:nvPr>
            <p:ph type="sldNum" sz="quarter" idx="5"/>
          </p:nvPr>
        </p:nvSpPr>
        <p:spPr/>
        <p:txBody>
          <a:bodyPr/>
          <a:lstStyle/>
          <a:p>
            <a:fld id="{1C7F6BE6-F7A1-2B4E-A2FE-F9041CB1FF53}" type="slidenum">
              <a:rPr lang="de-DE" smtClean="0"/>
              <a:t>26</a:t>
            </a:fld>
            <a:endParaRPr lang="de-DE"/>
          </a:p>
        </p:txBody>
      </p:sp>
    </p:spTree>
    <p:extLst>
      <p:ext uri="{BB962C8B-B14F-4D97-AF65-F5344CB8AC3E}">
        <p14:creationId xmlns:p14="http://schemas.microsoft.com/office/powerpoint/2010/main" val="29116408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DE"/>
              <a:t>full</a:t>
            </a:r>
            <a:endParaRPr lang="de-DE">
              <a:ea typeface="Calibri"/>
              <a:cs typeface="Calibri"/>
            </a:endParaRPr>
          </a:p>
          <a:p>
            <a:r>
              <a:rPr lang="en-DE"/>
              <a:t>With the Error Vector you have a two dimensional vector in the complex plane, where you can define its Quadrature and in-phase errors, </a:t>
            </a:r>
            <a:endParaRPr lang="de-DE">
              <a:ea typeface="Calibri"/>
              <a:cs typeface="Calibri"/>
            </a:endParaRPr>
          </a:p>
          <a:p>
            <a:r>
              <a:rPr lang="en-DE"/>
              <a:t>or if you care more for that because it is more interesting for you, you can also obtain the Phase and Magnitude (Amplitude) Error.</a:t>
            </a:r>
            <a:endParaRPr lang="en-DE">
              <a:ea typeface="Calibri"/>
              <a:cs typeface="Calibri"/>
            </a:endParaRPr>
          </a:p>
          <a:p>
            <a:r>
              <a:rPr lang="en-DE"/>
              <a:t>Many properties to consider, but for starters if you want to know how far away your measured to the ideal point is, the Error V</a:t>
            </a:r>
            <a:r>
              <a:rPr lang="en-GB"/>
              <a:t>e</a:t>
            </a:r>
            <a:r>
              <a:rPr lang="en-DE"/>
              <a:t>ctor Magnitude aka EVM tells you exactly that.</a:t>
            </a:r>
            <a:endParaRPr lang="en-DE">
              <a:ea typeface="Calibri"/>
              <a:cs typeface="Calibri"/>
            </a:endParaRPr>
          </a:p>
          <a:p>
            <a:endParaRPr lang="en-DE">
              <a:ea typeface="Calibri"/>
              <a:cs typeface="Calibri"/>
            </a:endParaRPr>
          </a:p>
          <a:p>
            <a:pPr>
              <a:defRPr/>
            </a:pPr>
            <a:r>
              <a:rPr lang="en-DE">
                <a:latin typeface="Calibri" panose="020F0502020204030204"/>
                <a:ea typeface="Calibri"/>
                <a:cs typeface="Calibri"/>
              </a:rPr>
              <a:t>The EVM does apply especially for coherent transceivers, not for direct detection transceivers as there isn't a phase available.</a:t>
            </a:r>
            <a:endParaRPr lang="en-DE"/>
          </a:p>
          <a:p>
            <a:r>
              <a:rPr lang="en-DE"/>
              <a:t>Eventhough the E</a:t>
            </a:r>
            <a:r>
              <a:rPr lang="en-GB"/>
              <a:t>VM</a:t>
            </a:r>
            <a:r>
              <a:rPr lang="en-DE"/>
              <a:t> is much more complex and might provide further information compared to just SNR many devices do not support to show that feature currently.</a:t>
            </a:r>
            <a:endParaRPr lang="en-DE">
              <a:ea typeface="Calibri"/>
              <a:cs typeface="Calibri"/>
            </a:endParaRPr>
          </a:p>
        </p:txBody>
      </p:sp>
      <p:sp>
        <p:nvSpPr>
          <p:cNvPr id="4" name="Slide Number Placeholder 3"/>
          <p:cNvSpPr>
            <a:spLocks noGrp="1"/>
          </p:cNvSpPr>
          <p:nvPr>
            <p:ph type="sldNum" sz="quarter" idx="5"/>
          </p:nvPr>
        </p:nvSpPr>
        <p:spPr/>
        <p:txBody>
          <a:bodyPr/>
          <a:lstStyle/>
          <a:p>
            <a:fld id="{1C7F6BE6-F7A1-2B4E-A2FE-F9041CB1FF53}" type="slidenum">
              <a:rPr lang="de-DE" smtClean="0"/>
              <a:t>27</a:t>
            </a:fld>
            <a:endParaRPr lang="de-DE"/>
          </a:p>
        </p:txBody>
      </p:sp>
    </p:spTree>
    <p:extLst>
      <p:ext uri="{BB962C8B-B14F-4D97-AF65-F5344CB8AC3E}">
        <p14:creationId xmlns:p14="http://schemas.microsoft.com/office/powerpoint/2010/main" val="30494002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a:cs typeface="Calibri"/>
              </a:rPr>
              <a:t>together with Daniel Melzer from DE-CIX we did a great workshop understanding the </a:t>
            </a:r>
            <a:r>
              <a:rPr lang="en-US" err="1">
                <a:cs typeface="Calibri"/>
              </a:rPr>
              <a:t>Nokias</a:t>
            </a:r>
            <a:r>
              <a:rPr lang="en-US">
                <a:cs typeface="Calibri"/>
              </a:rPr>
              <a:t> CLI output – this was in October 2023</a:t>
            </a:r>
          </a:p>
        </p:txBody>
      </p:sp>
      <p:sp>
        <p:nvSpPr>
          <p:cNvPr id="4" name="Foliennummernplatzhalter 3"/>
          <p:cNvSpPr>
            <a:spLocks noGrp="1"/>
          </p:cNvSpPr>
          <p:nvPr>
            <p:ph type="sldNum" sz="quarter" idx="5"/>
          </p:nvPr>
        </p:nvSpPr>
        <p:spPr/>
        <p:txBody>
          <a:bodyPr/>
          <a:lstStyle/>
          <a:p>
            <a:fld id="{1C7F6BE6-F7A1-2B4E-A2FE-F9041CB1FF53}" type="slidenum">
              <a:rPr lang="de-DE" smtClean="0"/>
              <a:t>28</a:t>
            </a:fld>
            <a:endParaRPr lang="de-DE"/>
          </a:p>
        </p:txBody>
      </p:sp>
    </p:spTree>
    <p:extLst>
      <p:ext uri="{BB962C8B-B14F-4D97-AF65-F5344CB8AC3E}">
        <p14:creationId xmlns:p14="http://schemas.microsoft.com/office/powerpoint/2010/main" val="16946484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cs typeface="Calibri"/>
              </a:rPr>
              <a:t>A fully tunable DWDM transceiver. Currently tuned at Channel 23 (192,30 THz)</a:t>
            </a:r>
          </a:p>
        </p:txBody>
      </p:sp>
      <p:sp>
        <p:nvSpPr>
          <p:cNvPr id="4" name="Foliennummernplatzhalter 3"/>
          <p:cNvSpPr>
            <a:spLocks noGrp="1"/>
          </p:cNvSpPr>
          <p:nvPr>
            <p:ph type="sldNum" sz="quarter" idx="5"/>
          </p:nvPr>
        </p:nvSpPr>
        <p:spPr/>
        <p:txBody>
          <a:bodyPr/>
          <a:lstStyle/>
          <a:p>
            <a:fld id="{1C7F6BE6-F7A1-2B4E-A2FE-F9041CB1FF53}" type="slidenum">
              <a:rPr lang="de-DE" smtClean="0"/>
              <a:t>29</a:t>
            </a:fld>
            <a:endParaRPr lang="de-DE"/>
          </a:p>
        </p:txBody>
      </p:sp>
    </p:spTree>
    <p:extLst>
      <p:ext uri="{BB962C8B-B14F-4D97-AF65-F5344CB8AC3E}">
        <p14:creationId xmlns:p14="http://schemas.microsoft.com/office/powerpoint/2010/main" val="2825331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28600" indent="-228600">
              <a:buAutoNum type="arabicPeriod"/>
            </a:pPr>
            <a:r>
              <a:rPr lang="en-US">
                <a:cs typeface="Calibri"/>
              </a:rPr>
              <a:t>DDM should be implemented by now and your NMS is capturing this data</a:t>
            </a:r>
            <a:endParaRPr lang="de-DE">
              <a:cs typeface="Calibri"/>
            </a:endParaRPr>
          </a:p>
          <a:p>
            <a:pPr marL="228600" indent="-228600">
              <a:buAutoNum type="arabicPeriod"/>
            </a:pPr>
            <a:r>
              <a:rPr lang="en-US">
                <a:cs typeface="Calibri"/>
              </a:rPr>
              <a:t>Monitor the temperature – refer to "unsupported" platforms as such a transceiver can draw up to 17 Watt per port. With 30 ports you end up with roughly 500 Watts for the optical transmission.</a:t>
            </a:r>
            <a:endParaRPr lang="en-US">
              <a:ea typeface="Calibri"/>
              <a:cs typeface="Calibri"/>
            </a:endParaRPr>
          </a:p>
        </p:txBody>
      </p:sp>
      <p:sp>
        <p:nvSpPr>
          <p:cNvPr id="4" name="Foliennummernplatzhalter 3"/>
          <p:cNvSpPr>
            <a:spLocks noGrp="1"/>
          </p:cNvSpPr>
          <p:nvPr>
            <p:ph type="sldNum" sz="quarter" idx="5"/>
          </p:nvPr>
        </p:nvSpPr>
        <p:spPr/>
        <p:txBody>
          <a:bodyPr/>
          <a:lstStyle/>
          <a:p>
            <a:fld id="{1C7F6BE6-F7A1-2B4E-A2FE-F9041CB1FF53}" type="slidenum">
              <a:rPr lang="de-DE" smtClean="0"/>
              <a:t>30</a:t>
            </a:fld>
            <a:endParaRPr lang="de-DE"/>
          </a:p>
        </p:txBody>
      </p:sp>
    </p:spTree>
    <p:extLst>
      <p:ext uri="{BB962C8B-B14F-4D97-AF65-F5344CB8AC3E}">
        <p14:creationId xmlns:p14="http://schemas.microsoft.com/office/powerpoint/2010/main" val="29501890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a:cs typeface="Calibri"/>
              </a:rPr>
              <a:t>+ DSPs have been around for a while but latest chip manufacturing techniques and volume made small </a:t>
            </a:r>
            <a:r>
              <a:rPr lang="en-US" err="1">
                <a:cs typeface="Calibri"/>
              </a:rPr>
              <a:t>pluggables</a:t>
            </a:r>
            <a:r>
              <a:rPr lang="en-US">
                <a:cs typeface="Calibri"/>
              </a:rPr>
              <a:t> possible. </a:t>
            </a:r>
            <a:br>
              <a:rPr lang="en-US">
                <a:cs typeface="+mn-lt"/>
              </a:rPr>
            </a:br>
            <a:r>
              <a:rPr lang="en-US">
                <a:cs typeface="Calibri"/>
              </a:rPr>
              <a:t>+ The DWDM transponder cards have been mainly used in metro and long haul transmission system and also for subsea links.</a:t>
            </a:r>
          </a:p>
          <a:p>
            <a:r>
              <a:rPr lang="en-US">
                <a:ea typeface="Calibri"/>
                <a:cs typeface="Calibri"/>
              </a:rPr>
              <a:t>+ switching and routing hardware has sufficient power and cooling capabilities – see slide "</a:t>
            </a:r>
            <a:r>
              <a:rPr lang="en-GB"/>
              <a:t>analysis with the CLI" in the second part.</a:t>
            </a:r>
            <a:endParaRPr lang="en-GB">
              <a:ea typeface="Calibri"/>
              <a:cs typeface="Calibri"/>
            </a:endParaRPr>
          </a:p>
          <a:p>
            <a:r>
              <a:rPr lang="en-GB">
                <a:ea typeface="Calibri"/>
                <a:cs typeface="Calibri"/>
              </a:rPr>
              <a:t>+ edge </a:t>
            </a:r>
            <a:r>
              <a:rPr lang="en-GB" err="1">
                <a:ea typeface="Calibri"/>
                <a:cs typeface="Calibri"/>
              </a:rPr>
              <a:t>datacenters</a:t>
            </a:r>
            <a:r>
              <a:rPr lang="en-GB">
                <a:ea typeface="Calibri"/>
                <a:cs typeface="Calibri"/>
              </a:rPr>
              <a:t> need high bandwidth interconnects between each other</a:t>
            </a:r>
          </a:p>
          <a:p>
            <a:r>
              <a:rPr lang="en-GB">
                <a:ea typeface="Calibri"/>
                <a:cs typeface="Calibri"/>
              </a:rPr>
              <a:t>+ only two formfactors – the widely used QSFP-DD and OSFP</a:t>
            </a:r>
          </a:p>
        </p:txBody>
      </p:sp>
      <p:sp>
        <p:nvSpPr>
          <p:cNvPr id="4" name="Foliennummernplatzhalter 3"/>
          <p:cNvSpPr>
            <a:spLocks noGrp="1"/>
          </p:cNvSpPr>
          <p:nvPr>
            <p:ph type="sldNum" sz="quarter" idx="5"/>
          </p:nvPr>
        </p:nvSpPr>
        <p:spPr/>
        <p:txBody>
          <a:bodyPr/>
          <a:lstStyle/>
          <a:p>
            <a:fld id="{1C7F6BE6-F7A1-2B4E-A2FE-F9041CB1FF53}" type="slidenum">
              <a:rPr lang="de-DE" smtClean="0"/>
              <a:t>2</a:t>
            </a:fld>
            <a:endParaRPr lang="de-DE"/>
          </a:p>
        </p:txBody>
      </p:sp>
    </p:spTree>
    <p:extLst>
      <p:ext uri="{BB962C8B-B14F-4D97-AF65-F5344CB8AC3E}">
        <p14:creationId xmlns:p14="http://schemas.microsoft.com/office/powerpoint/2010/main" val="12408503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a:ea typeface="Calibri"/>
                <a:cs typeface="Calibri"/>
              </a:rPr>
              <a:t>Only a very small portion of the electrical energy is used for the optical side. The major part is converted into heat, as this simple Sankey Diagram shows</a:t>
            </a:r>
          </a:p>
        </p:txBody>
      </p:sp>
      <p:sp>
        <p:nvSpPr>
          <p:cNvPr id="4" name="Foliennummernplatzhalter 3"/>
          <p:cNvSpPr>
            <a:spLocks noGrp="1"/>
          </p:cNvSpPr>
          <p:nvPr>
            <p:ph type="sldNum" sz="quarter" idx="5"/>
          </p:nvPr>
        </p:nvSpPr>
        <p:spPr/>
        <p:txBody>
          <a:bodyPr/>
          <a:lstStyle/>
          <a:p>
            <a:fld id="{1C7F6BE6-F7A1-2B4E-A2FE-F9041CB1FF53}" type="slidenum">
              <a:rPr lang="de-DE" smtClean="0"/>
              <a:t>31</a:t>
            </a:fld>
            <a:endParaRPr lang="de-DE"/>
          </a:p>
        </p:txBody>
      </p:sp>
    </p:spTree>
    <p:extLst>
      <p:ext uri="{BB962C8B-B14F-4D97-AF65-F5344CB8AC3E}">
        <p14:creationId xmlns:p14="http://schemas.microsoft.com/office/powerpoint/2010/main" val="248646777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a:cs typeface="Calibri"/>
              </a:rPr>
              <a:t>these are the coherent specific parameters in the CLI</a:t>
            </a:r>
            <a:endParaRPr lang="en-US">
              <a:ea typeface="Calibri"/>
              <a:cs typeface="Calibri"/>
            </a:endParaRPr>
          </a:p>
        </p:txBody>
      </p:sp>
      <p:sp>
        <p:nvSpPr>
          <p:cNvPr id="4" name="Foliennummernplatzhalter 3"/>
          <p:cNvSpPr>
            <a:spLocks noGrp="1"/>
          </p:cNvSpPr>
          <p:nvPr>
            <p:ph type="sldNum" sz="quarter" idx="5"/>
          </p:nvPr>
        </p:nvSpPr>
        <p:spPr/>
        <p:txBody>
          <a:bodyPr/>
          <a:lstStyle/>
          <a:p>
            <a:fld id="{1C7F6BE6-F7A1-2B4E-A2FE-F9041CB1FF53}" type="slidenum">
              <a:rPr lang="de-DE" smtClean="0"/>
              <a:t>32</a:t>
            </a:fld>
            <a:endParaRPr lang="de-DE"/>
          </a:p>
        </p:txBody>
      </p:sp>
    </p:spTree>
    <p:extLst>
      <p:ext uri="{BB962C8B-B14F-4D97-AF65-F5344CB8AC3E}">
        <p14:creationId xmlns:p14="http://schemas.microsoft.com/office/powerpoint/2010/main" val="342381219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cs typeface="Calibri"/>
              </a:rPr>
              <a:t>+ center frequence of the Optical Local Oscillator (OLO). The OLO is a laser – either a dedicated one or taken from TX. This is required to gather the desired signal from the carrier</a:t>
            </a:r>
          </a:p>
          <a:p>
            <a:r>
              <a:rPr lang="en-US" dirty="0">
                <a:cs typeface="Calibri"/>
              </a:rPr>
              <a:t>+ this is a new approach. In the past with 10G tunable DWDM only TX required tuning – RX took basically "all".</a:t>
            </a:r>
          </a:p>
          <a:p>
            <a:r>
              <a:rPr lang="en-US" dirty="0">
                <a:ea typeface="Calibri"/>
                <a:cs typeface="Calibri"/>
              </a:rPr>
              <a:t>+ if only one OLO is used für TX and RX then their frequency need to be the same, just because of physics as this shared source (the OLO) is </a:t>
            </a:r>
            <a:r>
              <a:rPr lang="en-US" dirty="0" err="1">
                <a:ea typeface="Calibri"/>
                <a:cs typeface="Calibri"/>
              </a:rPr>
              <a:t>splitted</a:t>
            </a:r>
            <a:r>
              <a:rPr lang="en-US" dirty="0">
                <a:ea typeface="Calibri"/>
                <a:cs typeface="Calibri"/>
              </a:rPr>
              <a:t> via an optical splitter. As a result of this single strand links are not possible!</a:t>
            </a:r>
          </a:p>
        </p:txBody>
      </p:sp>
      <p:sp>
        <p:nvSpPr>
          <p:cNvPr id="4" name="Foliennummernplatzhalter 3"/>
          <p:cNvSpPr>
            <a:spLocks noGrp="1"/>
          </p:cNvSpPr>
          <p:nvPr>
            <p:ph type="sldNum" sz="quarter" idx="5"/>
          </p:nvPr>
        </p:nvSpPr>
        <p:spPr/>
        <p:txBody>
          <a:bodyPr/>
          <a:lstStyle/>
          <a:p>
            <a:fld id="{1C7F6BE6-F7A1-2B4E-A2FE-F9041CB1FF53}" type="slidenum">
              <a:rPr lang="de-DE" smtClean="0"/>
              <a:t>33</a:t>
            </a:fld>
            <a:endParaRPr lang="de-DE"/>
          </a:p>
        </p:txBody>
      </p:sp>
    </p:spTree>
    <p:extLst>
      <p:ext uri="{BB962C8B-B14F-4D97-AF65-F5344CB8AC3E}">
        <p14:creationId xmlns:p14="http://schemas.microsoft.com/office/powerpoint/2010/main" val="199259803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cs typeface="Calibri"/>
              </a:rPr>
              <a:t>+ CD is the change of the variance while the signal (propagation speed is either decelerated or accelerated) is traversing the fiber. Very well known back in the days when operating 10G CWDM networks. 1310nm window (O-band) was not an issue but longer wavelength in the L-Band </a:t>
            </a:r>
            <a:r>
              <a:rPr lang="en-US" dirty="0" err="1">
                <a:cs typeface="Calibri"/>
              </a:rPr>
              <a:t>arround</a:t>
            </a:r>
            <a:r>
              <a:rPr lang="en-US" dirty="0">
                <a:cs typeface="Calibri"/>
              </a:rPr>
              <a:t> 1610nm had significant issues with CD on longer spans.</a:t>
            </a:r>
          </a:p>
          <a:p>
            <a:r>
              <a:rPr lang="en-US" dirty="0">
                <a:ea typeface="Calibri"/>
                <a:cs typeface="Calibri"/>
              </a:rPr>
              <a:t>+ take white light hitting a prism in the analog world there you even can see dispersion</a:t>
            </a:r>
            <a:endParaRPr lang="en-US" dirty="0">
              <a:cs typeface="Calibri"/>
            </a:endParaRPr>
          </a:p>
          <a:p>
            <a:r>
              <a:rPr lang="en-US" dirty="0">
                <a:cs typeface="Calibri"/>
              </a:rPr>
              <a:t>+ the DSP can sweep through a certain range and identify / measure the propagation swift / chromatic dispersion</a:t>
            </a:r>
            <a:endParaRPr lang="en-US" dirty="0">
              <a:ea typeface="Calibri"/>
              <a:cs typeface="Calibri"/>
            </a:endParaRPr>
          </a:p>
          <a:p>
            <a:r>
              <a:rPr lang="en-US" dirty="0">
                <a:cs typeface="Calibri"/>
              </a:rPr>
              <a:t>+ the CLI output is based on a 15km of fiber span (10ps/nm/km) - some offset of 70-80ps/nm (still unknown where they are coming from as they are showed even at a back-to-back link which has 0ps/nm)</a:t>
            </a:r>
            <a:endParaRPr lang="en-US" dirty="0"/>
          </a:p>
        </p:txBody>
      </p:sp>
      <p:sp>
        <p:nvSpPr>
          <p:cNvPr id="4" name="Foliennummernplatzhalter 3"/>
          <p:cNvSpPr>
            <a:spLocks noGrp="1"/>
          </p:cNvSpPr>
          <p:nvPr>
            <p:ph type="sldNum" sz="quarter" idx="5"/>
          </p:nvPr>
        </p:nvSpPr>
        <p:spPr/>
        <p:txBody>
          <a:bodyPr/>
          <a:lstStyle/>
          <a:p>
            <a:fld id="{1C7F6BE6-F7A1-2B4E-A2FE-F9041CB1FF53}" type="slidenum">
              <a:rPr lang="de-DE" smtClean="0"/>
              <a:t>34</a:t>
            </a:fld>
            <a:endParaRPr lang="de-DE"/>
          </a:p>
        </p:txBody>
      </p:sp>
    </p:spTree>
    <p:extLst>
      <p:ext uri="{BB962C8B-B14F-4D97-AF65-F5344CB8AC3E}">
        <p14:creationId xmlns:p14="http://schemas.microsoft.com/office/powerpoint/2010/main" val="18606506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a:cs typeface="Calibri"/>
              </a:rPr>
              <a:t>+ DGD is a characteristic of the fiber and influences the two </a:t>
            </a:r>
            <a:r>
              <a:rPr lang="en-US" err="1">
                <a:cs typeface="Calibri"/>
              </a:rPr>
              <a:t>polarziations</a:t>
            </a:r>
            <a:r>
              <a:rPr lang="en-US">
                <a:cs typeface="Calibri"/>
              </a:rPr>
              <a:t> (X and Y).</a:t>
            </a:r>
          </a:p>
          <a:p>
            <a:r>
              <a:rPr lang="en-US">
                <a:cs typeface="Calibri"/>
              </a:rPr>
              <a:t>+ typically a QSFP-DD 400G OIF 400ZR can compensate up to 10ps. Please check its datasheet.</a:t>
            </a:r>
          </a:p>
        </p:txBody>
      </p:sp>
      <p:sp>
        <p:nvSpPr>
          <p:cNvPr id="4" name="Foliennummernplatzhalter 3"/>
          <p:cNvSpPr>
            <a:spLocks noGrp="1"/>
          </p:cNvSpPr>
          <p:nvPr>
            <p:ph type="sldNum" sz="quarter" idx="5"/>
          </p:nvPr>
        </p:nvSpPr>
        <p:spPr/>
        <p:txBody>
          <a:bodyPr/>
          <a:lstStyle/>
          <a:p>
            <a:fld id="{1C7F6BE6-F7A1-2B4E-A2FE-F9041CB1FF53}" type="slidenum">
              <a:rPr lang="de-DE" smtClean="0"/>
              <a:t>35</a:t>
            </a:fld>
            <a:endParaRPr lang="de-DE"/>
          </a:p>
        </p:txBody>
      </p:sp>
    </p:spTree>
    <p:extLst>
      <p:ext uri="{BB962C8B-B14F-4D97-AF65-F5344CB8AC3E}">
        <p14:creationId xmlns:p14="http://schemas.microsoft.com/office/powerpoint/2010/main" val="112670570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cs typeface="Calibri"/>
              </a:rPr>
              <a:t>full</a:t>
            </a:r>
            <a:br>
              <a:rPr lang="en-US">
                <a:ea typeface="Calibri"/>
                <a:cs typeface="+mn-lt"/>
              </a:rPr>
            </a:br>
            <a:r>
              <a:rPr lang="en-US" dirty="0">
                <a:cs typeface="Calibri"/>
              </a:rPr>
              <a:t>migrant birds towards the south – Foto taken Friday, 17.11.2023 around our headquarter by Thomas</a:t>
            </a:r>
          </a:p>
        </p:txBody>
      </p:sp>
      <p:sp>
        <p:nvSpPr>
          <p:cNvPr id="4" name="Foliennummernplatzhalter 3"/>
          <p:cNvSpPr>
            <a:spLocks noGrp="1"/>
          </p:cNvSpPr>
          <p:nvPr>
            <p:ph type="sldNum" sz="quarter" idx="5"/>
          </p:nvPr>
        </p:nvSpPr>
        <p:spPr/>
        <p:txBody>
          <a:bodyPr/>
          <a:lstStyle/>
          <a:p>
            <a:fld id="{1C7F6BE6-F7A1-2B4E-A2FE-F9041CB1FF53}" type="slidenum">
              <a:rPr lang="de-DE" smtClean="0"/>
              <a:t>36</a:t>
            </a:fld>
            <a:endParaRPr lang="de-DE"/>
          </a:p>
        </p:txBody>
      </p:sp>
    </p:spTree>
    <p:extLst>
      <p:ext uri="{BB962C8B-B14F-4D97-AF65-F5344CB8AC3E}">
        <p14:creationId xmlns:p14="http://schemas.microsoft.com/office/powerpoint/2010/main" val="231484026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a:ea typeface="Calibri"/>
                <a:cs typeface="Calibri"/>
              </a:rPr>
              <a:t>full</a:t>
            </a:r>
          </a:p>
        </p:txBody>
      </p:sp>
      <p:sp>
        <p:nvSpPr>
          <p:cNvPr id="4" name="Foliennummernplatzhalter 3"/>
          <p:cNvSpPr>
            <a:spLocks noGrp="1"/>
          </p:cNvSpPr>
          <p:nvPr>
            <p:ph type="sldNum" sz="quarter" idx="5"/>
          </p:nvPr>
        </p:nvSpPr>
        <p:spPr/>
        <p:txBody>
          <a:bodyPr/>
          <a:lstStyle/>
          <a:p>
            <a:fld id="{1C7F6BE6-F7A1-2B4E-A2FE-F9041CB1FF53}" type="slidenum">
              <a:rPr lang="de-DE" smtClean="0"/>
              <a:t>37</a:t>
            </a:fld>
            <a:endParaRPr lang="de-DE"/>
          </a:p>
        </p:txBody>
      </p:sp>
    </p:spTree>
    <p:extLst>
      <p:ext uri="{BB962C8B-B14F-4D97-AF65-F5344CB8AC3E}">
        <p14:creationId xmlns:p14="http://schemas.microsoft.com/office/powerpoint/2010/main" val="62527768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a:t>full</a:t>
            </a:r>
            <a:br>
              <a:rPr lang="en-US">
                <a:ea typeface="Calibri"/>
                <a:cs typeface="+mn-lt"/>
              </a:rPr>
            </a:br>
            <a:r>
              <a:rPr lang="en-US"/>
              <a:t>small window sizes have more phase-noise; big window sizes end up in more latency until a disruption (a phase shift or interruption) will be recognized and the correct phase is locked again.</a:t>
            </a:r>
            <a:endParaRPr lang="en-US">
              <a:ea typeface="Calibri"/>
              <a:cs typeface="Calibri"/>
            </a:endParaRPr>
          </a:p>
          <a:p>
            <a:r>
              <a:rPr lang="en-US">
                <a:cs typeface="Calibri"/>
              </a:rPr>
              <a:t>phase shifts can occur due lightning strike </a:t>
            </a:r>
            <a:endParaRPr lang="en-US">
              <a:ea typeface="Calibri"/>
              <a:cs typeface="Calibri"/>
            </a:endParaRPr>
          </a:p>
        </p:txBody>
      </p:sp>
      <p:sp>
        <p:nvSpPr>
          <p:cNvPr id="4" name="Foliennummernplatzhalter 3"/>
          <p:cNvSpPr>
            <a:spLocks noGrp="1"/>
          </p:cNvSpPr>
          <p:nvPr>
            <p:ph type="sldNum" sz="quarter" idx="5"/>
          </p:nvPr>
        </p:nvSpPr>
        <p:spPr/>
        <p:txBody>
          <a:bodyPr/>
          <a:lstStyle/>
          <a:p>
            <a:fld id="{1C7F6BE6-F7A1-2B4E-A2FE-F9041CB1FF53}" type="slidenum">
              <a:rPr lang="de-DE" smtClean="0"/>
              <a:t>38</a:t>
            </a:fld>
            <a:endParaRPr lang="de-DE"/>
          </a:p>
        </p:txBody>
      </p:sp>
    </p:spTree>
    <p:extLst>
      <p:ext uri="{BB962C8B-B14F-4D97-AF65-F5344CB8AC3E}">
        <p14:creationId xmlns:p14="http://schemas.microsoft.com/office/powerpoint/2010/main" val="210011905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a:cs typeface="Calibri"/>
              </a:rPr>
              <a:t>+ Rx Q Margin is defined by Nokia. Industry calls it Q Factor</a:t>
            </a:r>
          </a:p>
          <a:p>
            <a:r>
              <a:rPr lang="en-US">
                <a:cs typeface="Calibri"/>
              </a:rPr>
              <a:t>+ Typical OIF 400ZR transceiver can handle OSNR of up to 26dB</a:t>
            </a:r>
            <a:endParaRPr lang="en-US"/>
          </a:p>
          <a:p>
            <a:endParaRPr lang="en-US">
              <a:cs typeface="Calibri"/>
            </a:endParaRPr>
          </a:p>
          <a:p>
            <a:r>
              <a:rPr lang="en-US">
                <a:cs typeface="Calibri"/>
              </a:rPr>
              <a:t>+ a back-to-back look like this:</a:t>
            </a:r>
            <a:br>
              <a:rPr lang="en-US">
                <a:cs typeface="+mn-lt"/>
              </a:rPr>
            </a:br>
            <a:r>
              <a:rPr lang="en-US"/>
              <a:t>Rx Q Margin        :    4.1 dB                Chromatic </a:t>
            </a:r>
            <a:r>
              <a:rPr lang="en-US" err="1"/>
              <a:t>Disp</a:t>
            </a:r>
            <a:r>
              <a:rPr lang="en-US"/>
              <a:t>     :     80 </a:t>
            </a:r>
            <a:r>
              <a:rPr lang="en-US" err="1"/>
              <a:t>ps</a:t>
            </a:r>
            <a:r>
              <a:rPr lang="en-US"/>
              <a:t>/nm</a:t>
            </a:r>
            <a:br>
              <a:rPr lang="en-US">
                <a:cs typeface="+mn-lt"/>
              </a:rPr>
            </a:br>
            <a:r>
              <a:rPr lang="en-US"/>
              <a:t>SNR/OSNR X Polar   :   28.2 dB / 29.7 dB      Diff Group Delay   :      3 </a:t>
            </a:r>
            <a:r>
              <a:rPr lang="en-US" err="1"/>
              <a:t>ps</a:t>
            </a:r>
            <a:br>
              <a:rPr lang="en-US">
                <a:cs typeface="+mn-lt"/>
              </a:rPr>
            </a:br>
            <a:r>
              <a:rPr lang="en-US"/>
              <a:t>SNR/OSNR Y Polar   :   28.2 dB / 29.7 dB      Pre-FEC BER        : 5.180E-04</a:t>
            </a:r>
            <a:endParaRPr lang="en-US">
              <a:ea typeface="Calibri"/>
              <a:cs typeface="Calibri"/>
            </a:endParaRPr>
          </a:p>
          <a:p>
            <a:endParaRPr lang="en-US">
              <a:cs typeface="Calibri"/>
            </a:endParaRPr>
          </a:p>
          <a:p>
            <a:r>
              <a:rPr lang="en-US">
                <a:cs typeface="Calibri"/>
              </a:rPr>
              <a:t>+ Error Vector Magnitude: </a:t>
            </a:r>
            <a:endParaRPr lang="en-US">
              <a:ea typeface="Calibri"/>
              <a:cs typeface="Calibri"/>
            </a:endParaRPr>
          </a:p>
          <a:p>
            <a:r>
              <a:rPr lang="en-US"/>
              <a:t>1. EVM (error vector magnitude; the intuitive approach of taking the distance of a measured point from the closest ideal constellation point.)</a:t>
            </a:r>
            <a:endParaRPr lang="en-US">
              <a:cs typeface="Calibri"/>
            </a:endParaRPr>
          </a:p>
          <a:p>
            <a:r>
              <a:rPr lang="en-US"/>
              <a:t>2. SNR (von EVM </a:t>
            </a:r>
            <a:r>
              <a:rPr lang="en-US" err="1"/>
              <a:t>abgeleitet</a:t>
            </a:r>
            <a:r>
              <a:rPr lang="en-US"/>
              <a:t>, </a:t>
            </a:r>
            <a:r>
              <a:rPr lang="en-US" err="1"/>
              <a:t>auch</a:t>
            </a:r>
            <a:r>
              <a:rPr lang="en-US"/>
              <a:t> MER </a:t>
            </a:r>
            <a:r>
              <a:rPr lang="en-US" err="1"/>
              <a:t>genannt</a:t>
            </a:r>
            <a:r>
              <a:rPr lang="en-US"/>
              <a:t>)</a:t>
            </a:r>
            <a:endParaRPr lang="en-US">
              <a:cs typeface="Calibri"/>
            </a:endParaRPr>
          </a:p>
          <a:p>
            <a:r>
              <a:rPr lang="en-US"/>
              <a:t>3. BER (</a:t>
            </a:r>
            <a:r>
              <a:rPr lang="en-US" err="1"/>
              <a:t>vorhergesagt</a:t>
            </a:r>
            <a:r>
              <a:rPr lang="en-US"/>
              <a:t> </a:t>
            </a:r>
            <a:r>
              <a:rPr lang="en-US" err="1"/>
              <a:t>durch</a:t>
            </a:r>
            <a:r>
              <a:rPr lang="en-US"/>
              <a:t> EVM)</a:t>
            </a:r>
            <a:endParaRPr lang="en-US">
              <a:cs typeface="Calibri"/>
            </a:endParaRPr>
          </a:p>
        </p:txBody>
      </p:sp>
      <p:sp>
        <p:nvSpPr>
          <p:cNvPr id="4" name="Foliennummernplatzhalter 3"/>
          <p:cNvSpPr>
            <a:spLocks noGrp="1"/>
          </p:cNvSpPr>
          <p:nvPr>
            <p:ph type="sldNum" sz="quarter" idx="5"/>
          </p:nvPr>
        </p:nvSpPr>
        <p:spPr/>
        <p:txBody>
          <a:bodyPr/>
          <a:lstStyle/>
          <a:p>
            <a:fld id="{1C7F6BE6-F7A1-2B4E-A2FE-F9041CB1FF53}" type="slidenum">
              <a:rPr lang="de-DE" smtClean="0"/>
              <a:t>39</a:t>
            </a:fld>
            <a:endParaRPr lang="de-DE"/>
          </a:p>
        </p:txBody>
      </p:sp>
    </p:spTree>
    <p:extLst>
      <p:ext uri="{BB962C8B-B14F-4D97-AF65-F5344CB8AC3E}">
        <p14:creationId xmlns:p14="http://schemas.microsoft.com/office/powerpoint/2010/main" val="207565226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a:t>+ SR-OS23.10.R1: openZrpOfec1 (according Nokia CLI reference guide it is called "open-zr-ofec1"</a:t>
            </a:r>
          </a:p>
          <a:p>
            <a:r>
              <a:rPr lang="en-US">
                <a:ea typeface="Calibri"/>
                <a:cs typeface="Calibri"/>
              </a:rPr>
              <a:t>+ a 400G coherent transceiver does support more than just plain 400G; there are so called "application modes" and you can choose between 10 – 15 different application modes, e.g. 2 x 200G or 4 x 100G operations. This depends on the DSPs firmware capabilities and implementation.</a:t>
            </a:r>
          </a:p>
        </p:txBody>
      </p:sp>
      <p:sp>
        <p:nvSpPr>
          <p:cNvPr id="4" name="Foliennummernplatzhalter 3"/>
          <p:cNvSpPr>
            <a:spLocks noGrp="1"/>
          </p:cNvSpPr>
          <p:nvPr>
            <p:ph type="sldNum" sz="quarter" idx="5"/>
          </p:nvPr>
        </p:nvSpPr>
        <p:spPr/>
        <p:txBody>
          <a:bodyPr/>
          <a:lstStyle/>
          <a:p>
            <a:fld id="{1C7F6BE6-F7A1-2B4E-A2FE-F9041CB1FF53}" type="slidenum">
              <a:rPr lang="de-DE" smtClean="0"/>
              <a:t>40</a:t>
            </a:fld>
            <a:endParaRPr lang="de-DE"/>
          </a:p>
        </p:txBody>
      </p:sp>
    </p:spTree>
    <p:extLst>
      <p:ext uri="{BB962C8B-B14F-4D97-AF65-F5344CB8AC3E}">
        <p14:creationId xmlns:p14="http://schemas.microsoft.com/office/powerpoint/2010/main" val="20609495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a:ea typeface="Calibri"/>
                <a:cs typeface="Calibri"/>
              </a:rPr>
              <a:t>full</a:t>
            </a:r>
            <a:endParaRPr lang="en-US">
              <a:cs typeface="Calibri"/>
            </a:endParaRPr>
          </a:p>
          <a:p>
            <a:r>
              <a:rPr lang="en-US">
                <a:cs typeface="Calibri"/>
              </a:rPr>
              <a:t>+ Taken from the 400G real world </a:t>
            </a:r>
            <a:r>
              <a:rPr lang="en-US" err="1">
                <a:cs typeface="Calibri"/>
              </a:rPr>
              <a:t>expample</a:t>
            </a:r>
            <a:r>
              <a:rPr lang="en-US">
                <a:cs typeface="Calibri"/>
              </a:rPr>
              <a:t> presentation from Arista. They have build two spans of several </a:t>
            </a:r>
            <a:r>
              <a:rPr lang="en-US" err="1">
                <a:cs typeface="Calibri"/>
              </a:rPr>
              <a:t>hundrets</a:t>
            </a:r>
            <a:r>
              <a:rPr lang="en-US">
                <a:cs typeface="Calibri"/>
              </a:rPr>
              <a:t> of kilometer each in Turkey.</a:t>
            </a:r>
            <a:endParaRPr lang="en-US">
              <a:ea typeface="Calibri"/>
              <a:cs typeface="Calibri"/>
            </a:endParaRPr>
          </a:p>
          <a:p>
            <a:r>
              <a:rPr lang="en-US">
                <a:cs typeface="Calibri"/>
              </a:rPr>
              <a:t>+ </a:t>
            </a:r>
            <a:r>
              <a:rPr lang="en-US" err="1">
                <a:cs typeface="Calibri"/>
              </a:rPr>
              <a:t>OpenZR</a:t>
            </a:r>
            <a:r>
              <a:rPr lang="en-US">
                <a:cs typeface="Calibri"/>
              </a:rPr>
              <a:t>+ and OIF did define important coherent specs</a:t>
            </a:r>
          </a:p>
        </p:txBody>
      </p:sp>
      <p:sp>
        <p:nvSpPr>
          <p:cNvPr id="4" name="Foliennummernplatzhalter 3"/>
          <p:cNvSpPr>
            <a:spLocks noGrp="1"/>
          </p:cNvSpPr>
          <p:nvPr>
            <p:ph type="sldNum" sz="quarter" idx="5"/>
          </p:nvPr>
        </p:nvSpPr>
        <p:spPr/>
        <p:txBody>
          <a:bodyPr/>
          <a:lstStyle/>
          <a:p>
            <a:fld id="{1C7F6BE6-F7A1-2B4E-A2FE-F9041CB1FF53}" type="slidenum">
              <a:rPr lang="de-DE" smtClean="0"/>
              <a:t>3</a:t>
            </a:fld>
            <a:endParaRPr lang="de-DE"/>
          </a:p>
        </p:txBody>
      </p:sp>
    </p:spTree>
    <p:extLst>
      <p:ext uri="{BB962C8B-B14F-4D97-AF65-F5344CB8AC3E}">
        <p14:creationId xmlns:p14="http://schemas.microsoft.com/office/powerpoint/2010/main" val="222561148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a:cs typeface="Calibri"/>
              </a:rPr>
              <a:t>+ Inconsistent – compatibility is set to openZrpOfec1 although the transceiver supports only OIF 400 ZR amplified and unamplified</a:t>
            </a:r>
          </a:p>
          <a:p>
            <a:r>
              <a:rPr lang="en-US">
                <a:cs typeface="Calibri"/>
              </a:rPr>
              <a:t>+ SR-OS23.10.R1 has the following optical compliance</a:t>
            </a:r>
            <a:r>
              <a:rPr lang="en-US"/>
              <a:t>: </a:t>
            </a:r>
          </a:p>
          <a:p>
            <a:pPr marL="228600" indent="-228600">
              <a:buAutoNum type="arabicPeriod"/>
            </a:pPr>
            <a:r>
              <a:rPr lang="en-US"/>
              <a:t>ZR400-OFEC-16QAM</a:t>
            </a:r>
          </a:p>
          <a:p>
            <a:pPr marL="228600" indent="-228600">
              <a:buAutoNum type="arabicPeriod"/>
            </a:pPr>
            <a:r>
              <a:rPr lang="en-US"/>
              <a:t>ZR300-OFEC-8QAM</a:t>
            </a:r>
            <a:endParaRPr lang="en-US">
              <a:ea typeface="Calibri" panose="020F0502020204030204"/>
              <a:cs typeface="Calibri"/>
            </a:endParaRPr>
          </a:p>
          <a:p>
            <a:pPr marL="228600" indent="-228600">
              <a:buAutoNum type="arabicPeriod"/>
            </a:pPr>
            <a:r>
              <a:rPr lang="en-US"/>
              <a:t>ZR200-OFEC-QPSK</a:t>
            </a:r>
            <a:endParaRPr lang="en-US">
              <a:ea typeface="Calibri"/>
              <a:cs typeface="Calibri"/>
            </a:endParaRPr>
          </a:p>
          <a:p>
            <a:pPr marL="228600" indent="-228600">
              <a:buAutoNum type="arabicPeriod"/>
            </a:pPr>
            <a:r>
              <a:rPr lang="en-US"/>
              <a:t>ZR100-O</a:t>
            </a:r>
            <a:endParaRPr lang="en-US">
              <a:ea typeface="Calibri" panose="020F0502020204030204"/>
              <a:cs typeface="Calibri"/>
            </a:endParaRPr>
          </a:p>
        </p:txBody>
      </p:sp>
      <p:sp>
        <p:nvSpPr>
          <p:cNvPr id="4" name="Foliennummernplatzhalter 3"/>
          <p:cNvSpPr>
            <a:spLocks noGrp="1"/>
          </p:cNvSpPr>
          <p:nvPr>
            <p:ph type="sldNum" sz="quarter" idx="5"/>
          </p:nvPr>
        </p:nvSpPr>
        <p:spPr/>
        <p:txBody>
          <a:bodyPr/>
          <a:lstStyle/>
          <a:p>
            <a:fld id="{1C7F6BE6-F7A1-2B4E-A2FE-F9041CB1FF53}" type="slidenum">
              <a:rPr lang="de-DE" smtClean="0"/>
              <a:t>41</a:t>
            </a:fld>
            <a:endParaRPr lang="de-DE"/>
          </a:p>
        </p:txBody>
      </p:sp>
    </p:spTree>
    <p:extLst>
      <p:ext uri="{BB962C8B-B14F-4D97-AF65-F5344CB8AC3E}">
        <p14:creationId xmlns:p14="http://schemas.microsoft.com/office/powerpoint/2010/main" val="53102768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a:cs typeface="Calibri"/>
              </a:rPr>
              <a:t>full</a:t>
            </a:r>
            <a:br>
              <a:rPr lang="en-US">
                <a:ea typeface="Calibri"/>
                <a:cs typeface="+mn-lt"/>
              </a:rPr>
            </a:br>
            <a:r>
              <a:rPr lang="en-US">
                <a:cs typeface="Calibri"/>
              </a:rPr>
              <a:t>be precise in the specification of your interface, esp. when interconnecting with others. </a:t>
            </a:r>
          </a:p>
        </p:txBody>
      </p:sp>
      <p:sp>
        <p:nvSpPr>
          <p:cNvPr id="4" name="Foliennummernplatzhalter 3"/>
          <p:cNvSpPr>
            <a:spLocks noGrp="1"/>
          </p:cNvSpPr>
          <p:nvPr>
            <p:ph type="sldNum" sz="quarter" idx="5"/>
          </p:nvPr>
        </p:nvSpPr>
        <p:spPr/>
        <p:txBody>
          <a:bodyPr/>
          <a:lstStyle/>
          <a:p>
            <a:fld id="{1C7F6BE6-F7A1-2B4E-A2FE-F9041CB1FF53}" type="slidenum">
              <a:rPr lang="de-DE" smtClean="0"/>
              <a:t>43</a:t>
            </a:fld>
            <a:endParaRPr lang="de-DE"/>
          </a:p>
        </p:txBody>
      </p:sp>
    </p:spTree>
    <p:extLst>
      <p:ext uri="{BB962C8B-B14F-4D97-AF65-F5344CB8AC3E}">
        <p14:creationId xmlns:p14="http://schemas.microsoft.com/office/powerpoint/2010/main" val="206060726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a:cs typeface="+mn-lt"/>
              </a:rPr>
              <a:t>full</a:t>
            </a:r>
            <a:br>
              <a:rPr lang="en-US">
                <a:cs typeface="+mn-lt"/>
              </a:rPr>
            </a:br>
            <a:r>
              <a:rPr lang="en-US">
                <a:cs typeface="Calibri"/>
              </a:rPr>
              <a:t>+ OIF 400ZR and IEEE Ethernet 400GBASE-ZR do have the same parameters but there must be a difference</a:t>
            </a:r>
          </a:p>
          <a:p>
            <a:r>
              <a:rPr lang="en-US">
                <a:cs typeface="Calibri"/>
              </a:rPr>
              <a:t>+ Ethernet required 425 </a:t>
            </a:r>
            <a:r>
              <a:rPr lang="en-US" err="1">
                <a:cs typeface="Calibri"/>
              </a:rPr>
              <a:t>GBit</a:t>
            </a:r>
            <a:r>
              <a:rPr lang="en-US">
                <a:cs typeface="Calibri"/>
              </a:rPr>
              <a:t>/s. So the additional 53 Gbit/ s are used for the modulation (e.g. pilot sequence of the Carrier Phase Recovery) and </a:t>
            </a:r>
            <a:r>
              <a:rPr lang="en-US"/>
              <a:t>the FEC</a:t>
            </a:r>
            <a:endParaRPr lang="en-US">
              <a:ea typeface="Calibri"/>
              <a:cs typeface="Calibri"/>
            </a:endParaRPr>
          </a:p>
        </p:txBody>
      </p:sp>
      <p:sp>
        <p:nvSpPr>
          <p:cNvPr id="4" name="Foliennummernplatzhalter 3"/>
          <p:cNvSpPr>
            <a:spLocks noGrp="1"/>
          </p:cNvSpPr>
          <p:nvPr>
            <p:ph type="sldNum" sz="quarter" idx="5"/>
          </p:nvPr>
        </p:nvSpPr>
        <p:spPr/>
        <p:txBody>
          <a:bodyPr/>
          <a:lstStyle/>
          <a:p>
            <a:fld id="{1C7F6BE6-F7A1-2B4E-A2FE-F9041CB1FF53}" type="slidenum">
              <a:rPr lang="de-DE" smtClean="0"/>
              <a:t>44</a:t>
            </a:fld>
            <a:endParaRPr lang="de-DE"/>
          </a:p>
        </p:txBody>
      </p:sp>
    </p:spTree>
    <p:extLst>
      <p:ext uri="{BB962C8B-B14F-4D97-AF65-F5344CB8AC3E}">
        <p14:creationId xmlns:p14="http://schemas.microsoft.com/office/powerpoint/2010/main" val="137375445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a:ea typeface="Calibri"/>
                <a:cs typeface="Calibri"/>
              </a:rPr>
              <a:t>+ Result: with pure compute power of the DSP we can increase bandwidth multiple times.</a:t>
            </a:r>
          </a:p>
          <a:p>
            <a:endParaRPr lang="en-US">
              <a:ea typeface="Calibri"/>
              <a:cs typeface="Calibri"/>
            </a:endParaRPr>
          </a:p>
          <a:p>
            <a:r>
              <a:rPr lang="en-US">
                <a:ea typeface="Calibri"/>
                <a:cs typeface="Calibri"/>
              </a:rPr>
              <a:t>+</a:t>
            </a:r>
            <a:r>
              <a:rPr lang="en-US">
                <a:cs typeface="Calibri"/>
              </a:rPr>
              <a:t> </a:t>
            </a:r>
            <a:r>
              <a:rPr lang="en-US" err="1">
                <a:cs typeface="Calibri"/>
              </a:rPr>
              <a:t>diagramm</a:t>
            </a:r>
            <a:r>
              <a:rPr lang="en-US">
                <a:cs typeface="Calibri"/>
              </a:rPr>
              <a:t> :</a:t>
            </a:r>
            <a:r>
              <a:rPr lang="en-US"/>
              <a:t> reference is 50Gbaut NRZ; the</a:t>
            </a:r>
            <a:r>
              <a:rPr lang="en-US">
                <a:cs typeface="Calibri"/>
              </a:rPr>
              <a:t> initial situation is 100Gbit/s (PAM-4 modulation with 50Gbaud) on 4 lanes = 400GBit. (x2); Modulation is an important key to increase bandwidth</a:t>
            </a:r>
            <a:endParaRPr lang="en-US">
              <a:ea typeface="Calibri"/>
              <a:cs typeface="Calibri"/>
            </a:endParaRPr>
          </a:p>
          <a:p>
            <a:endParaRPr lang="en-US">
              <a:cs typeface="Calibri"/>
            </a:endParaRPr>
          </a:p>
          <a:p>
            <a:r>
              <a:rPr lang="en-US">
                <a:cs typeface="Calibri"/>
              </a:rPr>
              <a:t>+ different </a:t>
            </a:r>
            <a:r>
              <a:rPr lang="en-US" err="1">
                <a:cs typeface="Calibri"/>
              </a:rPr>
              <a:t>datarate</a:t>
            </a:r>
            <a:r>
              <a:rPr lang="en-US">
                <a:cs typeface="Calibri"/>
              </a:rPr>
              <a:t> based on formfactors: </a:t>
            </a:r>
            <a:endParaRPr lang="en-US"/>
          </a:p>
          <a:p>
            <a:pPr marL="228600" indent="-228600">
              <a:buAutoNum type="arabicPeriod"/>
            </a:pPr>
            <a:r>
              <a:rPr lang="en-US">
                <a:cs typeface="Calibri"/>
              </a:rPr>
              <a:t>400G used PAM-4 on 8 lanes (each running 50Gbit/s PAM-4) modulation and doubles the symbol rate to 2 bits/symbol; applies to QSFP-DD and OSFP; </a:t>
            </a:r>
            <a:r>
              <a:rPr lang="en-US"/>
              <a:t>QSFP112 has 4 lanes each handling up to 100Gbit/s PAM-4</a:t>
            </a:r>
            <a:endParaRPr lang="en-US">
              <a:ea typeface="Calibri"/>
              <a:cs typeface="Calibri"/>
            </a:endParaRPr>
          </a:p>
          <a:p>
            <a:pPr marL="228600" indent="-228600">
              <a:buAutoNum type="arabicPeriod"/>
            </a:pPr>
            <a:r>
              <a:rPr lang="en-US">
                <a:cs typeface="Calibri"/>
              </a:rPr>
              <a:t>800G uses PAM-4 on 8 lanes (each running 100Gbit/s </a:t>
            </a:r>
            <a:r>
              <a:rPr lang="en-US"/>
              <a:t>PAM-4</a:t>
            </a:r>
            <a:r>
              <a:rPr lang="en-US">
                <a:cs typeface="Calibri"/>
              </a:rPr>
              <a:t>); there are plans to run 200Gbit/s PAM-4 per lane for 1,6T (8 lanes); QSFP-DD800 or OSFP – for the electrical interface this is the red path in the diagramm. but ignoring the 4 lanes as for 800G or 1.6T there are </a:t>
            </a:r>
            <a:r>
              <a:rPr lang="en-US"/>
              <a:t>minimum 8 lanes used.</a:t>
            </a:r>
            <a:endParaRPr lang="en-US">
              <a:ea typeface="Calibri" panose="020F0502020204030204"/>
              <a:cs typeface="Calibri" panose="020F0502020204030204"/>
            </a:endParaRPr>
          </a:p>
          <a:p>
            <a:pPr marL="228600" indent="-228600">
              <a:buAutoNum type="arabicPeriod"/>
            </a:pPr>
            <a:r>
              <a:rPr lang="en-US">
                <a:ea typeface="Calibri" panose="020F0502020204030204"/>
                <a:cs typeface="Calibri" panose="020F0502020204030204"/>
              </a:rPr>
              <a:t>1.6T based on OSFP-XD </a:t>
            </a:r>
            <a:r>
              <a:rPr lang="en-US"/>
              <a:t>has 16 lanes each handling up to 100Gbit/s</a:t>
            </a:r>
            <a:endParaRPr lang="en-US">
              <a:ea typeface="Calibri" panose="020F0502020204030204"/>
              <a:cs typeface="Calibri" panose="020F0502020204030204"/>
            </a:endParaRPr>
          </a:p>
          <a:p>
            <a:endParaRPr lang="en-US">
              <a:ea typeface="Calibri" panose="020F0502020204030204"/>
              <a:cs typeface="Calibri" panose="020F0502020204030204"/>
            </a:endParaRPr>
          </a:p>
          <a:p>
            <a:r>
              <a:rPr lang="en-US"/>
              <a:t>+ with DP-16QAM on the optical path you get 4 bits/symbol x 2 polarizations (x8) with 50Gbaud = 400Gbit/s per lane (4 lanes = 1,6T)</a:t>
            </a:r>
            <a:endParaRPr lang="en-US">
              <a:cs typeface="Calibri"/>
            </a:endParaRPr>
          </a:p>
          <a:p>
            <a:endParaRPr lang="en-US">
              <a:cs typeface="Calibri"/>
            </a:endParaRPr>
          </a:p>
        </p:txBody>
      </p:sp>
      <p:sp>
        <p:nvSpPr>
          <p:cNvPr id="4" name="Foliennummernplatzhalter 3"/>
          <p:cNvSpPr>
            <a:spLocks noGrp="1"/>
          </p:cNvSpPr>
          <p:nvPr>
            <p:ph type="sldNum" sz="quarter" idx="5"/>
          </p:nvPr>
        </p:nvSpPr>
        <p:spPr/>
        <p:txBody>
          <a:bodyPr/>
          <a:lstStyle/>
          <a:p>
            <a:fld id="{1C7F6BE6-F7A1-2B4E-A2FE-F9041CB1FF53}" type="slidenum">
              <a:rPr lang="de-DE" smtClean="0"/>
              <a:t>45</a:t>
            </a:fld>
            <a:endParaRPr lang="de-DE"/>
          </a:p>
        </p:txBody>
      </p:sp>
    </p:spTree>
    <p:extLst>
      <p:ext uri="{BB962C8B-B14F-4D97-AF65-F5344CB8AC3E}">
        <p14:creationId xmlns:p14="http://schemas.microsoft.com/office/powerpoint/2010/main" val="412825035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err="1">
                <a:ea typeface="Calibri"/>
                <a:cs typeface="Calibri"/>
              </a:rPr>
              <a:t>We</a:t>
            </a:r>
            <a:r>
              <a:rPr lang="de-DE">
                <a:ea typeface="Calibri"/>
                <a:cs typeface="Calibri"/>
              </a:rPr>
              <a:t> </a:t>
            </a:r>
            <a:r>
              <a:rPr lang="de-DE" err="1">
                <a:ea typeface="Calibri"/>
                <a:cs typeface="Calibri"/>
              </a:rPr>
              <a:t>are</a:t>
            </a:r>
            <a:r>
              <a:rPr lang="de-DE">
                <a:ea typeface="Calibri"/>
                <a:cs typeface="Calibri"/>
              </a:rPr>
              <a:t> happy </a:t>
            </a:r>
            <a:r>
              <a:rPr lang="de-DE" err="1">
                <a:ea typeface="Calibri"/>
                <a:cs typeface="Calibri"/>
              </a:rPr>
              <a:t>to</a:t>
            </a:r>
            <a:r>
              <a:rPr lang="de-DE">
                <a:ea typeface="Calibri"/>
                <a:cs typeface="Calibri"/>
              </a:rPr>
              <a:t> do </a:t>
            </a:r>
            <a:r>
              <a:rPr lang="de-DE" err="1">
                <a:ea typeface="Calibri"/>
                <a:cs typeface="Calibri"/>
              </a:rPr>
              <a:t>more</a:t>
            </a:r>
            <a:r>
              <a:rPr lang="de-DE">
                <a:ea typeface="Calibri"/>
                <a:cs typeface="Calibri"/>
              </a:rPr>
              <a:t> </a:t>
            </a:r>
            <a:r>
              <a:rPr lang="de-DE" err="1">
                <a:ea typeface="Calibri"/>
                <a:cs typeface="Calibri"/>
              </a:rPr>
              <a:t>testing</a:t>
            </a:r>
            <a:r>
              <a:rPr lang="de-DE">
                <a:ea typeface="Calibri"/>
                <a:cs typeface="Calibri"/>
              </a:rPr>
              <a:t> in different </a:t>
            </a:r>
            <a:r>
              <a:rPr lang="de-DE" err="1">
                <a:ea typeface="Calibri"/>
                <a:cs typeface="Calibri"/>
              </a:rPr>
              <a:t>gear</a:t>
            </a:r>
            <a:r>
              <a:rPr lang="de-DE">
                <a:ea typeface="Calibri"/>
                <a:cs typeface="Calibri"/>
              </a:rPr>
              <a:t> </a:t>
            </a:r>
            <a:r>
              <a:rPr lang="de-DE" err="1">
                <a:ea typeface="Calibri"/>
                <a:cs typeface="Calibri"/>
              </a:rPr>
              <a:t>of</a:t>
            </a:r>
            <a:r>
              <a:rPr lang="de-DE">
                <a:ea typeface="Calibri"/>
                <a:cs typeface="Calibri"/>
              </a:rPr>
              <a:t> </a:t>
            </a:r>
            <a:r>
              <a:rPr lang="de-DE" err="1">
                <a:ea typeface="Calibri"/>
                <a:cs typeface="Calibri"/>
              </a:rPr>
              <a:t>various</a:t>
            </a:r>
            <a:r>
              <a:rPr lang="de-DE">
                <a:ea typeface="Calibri"/>
                <a:cs typeface="Calibri"/>
              </a:rPr>
              <a:t> </a:t>
            </a:r>
            <a:r>
              <a:rPr lang="de-DE" err="1">
                <a:ea typeface="Calibri"/>
                <a:cs typeface="Calibri"/>
              </a:rPr>
              <a:t>vendors</a:t>
            </a:r>
            <a:r>
              <a:rPr lang="de-DE">
                <a:ea typeface="Calibri"/>
                <a:cs typeface="Calibri"/>
              </a:rPr>
              <a:t>. </a:t>
            </a:r>
            <a:r>
              <a:rPr lang="de-DE" err="1"/>
              <a:t>Feel</a:t>
            </a:r>
            <a:r>
              <a:rPr lang="de-DE"/>
              <a:t> </a:t>
            </a:r>
            <a:r>
              <a:rPr lang="de-DE" err="1"/>
              <a:t>free</a:t>
            </a:r>
            <a:r>
              <a:rPr lang="de-DE"/>
              <a:t> </a:t>
            </a:r>
            <a:r>
              <a:rPr lang="de-DE" err="1"/>
              <a:t>to</a:t>
            </a:r>
            <a:r>
              <a:rPr lang="de-DE"/>
              <a:t> </a:t>
            </a:r>
            <a:r>
              <a:rPr lang="de-DE" err="1"/>
              <a:t>contact</a:t>
            </a:r>
            <a:r>
              <a:rPr lang="de-DE"/>
              <a:t> </a:t>
            </a:r>
            <a:r>
              <a:rPr lang="de-DE" err="1"/>
              <a:t>us</a:t>
            </a:r>
            <a:r>
              <a:rPr lang="de-DE"/>
              <a:t>: </a:t>
            </a:r>
            <a:r>
              <a:rPr lang="de-DE">
                <a:hlinkClick r:id="rId3"/>
              </a:rPr>
              <a:t>thomas.weible@flexoptix.net</a:t>
            </a:r>
            <a:r>
              <a:rPr lang="de-DE"/>
              <a:t> and </a:t>
            </a:r>
            <a:r>
              <a:rPr lang="de-DE">
                <a:hlinkClick r:id="rId4"/>
              </a:rPr>
              <a:t>gerhard.stein@flexoptix.net</a:t>
            </a:r>
            <a:endParaRPr lang="de-DE"/>
          </a:p>
          <a:p>
            <a:endParaRPr lang="de-DE">
              <a:ea typeface="Calibri"/>
              <a:cs typeface="Calibri"/>
            </a:endParaRPr>
          </a:p>
        </p:txBody>
      </p:sp>
      <p:sp>
        <p:nvSpPr>
          <p:cNvPr id="4" name="Foliennummernplatzhalter 3"/>
          <p:cNvSpPr>
            <a:spLocks noGrp="1"/>
          </p:cNvSpPr>
          <p:nvPr>
            <p:ph type="sldNum" sz="quarter" idx="5"/>
          </p:nvPr>
        </p:nvSpPr>
        <p:spPr/>
        <p:txBody>
          <a:bodyPr/>
          <a:lstStyle/>
          <a:p>
            <a:fld id="{1C7F6BE6-F7A1-2B4E-A2FE-F9041CB1FF53}" type="slidenum">
              <a:rPr lang="de-DE" smtClean="0"/>
              <a:t>46</a:t>
            </a:fld>
            <a:endParaRPr lang="de-DE"/>
          </a:p>
        </p:txBody>
      </p:sp>
    </p:spTree>
    <p:extLst>
      <p:ext uri="{BB962C8B-B14F-4D97-AF65-F5344CB8AC3E}">
        <p14:creationId xmlns:p14="http://schemas.microsoft.com/office/powerpoint/2010/main" val="281991079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a:ea typeface="Calibri"/>
                <a:cs typeface="Calibri"/>
              </a:rPr>
              <a:t>the red circled </a:t>
            </a:r>
            <a:r>
              <a:rPr lang="en-US" err="1">
                <a:ea typeface="Calibri"/>
                <a:cs typeface="Calibri"/>
              </a:rPr>
              <a:t>datarate</a:t>
            </a:r>
            <a:r>
              <a:rPr lang="en-US">
                <a:ea typeface="Calibri"/>
                <a:cs typeface="Calibri"/>
              </a:rPr>
              <a:t> is the reference, e.g. 1 x 800G QSFP-DD costs 1,5 times more than 2 x 400G QSFP-DD when purchasing</a:t>
            </a:r>
          </a:p>
          <a:p>
            <a:endParaRPr lang="en-US">
              <a:ea typeface="Calibri"/>
              <a:cs typeface="Calibri"/>
            </a:endParaRPr>
          </a:p>
          <a:p>
            <a:r>
              <a:rPr lang="en-US">
                <a:ea typeface="Calibri"/>
                <a:cs typeface="Calibri"/>
              </a:rPr>
              <a:t>100G DCI vs. 400G Coherent </a:t>
            </a:r>
            <a:r>
              <a:rPr lang="en-US" err="1">
                <a:ea typeface="Calibri"/>
                <a:cs typeface="Calibri"/>
              </a:rPr>
              <a:t>ist</a:t>
            </a:r>
            <a:r>
              <a:rPr lang="en-US">
                <a:ea typeface="Calibri"/>
                <a:cs typeface="Calibri"/>
              </a:rPr>
              <a:t> based on data from AMS-IX </a:t>
            </a:r>
            <a:r>
              <a:rPr lang="en-US"/>
              <a:t>"Saving Power by using 400G- ZR+ high-power for AMS-IX backbone" - </a:t>
            </a:r>
            <a:r>
              <a:rPr lang="en-US">
                <a:hlinkClick r:id="rId3"/>
              </a:rPr>
              <a:t>eric.nguyenduy@ams-ix.net</a:t>
            </a:r>
            <a:r>
              <a:rPr lang="en-US"/>
              <a:t>. "100G DCI" is meant to be a shelf based transponder card / unit.</a:t>
            </a:r>
            <a:endParaRPr lang="de-DE">
              <a:ea typeface="Calibri"/>
              <a:cs typeface="Calibri"/>
            </a:endParaRPr>
          </a:p>
          <a:p>
            <a:r>
              <a:rPr lang="en-US">
                <a:ea typeface="Calibri"/>
                <a:cs typeface="Calibri"/>
              </a:rPr>
              <a:t>100G vs. 400G Coherent </a:t>
            </a:r>
            <a:r>
              <a:rPr lang="en-US" err="1">
                <a:ea typeface="Calibri"/>
                <a:cs typeface="Calibri"/>
              </a:rPr>
              <a:t>comparision</a:t>
            </a:r>
            <a:r>
              <a:rPr lang="en-US">
                <a:ea typeface="Calibri"/>
                <a:cs typeface="Calibri"/>
              </a:rPr>
              <a:t> of Q.CO161HG.22.yT vs. D.CO164HG.2.yT</a:t>
            </a:r>
          </a:p>
          <a:p>
            <a:r>
              <a:rPr lang="en-US">
                <a:ea typeface="Calibri"/>
                <a:cs typeface="Calibri"/>
              </a:rPr>
              <a:t>400G vs. 800G grey </a:t>
            </a:r>
            <a:r>
              <a:rPr lang="en-US" err="1">
                <a:ea typeface="Calibri"/>
                <a:cs typeface="Calibri"/>
              </a:rPr>
              <a:t>comparision</a:t>
            </a:r>
            <a:r>
              <a:rPr lang="en-US">
                <a:ea typeface="Calibri"/>
                <a:cs typeface="Calibri"/>
              </a:rPr>
              <a:t> of </a:t>
            </a:r>
            <a:r>
              <a:rPr lang="en-US"/>
              <a:t>D.134HG.05 vs. D.138HG.05.M</a:t>
            </a:r>
          </a:p>
          <a:p>
            <a:endParaRPr lang="en-US">
              <a:ea typeface="Calibri"/>
              <a:cs typeface="Calibri"/>
            </a:endParaRPr>
          </a:p>
          <a:p>
            <a:r>
              <a:rPr lang="en-US">
                <a:ea typeface="Calibri"/>
                <a:cs typeface="Calibri"/>
              </a:rPr>
              <a:t>based on data available July 2024</a:t>
            </a:r>
          </a:p>
        </p:txBody>
      </p:sp>
      <p:sp>
        <p:nvSpPr>
          <p:cNvPr id="4" name="Foliennummernplatzhalter 3"/>
          <p:cNvSpPr>
            <a:spLocks noGrp="1"/>
          </p:cNvSpPr>
          <p:nvPr>
            <p:ph type="sldNum" sz="quarter" idx="5"/>
          </p:nvPr>
        </p:nvSpPr>
        <p:spPr/>
        <p:txBody>
          <a:bodyPr/>
          <a:lstStyle/>
          <a:p>
            <a:fld id="{1C7F6BE6-F7A1-2B4E-A2FE-F9041CB1FF53}" type="slidenum">
              <a:rPr lang="de-DE" smtClean="0"/>
              <a:t>48</a:t>
            </a:fld>
            <a:endParaRPr lang="de-DE"/>
          </a:p>
        </p:txBody>
      </p:sp>
    </p:spTree>
    <p:extLst>
      <p:ext uri="{BB962C8B-B14F-4D97-AF65-F5344CB8AC3E}">
        <p14:creationId xmlns:p14="http://schemas.microsoft.com/office/powerpoint/2010/main" val="70029694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a:ea typeface="Calibri"/>
                <a:cs typeface="Calibri"/>
              </a:rPr>
              <a:t>Flexible Point-to-Multipoint: make full use of the DSP capabilities to generate different channels and distinguish between them</a:t>
            </a:r>
          </a:p>
          <a:p>
            <a:r>
              <a:rPr lang="en-US" err="1">
                <a:ea typeface="Calibri"/>
                <a:cs typeface="Calibri"/>
              </a:rPr>
              <a:t>OpenXR</a:t>
            </a:r>
            <a:r>
              <a:rPr lang="en-US">
                <a:ea typeface="Calibri"/>
                <a:cs typeface="Calibri"/>
              </a:rPr>
              <a:t> is another forum of vendors like </a:t>
            </a:r>
            <a:r>
              <a:rPr lang="en-US" err="1">
                <a:ea typeface="Calibri"/>
                <a:cs typeface="Calibri"/>
              </a:rPr>
              <a:t>OpenZR</a:t>
            </a:r>
            <a:r>
              <a:rPr lang="en-US">
                <a:ea typeface="Calibri"/>
                <a:cs typeface="Calibri"/>
              </a:rPr>
              <a:t>+ and OIF</a:t>
            </a:r>
          </a:p>
        </p:txBody>
      </p:sp>
      <p:sp>
        <p:nvSpPr>
          <p:cNvPr id="4" name="Foliennummernplatzhalter 3"/>
          <p:cNvSpPr>
            <a:spLocks noGrp="1"/>
          </p:cNvSpPr>
          <p:nvPr>
            <p:ph type="sldNum" sz="quarter" idx="5"/>
          </p:nvPr>
        </p:nvSpPr>
        <p:spPr/>
        <p:txBody>
          <a:bodyPr/>
          <a:lstStyle/>
          <a:p>
            <a:fld id="{1C7F6BE6-F7A1-2B4E-A2FE-F9041CB1FF53}" type="slidenum">
              <a:rPr lang="de-DE" smtClean="0"/>
              <a:t>49</a:t>
            </a:fld>
            <a:endParaRPr lang="de-DE"/>
          </a:p>
        </p:txBody>
      </p:sp>
    </p:spTree>
    <p:extLst>
      <p:ext uri="{BB962C8B-B14F-4D97-AF65-F5344CB8AC3E}">
        <p14:creationId xmlns:p14="http://schemas.microsoft.com/office/powerpoint/2010/main" val="246299295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a:cs typeface="Calibri"/>
              </a:rPr>
              <a:t>note: only the spectrum for 2 x 100G is shown in the </a:t>
            </a:r>
            <a:r>
              <a:rPr lang="en-US" err="1">
                <a:cs typeface="Calibri"/>
              </a:rPr>
              <a:t>diagramm</a:t>
            </a:r>
          </a:p>
        </p:txBody>
      </p:sp>
      <p:sp>
        <p:nvSpPr>
          <p:cNvPr id="4" name="Foliennummernplatzhalter 3"/>
          <p:cNvSpPr>
            <a:spLocks noGrp="1"/>
          </p:cNvSpPr>
          <p:nvPr>
            <p:ph type="sldNum" sz="quarter" idx="5"/>
          </p:nvPr>
        </p:nvSpPr>
        <p:spPr/>
        <p:txBody>
          <a:bodyPr/>
          <a:lstStyle/>
          <a:p>
            <a:fld id="{1C7F6BE6-F7A1-2B4E-A2FE-F9041CB1FF53}" type="slidenum">
              <a:rPr lang="de-DE" smtClean="0"/>
              <a:t>50</a:t>
            </a:fld>
            <a:endParaRPr lang="de-DE"/>
          </a:p>
        </p:txBody>
      </p:sp>
    </p:spTree>
    <p:extLst>
      <p:ext uri="{BB962C8B-B14F-4D97-AF65-F5344CB8AC3E}">
        <p14:creationId xmlns:p14="http://schemas.microsoft.com/office/powerpoint/2010/main" val="86478565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1C7F6BE6-F7A1-2B4E-A2FE-F9041CB1FF53}" type="slidenum">
              <a:rPr lang="de-DE" smtClean="0"/>
              <a:t>51</a:t>
            </a:fld>
            <a:endParaRPr lang="de-DE"/>
          </a:p>
        </p:txBody>
      </p:sp>
    </p:spTree>
    <p:extLst>
      <p:ext uri="{BB962C8B-B14F-4D97-AF65-F5344CB8AC3E}">
        <p14:creationId xmlns:p14="http://schemas.microsoft.com/office/powerpoint/2010/main" val="7588654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a:t>full</a:t>
            </a:r>
            <a:br>
              <a:rPr lang="en-US">
                <a:ea typeface="Calibri"/>
                <a:cs typeface="Calibri"/>
              </a:rPr>
            </a:br>
            <a:r>
              <a:rPr lang="en-US">
                <a:cs typeface="Calibri"/>
              </a:rPr>
              <a:t>fun fact: when </a:t>
            </a:r>
            <a:r>
              <a:rPr lang="en-US" err="1">
                <a:cs typeface="Calibri"/>
              </a:rPr>
              <a:t>Flexoptix</a:t>
            </a:r>
            <a:r>
              <a:rPr lang="en-US">
                <a:cs typeface="Calibri"/>
              </a:rPr>
              <a:t> was founded  in 2008 the transceiver were unsupported. Now things have changed ;-)</a:t>
            </a:r>
            <a:endParaRPr lang="de-DE"/>
          </a:p>
        </p:txBody>
      </p:sp>
      <p:sp>
        <p:nvSpPr>
          <p:cNvPr id="4" name="Foliennummernplatzhalter 3"/>
          <p:cNvSpPr>
            <a:spLocks noGrp="1"/>
          </p:cNvSpPr>
          <p:nvPr>
            <p:ph type="sldNum" sz="quarter" idx="5"/>
          </p:nvPr>
        </p:nvSpPr>
        <p:spPr/>
        <p:txBody>
          <a:bodyPr/>
          <a:lstStyle/>
          <a:p>
            <a:fld id="{1C7F6BE6-F7A1-2B4E-A2FE-F9041CB1FF53}" type="slidenum">
              <a:rPr lang="de-DE" smtClean="0"/>
              <a:t>4</a:t>
            </a:fld>
            <a:endParaRPr lang="de-DE"/>
          </a:p>
        </p:txBody>
      </p:sp>
    </p:spTree>
    <p:extLst>
      <p:ext uri="{BB962C8B-B14F-4D97-AF65-F5344CB8AC3E}">
        <p14:creationId xmlns:p14="http://schemas.microsoft.com/office/powerpoint/2010/main" val="14002059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DE"/>
              <a:t>+ let’s start with the challenges and problems with direct detection transceivers and higher frequencies.</a:t>
            </a:r>
          </a:p>
          <a:p>
            <a:r>
              <a:rPr lang="en-US"/>
              <a:t>+ these timing diagrams are the foundation for eye diagrams and were sufficient so far.</a:t>
            </a:r>
            <a:endParaRPr lang="en-US">
              <a:cs typeface="Calibri" panose="020F0502020204030204"/>
            </a:endParaRPr>
          </a:p>
          <a:p>
            <a:endParaRPr lang="en-DE">
              <a:cs typeface="Calibri" panose="020F0502020204030204"/>
            </a:endParaRPr>
          </a:p>
        </p:txBody>
      </p:sp>
      <p:sp>
        <p:nvSpPr>
          <p:cNvPr id="4" name="Slide Number Placeholder 3"/>
          <p:cNvSpPr>
            <a:spLocks noGrp="1"/>
          </p:cNvSpPr>
          <p:nvPr>
            <p:ph type="sldNum" sz="quarter" idx="5"/>
          </p:nvPr>
        </p:nvSpPr>
        <p:spPr/>
        <p:txBody>
          <a:bodyPr/>
          <a:lstStyle/>
          <a:p>
            <a:fld id="{1C7F6BE6-F7A1-2B4E-A2FE-F9041CB1FF53}" type="slidenum">
              <a:rPr lang="de-DE" smtClean="0"/>
              <a:t>5</a:t>
            </a:fld>
            <a:endParaRPr lang="de-DE"/>
          </a:p>
        </p:txBody>
      </p:sp>
    </p:spTree>
    <p:extLst>
      <p:ext uri="{BB962C8B-B14F-4D97-AF65-F5344CB8AC3E}">
        <p14:creationId xmlns:p14="http://schemas.microsoft.com/office/powerpoint/2010/main" val="178383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panose="020F0502020204030204"/>
            </a:endParaRPr>
          </a:p>
          <a:p>
            <a:endParaRPr lang="en-DE">
              <a:cs typeface="Calibri" panose="020F0502020204030204"/>
            </a:endParaRPr>
          </a:p>
        </p:txBody>
      </p:sp>
      <p:sp>
        <p:nvSpPr>
          <p:cNvPr id="4" name="Slide Number Placeholder 3"/>
          <p:cNvSpPr>
            <a:spLocks noGrp="1"/>
          </p:cNvSpPr>
          <p:nvPr>
            <p:ph type="sldNum" sz="quarter" idx="5"/>
          </p:nvPr>
        </p:nvSpPr>
        <p:spPr/>
        <p:txBody>
          <a:bodyPr/>
          <a:lstStyle/>
          <a:p>
            <a:fld id="{1C7F6BE6-F7A1-2B4E-A2FE-F9041CB1FF53}" type="slidenum">
              <a:rPr lang="de-DE" smtClean="0"/>
              <a:t>6</a:t>
            </a:fld>
            <a:endParaRPr lang="de-DE"/>
          </a:p>
        </p:txBody>
      </p:sp>
    </p:spTree>
    <p:extLst>
      <p:ext uri="{BB962C8B-B14F-4D97-AF65-F5344CB8AC3E}">
        <p14:creationId xmlns:p14="http://schemas.microsoft.com/office/powerpoint/2010/main" val="32321079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only focusing on a frequency driven amplitude (only 1bit/symbol for </a:t>
            </a:r>
            <a:r>
              <a:rPr lang="en-US" err="1"/>
              <a:t>OnOff</a:t>
            </a:r>
            <a:r>
              <a:rPr lang="en-US"/>
              <a:t> Keying modulation) does miss further opportunities as photonic signal have more properties to observe; to do so a small system capable of doing more is needed to be build …</a:t>
            </a:r>
            <a:endParaRPr lang="en-US">
              <a:ea typeface="Calibri"/>
              <a:cs typeface="Calibri"/>
            </a:endParaRPr>
          </a:p>
          <a:p>
            <a:endParaRPr lang="en-US">
              <a:cs typeface="Calibri" panose="020F0502020204030204"/>
            </a:endParaRPr>
          </a:p>
          <a:p>
            <a:endParaRPr lang="en-DE">
              <a:cs typeface="Calibri" panose="020F0502020204030204"/>
            </a:endParaRPr>
          </a:p>
        </p:txBody>
      </p:sp>
      <p:sp>
        <p:nvSpPr>
          <p:cNvPr id="4" name="Slide Number Placeholder 3"/>
          <p:cNvSpPr>
            <a:spLocks noGrp="1"/>
          </p:cNvSpPr>
          <p:nvPr>
            <p:ph type="sldNum" sz="quarter" idx="5"/>
          </p:nvPr>
        </p:nvSpPr>
        <p:spPr/>
        <p:txBody>
          <a:bodyPr/>
          <a:lstStyle/>
          <a:p>
            <a:fld id="{1C7F6BE6-F7A1-2B4E-A2FE-F9041CB1FF53}" type="slidenum">
              <a:rPr lang="de-DE" smtClean="0"/>
              <a:t>7</a:t>
            </a:fld>
            <a:endParaRPr lang="de-DE"/>
          </a:p>
        </p:txBody>
      </p:sp>
    </p:spTree>
    <p:extLst>
      <p:ext uri="{BB962C8B-B14F-4D97-AF65-F5344CB8AC3E}">
        <p14:creationId xmlns:p14="http://schemas.microsoft.com/office/powerpoint/2010/main" val="3682563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DE"/>
              <a:t>+ besides amplitude we can also send a phase shifted wave. But first let’s look at the polarisation. </a:t>
            </a:r>
            <a:endParaRPr lang="de-DE"/>
          </a:p>
          <a:p>
            <a:r>
              <a:rPr lang="en-DE"/>
              <a:t>+ with a polarisation filter only certain directions are allowed and taken in consideration. We can use this to add more bits (higher density) per symbol to the transmission data. This is a very important characteristic for modulation.</a:t>
            </a:r>
            <a:endParaRPr lang="de-DE">
              <a:ea typeface="Calibri"/>
              <a:cs typeface="Calibri"/>
            </a:endParaRPr>
          </a:p>
          <a:p>
            <a:r>
              <a:rPr lang="en-DE">
                <a:ea typeface="Calibri"/>
                <a:cs typeface="Calibri"/>
              </a:rPr>
              <a:t>+ next we have a look at Dual Polarization (X and Y plane) of a 16-QAM modulated signal.</a:t>
            </a:r>
          </a:p>
          <a:p>
            <a:endParaRPr lang="en-DE">
              <a:ea typeface="Calibri"/>
              <a:cs typeface="Calibri"/>
            </a:endParaRPr>
          </a:p>
        </p:txBody>
      </p:sp>
      <p:sp>
        <p:nvSpPr>
          <p:cNvPr id="4" name="Slide Number Placeholder 3"/>
          <p:cNvSpPr>
            <a:spLocks noGrp="1"/>
          </p:cNvSpPr>
          <p:nvPr>
            <p:ph type="sldNum" sz="quarter" idx="5"/>
          </p:nvPr>
        </p:nvSpPr>
        <p:spPr/>
        <p:txBody>
          <a:bodyPr/>
          <a:lstStyle/>
          <a:p>
            <a:fld id="{1C7F6BE6-F7A1-2B4E-A2FE-F9041CB1FF53}" type="slidenum">
              <a:rPr lang="de-DE" smtClean="0"/>
              <a:t>8</a:t>
            </a:fld>
            <a:endParaRPr lang="de-DE"/>
          </a:p>
        </p:txBody>
      </p:sp>
    </p:spTree>
    <p:extLst>
      <p:ext uri="{BB962C8B-B14F-4D97-AF65-F5344CB8AC3E}">
        <p14:creationId xmlns:p14="http://schemas.microsoft.com/office/powerpoint/2010/main" val="122126923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646076" y="5133788"/>
            <a:ext cx="4899848" cy="609922"/>
          </a:xfrm>
          <a:prstGeom prst="rect">
            <a:avLst/>
          </a:prstGeom>
        </p:spPr>
        <p:txBody>
          <a:bodyPr anchor="b">
            <a:noAutofit/>
          </a:bodyPr>
          <a:lstStyle>
            <a:lvl1pPr algn="ctr">
              <a:defRPr sz="2800">
                <a:solidFill>
                  <a:schemeClr val="bg2"/>
                </a:solidFill>
              </a:defRPr>
            </a:lvl1pPr>
          </a:lstStyle>
          <a:p>
            <a:r>
              <a:rPr lang="en-GB"/>
              <a:t>Click to edit Master title style</a:t>
            </a:r>
            <a:endParaRPr lang="en-US"/>
          </a:p>
        </p:txBody>
      </p:sp>
      <p:sp>
        <p:nvSpPr>
          <p:cNvPr id="21" name="Date Placeholder 3">
            <a:extLst>
              <a:ext uri="{FF2B5EF4-FFF2-40B4-BE49-F238E27FC236}">
                <a16:creationId xmlns:a16="http://schemas.microsoft.com/office/drawing/2014/main" id="{441EB81B-72AD-EB0C-218C-9B38A21EE160}"/>
              </a:ext>
            </a:extLst>
          </p:cNvPr>
          <p:cNvSpPr>
            <a:spLocks noGrp="1"/>
          </p:cNvSpPr>
          <p:nvPr>
            <p:ph type="dt" sz="half" idx="2"/>
          </p:nvPr>
        </p:nvSpPr>
        <p:spPr>
          <a:xfrm>
            <a:off x="84117" y="6528503"/>
            <a:ext cx="2743200" cy="365125"/>
          </a:xfrm>
          <a:prstGeom prst="rect">
            <a:avLst/>
          </a:prstGeom>
        </p:spPr>
        <p:txBody>
          <a:bodyPr vert="horz" lIns="91440" tIns="45720" rIns="91440" bIns="45720" rtlCol="0" anchor="ctr"/>
          <a:lstStyle>
            <a:lvl1pPr algn="l">
              <a:defRPr sz="1200">
                <a:solidFill>
                  <a:schemeClr val="tx1"/>
                </a:solidFill>
                <a:latin typeface="Futura LT Pro Book" panose="020B0502020204020303" pitchFamily="34" charset="77"/>
                <a:cs typeface="Futura Medium" panose="020B0602020204020303" pitchFamily="34" charset="-79"/>
              </a:defRPr>
            </a:lvl1pPr>
          </a:lstStyle>
          <a:p>
            <a:endParaRPr lang="de-DE"/>
          </a:p>
        </p:txBody>
      </p:sp>
      <p:sp>
        <p:nvSpPr>
          <p:cNvPr id="22" name="Footer Placeholder 4">
            <a:extLst>
              <a:ext uri="{FF2B5EF4-FFF2-40B4-BE49-F238E27FC236}">
                <a16:creationId xmlns:a16="http://schemas.microsoft.com/office/drawing/2014/main" id="{D2F1FC89-95A1-B8D0-A8FB-90D435E465FE}"/>
              </a:ext>
            </a:extLst>
          </p:cNvPr>
          <p:cNvSpPr>
            <a:spLocks noGrp="1"/>
          </p:cNvSpPr>
          <p:nvPr>
            <p:ph type="ftr" sz="quarter" idx="3"/>
          </p:nvPr>
        </p:nvSpPr>
        <p:spPr>
          <a:xfrm>
            <a:off x="4038600" y="6502094"/>
            <a:ext cx="4114800" cy="365125"/>
          </a:xfrm>
          <a:prstGeom prst="rect">
            <a:avLst/>
          </a:prstGeom>
        </p:spPr>
        <p:txBody>
          <a:bodyPr vert="horz" lIns="91440" tIns="45720" rIns="91440" bIns="45720" rtlCol="0" anchor="ctr"/>
          <a:lstStyle>
            <a:lvl1pPr algn="ctr">
              <a:defRPr sz="1200">
                <a:solidFill>
                  <a:schemeClr val="tx1"/>
                </a:solidFill>
                <a:latin typeface="Futura LT Pro Book" panose="020B0502020204020303" pitchFamily="34" charset="77"/>
                <a:cs typeface="Futura Medium" panose="020B0602020204020303" pitchFamily="34" charset="-79"/>
              </a:defRPr>
            </a:lvl1pPr>
          </a:lstStyle>
          <a:p>
            <a:r>
              <a:rPr lang="de-DE"/>
              <a:t>[THEMA]</a:t>
            </a:r>
          </a:p>
        </p:txBody>
      </p:sp>
      <p:pic>
        <p:nvPicPr>
          <p:cNvPr id="5" name="Picture 4" descr="A white circle with a arrow in the middle&#10;&#10;Description automatically generated">
            <a:extLst>
              <a:ext uri="{FF2B5EF4-FFF2-40B4-BE49-F238E27FC236}">
                <a16:creationId xmlns:a16="http://schemas.microsoft.com/office/drawing/2014/main" id="{266A6696-9E75-CB16-F425-FAFEE845F92B}"/>
              </a:ext>
            </a:extLst>
          </p:cNvPr>
          <p:cNvPicPr>
            <a:picLocks noChangeAspect="1"/>
          </p:cNvPicPr>
          <p:nvPr userDrawn="1"/>
        </p:nvPicPr>
        <p:blipFill>
          <a:blip r:embed="rId2"/>
          <a:stretch>
            <a:fillRect/>
          </a:stretch>
        </p:blipFill>
        <p:spPr>
          <a:xfrm>
            <a:off x="4871749" y="1700935"/>
            <a:ext cx="2448502" cy="2448502"/>
          </a:xfrm>
          <a:prstGeom prst="rect">
            <a:avLst/>
          </a:prstGeom>
        </p:spPr>
      </p:pic>
    </p:spTree>
    <p:extLst>
      <p:ext uri="{BB962C8B-B14F-4D97-AF65-F5344CB8AC3E}">
        <p14:creationId xmlns:p14="http://schemas.microsoft.com/office/powerpoint/2010/main" val="36661846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elfolie">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646076" y="5133788"/>
            <a:ext cx="4899848" cy="609922"/>
          </a:xfrm>
          <a:prstGeom prst="rect">
            <a:avLst/>
          </a:prstGeom>
        </p:spPr>
        <p:txBody>
          <a:bodyPr anchor="b">
            <a:noAutofit/>
          </a:bodyPr>
          <a:lstStyle>
            <a:lvl1pPr algn="ctr">
              <a:defRPr sz="2800">
                <a:solidFill>
                  <a:schemeClr val="bg2"/>
                </a:solidFill>
              </a:defRPr>
            </a:lvl1pPr>
          </a:lstStyle>
          <a:p>
            <a:r>
              <a:rPr lang="en-GB"/>
              <a:t>Click to edit Master title style</a:t>
            </a:r>
            <a:endParaRPr lang="en-US"/>
          </a:p>
        </p:txBody>
      </p:sp>
      <p:sp>
        <p:nvSpPr>
          <p:cNvPr id="21" name="Date Placeholder 3">
            <a:extLst>
              <a:ext uri="{FF2B5EF4-FFF2-40B4-BE49-F238E27FC236}">
                <a16:creationId xmlns:a16="http://schemas.microsoft.com/office/drawing/2014/main" id="{441EB81B-72AD-EB0C-218C-9B38A21EE160}"/>
              </a:ext>
            </a:extLst>
          </p:cNvPr>
          <p:cNvSpPr>
            <a:spLocks noGrp="1"/>
          </p:cNvSpPr>
          <p:nvPr>
            <p:ph type="dt" sz="half" idx="2"/>
          </p:nvPr>
        </p:nvSpPr>
        <p:spPr>
          <a:xfrm>
            <a:off x="84117" y="6528503"/>
            <a:ext cx="2743200" cy="365125"/>
          </a:xfrm>
          <a:prstGeom prst="rect">
            <a:avLst/>
          </a:prstGeom>
        </p:spPr>
        <p:txBody>
          <a:bodyPr vert="horz" lIns="91440" tIns="45720" rIns="91440" bIns="45720" rtlCol="0" anchor="ctr"/>
          <a:lstStyle>
            <a:lvl1pPr algn="l">
              <a:defRPr sz="1200">
                <a:solidFill>
                  <a:schemeClr val="tx1"/>
                </a:solidFill>
                <a:latin typeface="Futura LT Pro Book" panose="020B0502020204020303" pitchFamily="34" charset="77"/>
                <a:cs typeface="Futura Medium" panose="020B0602020204020303" pitchFamily="34" charset="-79"/>
              </a:defRPr>
            </a:lvl1pPr>
          </a:lstStyle>
          <a:p>
            <a:endParaRPr lang="de-DE"/>
          </a:p>
        </p:txBody>
      </p:sp>
      <p:sp>
        <p:nvSpPr>
          <p:cNvPr id="22" name="Footer Placeholder 4">
            <a:extLst>
              <a:ext uri="{FF2B5EF4-FFF2-40B4-BE49-F238E27FC236}">
                <a16:creationId xmlns:a16="http://schemas.microsoft.com/office/drawing/2014/main" id="{D2F1FC89-95A1-B8D0-A8FB-90D435E465FE}"/>
              </a:ext>
            </a:extLst>
          </p:cNvPr>
          <p:cNvSpPr>
            <a:spLocks noGrp="1"/>
          </p:cNvSpPr>
          <p:nvPr>
            <p:ph type="ftr" sz="quarter" idx="3"/>
          </p:nvPr>
        </p:nvSpPr>
        <p:spPr>
          <a:xfrm>
            <a:off x="4038600" y="6528503"/>
            <a:ext cx="4114800" cy="365125"/>
          </a:xfrm>
          <a:prstGeom prst="rect">
            <a:avLst/>
          </a:prstGeom>
        </p:spPr>
        <p:txBody>
          <a:bodyPr vert="horz" lIns="91440" tIns="45720" rIns="91440" bIns="45720" rtlCol="0" anchor="ctr"/>
          <a:lstStyle>
            <a:lvl1pPr algn="ctr">
              <a:defRPr sz="1200">
                <a:solidFill>
                  <a:schemeClr val="tx1"/>
                </a:solidFill>
                <a:latin typeface="Futura LT Pro Book" panose="020B0502020204020303" pitchFamily="34" charset="77"/>
                <a:cs typeface="Futura Medium" panose="020B0602020204020303" pitchFamily="34" charset="-79"/>
              </a:defRPr>
            </a:lvl1pPr>
          </a:lstStyle>
          <a:p>
            <a:r>
              <a:rPr lang="de-DE"/>
              <a:t>[THEMA]</a:t>
            </a:r>
          </a:p>
        </p:txBody>
      </p:sp>
    </p:spTree>
    <p:extLst>
      <p:ext uri="{BB962C8B-B14F-4D97-AF65-F5344CB8AC3E}">
        <p14:creationId xmlns:p14="http://schemas.microsoft.com/office/powerpoint/2010/main" val="26731560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Slide Number Placeholder 5"/>
          <p:cNvSpPr>
            <a:spLocks noGrp="1"/>
          </p:cNvSpPr>
          <p:nvPr>
            <p:ph type="sldNum" sz="quarter" idx="12"/>
          </p:nvPr>
        </p:nvSpPr>
        <p:spPr>
          <a:xfrm>
            <a:off x="11629697" y="6528503"/>
            <a:ext cx="478185" cy="365125"/>
          </a:xfrm>
          <a:prstGeom prst="rect">
            <a:avLst/>
          </a:prstGeom>
        </p:spPr>
        <p:txBody>
          <a:bodyPr/>
          <a:lstStyle/>
          <a:p>
            <a:fld id="{CE68A0BE-C123-194B-B38C-82F5486B51C9}" type="slidenum">
              <a:rPr lang="de-DE" smtClean="0"/>
              <a:t>‹Nr.›</a:t>
            </a:fld>
            <a:endParaRPr lang="de-DE"/>
          </a:p>
        </p:txBody>
      </p:sp>
      <p:sp>
        <p:nvSpPr>
          <p:cNvPr id="8" name="Footer Placeholder 4">
            <a:extLst>
              <a:ext uri="{FF2B5EF4-FFF2-40B4-BE49-F238E27FC236}">
                <a16:creationId xmlns:a16="http://schemas.microsoft.com/office/drawing/2014/main" id="{272AB84F-2F77-6703-31F9-747D292F03CF}"/>
              </a:ext>
            </a:extLst>
          </p:cNvPr>
          <p:cNvSpPr>
            <a:spLocks noGrp="1"/>
          </p:cNvSpPr>
          <p:nvPr>
            <p:ph type="ftr" sz="quarter" idx="3"/>
          </p:nvPr>
        </p:nvSpPr>
        <p:spPr>
          <a:xfrm>
            <a:off x="4484850" y="6528503"/>
            <a:ext cx="4114800" cy="365125"/>
          </a:xfrm>
          <a:prstGeom prst="rect">
            <a:avLst/>
          </a:prstGeom>
        </p:spPr>
        <p:txBody>
          <a:bodyPr vert="horz" lIns="91440" tIns="45720" rIns="91440" bIns="45720" rtlCol="0" anchor="ctr"/>
          <a:lstStyle>
            <a:lvl1pPr algn="ctr">
              <a:defRPr sz="1200">
                <a:solidFill>
                  <a:schemeClr val="tx1"/>
                </a:solidFill>
                <a:latin typeface="Futura LT Pro Book" panose="020B0502020204020303" pitchFamily="34" charset="77"/>
                <a:cs typeface="Futura Medium" panose="020B0602020204020303" pitchFamily="34" charset="-79"/>
              </a:defRPr>
            </a:lvl1pPr>
          </a:lstStyle>
          <a:p>
            <a:r>
              <a:rPr lang="de-DE"/>
              <a:t>[THEMA]</a:t>
            </a:r>
          </a:p>
        </p:txBody>
      </p:sp>
      <p:sp>
        <p:nvSpPr>
          <p:cNvPr id="9" name="Date Placeholder 3">
            <a:extLst>
              <a:ext uri="{FF2B5EF4-FFF2-40B4-BE49-F238E27FC236}">
                <a16:creationId xmlns:a16="http://schemas.microsoft.com/office/drawing/2014/main" id="{C9D4D861-8033-989A-E0B7-FDBEB9334004}"/>
              </a:ext>
            </a:extLst>
          </p:cNvPr>
          <p:cNvSpPr>
            <a:spLocks noGrp="1"/>
          </p:cNvSpPr>
          <p:nvPr>
            <p:ph type="dt" sz="half" idx="2"/>
          </p:nvPr>
        </p:nvSpPr>
        <p:spPr>
          <a:xfrm>
            <a:off x="84117" y="6528503"/>
            <a:ext cx="2743200" cy="365125"/>
          </a:xfrm>
          <a:prstGeom prst="rect">
            <a:avLst/>
          </a:prstGeom>
        </p:spPr>
        <p:txBody>
          <a:bodyPr vert="horz" lIns="91440" tIns="45720" rIns="91440" bIns="45720" rtlCol="0" anchor="ctr"/>
          <a:lstStyle>
            <a:lvl1pPr algn="l">
              <a:defRPr sz="1200">
                <a:solidFill>
                  <a:schemeClr val="tx1"/>
                </a:solidFill>
                <a:latin typeface="Futura LT Pro Book" panose="020B0502020204020303" pitchFamily="34" charset="77"/>
                <a:cs typeface="Futura Medium" panose="020B0602020204020303" pitchFamily="34" charset="-79"/>
              </a:defRPr>
            </a:lvl1pPr>
          </a:lstStyle>
          <a:p>
            <a:endParaRPr lang="de-DE"/>
          </a:p>
        </p:txBody>
      </p:sp>
      <p:sp>
        <p:nvSpPr>
          <p:cNvPr id="7" name="TextBox 6">
            <a:extLst>
              <a:ext uri="{FF2B5EF4-FFF2-40B4-BE49-F238E27FC236}">
                <a16:creationId xmlns:a16="http://schemas.microsoft.com/office/drawing/2014/main" id="{E9761CE2-609A-F843-568F-1F00B3EE79E0}"/>
              </a:ext>
            </a:extLst>
          </p:cNvPr>
          <p:cNvSpPr txBox="1"/>
          <p:nvPr userDrawn="1"/>
        </p:nvSpPr>
        <p:spPr>
          <a:xfrm>
            <a:off x="10257183" y="6639339"/>
            <a:ext cx="184731" cy="369332"/>
          </a:xfrm>
          <a:prstGeom prst="rect">
            <a:avLst/>
          </a:prstGeom>
          <a:noFill/>
        </p:spPr>
        <p:txBody>
          <a:bodyPr wrap="none" rtlCol="0">
            <a:spAutoFit/>
          </a:bodyPr>
          <a:lstStyle/>
          <a:p>
            <a:endParaRPr lang="en-DE"/>
          </a:p>
        </p:txBody>
      </p:sp>
    </p:spTree>
    <p:extLst>
      <p:ext uri="{BB962C8B-B14F-4D97-AF65-F5344CB8AC3E}">
        <p14:creationId xmlns:p14="http://schemas.microsoft.com/office/powerpoint/2010/main" val="31547022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7" name="Rechteck 3">
            <a:extLst>
              <a:ext uri="{FF2B5EF4-FFF2-40B4-BE49-F238E27FC236}">
                <a16:creationId xmlns:a16="http://schemas.microsoft.com/office/drawing/2014/main" id="{A5E9ED63-3DED-4BF0-3494-81983038BA2D}"/>
              </a:ext>
            </a:extLst>
          </p:cNvPr>
          <p:cNvSpPr/>
          <p:nvPr userDrawn="1"/>
        </p:nvSpPr>
        <p:spPr>
          <a:xfrm>
            <a:off x="-54504" y="6576128"/>
            <a:ext cx="12317043" cy="317500"/>
          </a:xfrm>
          <a:prstGeom prst="rect">
            <a:avLst/>
          </a:prstGeom>
          <a:solidFill>
            <a:srgbClr val="FF8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e-DE" sz="800">
              <a:solidFill>
                <a:schemeClr val="tx1"/>
              </a:solidFill>
            </a:endParaRPr>
          </a:p>
        </p:txBody>
      </p:sp>
      <p:sp>
        <p:nvSpPr>
          <p:cNvPr id="4" name="Date Placeholder 3"/>
          <p:cNvSpPr>
            <a:spLocks noGrp="1"/>
          </p:cNvSpPr>
          <p:nvPr>
            <p:ph type="dt" sz="half" idx="2"/>
          </p:nvPr>
        </p:nvSpPr>
        <p:spPr>
          <a:xfrm>
            <a:off x="84117" y="6528503"/>
            <a:ext cx="2743200" cy="365125"/>
          </a:xfrm>
          <a:prstGeom prst="rect">
            <a:avLst/>
          </a:prstGeom>
        </p:spPr>
        <p:txBody>
          <a:bodyPr vert="horz" lIns="91440" tIns="45720" rIns="91440" bIns="45720" rtlCol="0" anchor="ctr"/>
          <a:lstStyle>
            <a:lvl1pPr algn="l">
              <a:defRPr sz="1200">
                <a:solidFill>
                  <a:schemeClr val="tx1"/>
                </a:solidFill>
                <a:latin typeface="Futura LT Pro Book" panose="020B0502020204020303" pitchFamily="34" charset="77"/>
                <a:cs typeface="Futura Medium" panose="020B0602020204020303" pitchFamily="34" charset="-79"/>
              </a:defRPr>
            </a:lvl1pPr>
          </a:lstStyle>
          <a:p>
            <a:fld id="{295F5643-8CC4-DD49-93F6-66A5B45746D8}" type="datetime1">
              <a:rPr lang="de-DE" smtClean="0"/>
              <a:t>04.11.2024</a:t>
            </a:fld>
            <a:endParaRPr lang="de-DE"/>
          </a:p>
        </p:txBody>
      </p:sp>
      <p:sp>
        <p:nvSpPr>
          <p:cNvPr id="18" name="Title Placeholder 17">
            <a:extLst>
              <a:ext uri="{FF2B5EF4-FFF2-40B4-BE49-F238E27FC236}">
                <a16:creationId xmlns:a16="http://schemas.microsoft.com/office/drawing/2014/main" id="{68379E66-88A7-163B-61FA-748C0C8DAB7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DE"/>
          </a:p>
        </p:txBody>
      </p:sp>
    </p:spTree>
    <p:extLst>
      <p:ext uri="{BB962C8B-B14F-4D97-AF65-F5344CB8AC3E}">
        <p14:creationId xmlns:p14="http://schemas.microsoft.com/office/powerpoint/2010/main" val="2190893993"/>
      </p:ext>
    </p:extLst>
  </p:cSld>
  <p:clrMap bg1="lt1" tx1="dk1" bg2="lt2" tx2="dk2" accent1="accent1" accent2="accent2" accent3="accent3" accent4="accent4" accent5="accent5" accent6="accent6" hlink="hlink" folHlink="folHlink"/>
  <p:sldLayoutIdLst>
    <p:sldLayoutId id="2147484039" r:id="rId1"/>
    <p:sldLayoutId id="2147484041" r:id="rId2"/>
    <p:sldLayoutId id="2147484040" r:id="rId3"/>
  </p:sldLayoutIdLst>
  <p:hf hdr="0"/>
  <p:txStyles>
    <p:titleStyle>
      <a:lvl1pPr algn="l" defTabSz="914400" rtl="0" eaLnBrk="1" latinLnBrk="0" hangingPunct="1">
        <a:lnSpc>
          <a:spcPct val="90000"/>
        </a:lnSpc>
        <a:spcBef>
          <a:spcPct val="0"/>
        </a:spcBef>
        <a:buNone/>
        <a:defRPr sz="4400" kern="1200">
          <a:solidFill>
            <a:schemeClr val="tx1"/>
          </a:solidFill>
          <a:latin typeface="Futura LT Pro Book" panose="020B0502020204020303" pitchFamily="34" charset="77"/>
          <a:ea typeface="+mj-ea"/>
          <a:cs typeface="Futura Medium" panose="020B0602020204020303" pitchFamily="34" charset="-79"/>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Futura LT Pro Book" panose="020B05020202040203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Futura LT Pro Book" panose="020B05020202040203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utura LT Pro Book" panose="020B05020202040203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utura LT Pro Book" panose="020B05020202040203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utura LT Pro Book" panose="020B05020202040203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9.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0.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2.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14.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customXml" Target="../ink/ink2.xml"/><Relationship Id="rId5" Type="http://schemas.openxmlformats.org/officeDocument/2006/relationships/image" Target="../media/image18.png"/><Relationship Id="rId4" Type="http://schemas.openxmlformats.org/officeDocument/2006/relationships/customXml" Target="../ink/ink1.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customXml" Target="../ink/ink4.xml"/><Relationship Id="rId5" Type="http://schemas.openxmlformats.org/officeDocument/2006/relationships/image" Target="../media/image18.png"/><Relationship Id="rId4" Type="http://schemas.openxmlformats.org/officeDocument/2006/relationships/customXml" Target="../ink/ink3.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customXml" Target="../ink/ink6.xml"/><Relationship Id="rId5" Type="http://schemas.openxmlformats.org/officeDocument/2006/relationships/image" Target="../media/image18.png"/><Relationship Id="rId4" Type="http://schemas.openxmlformats.org/officeDocument/2006/relationships/customXml" Target="../ink/ink5.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5.xml"/><Relationship Id="rId1" Type="http://schemas.openxmlformats.org/officeDocument/2006/relationships/slideLayout" Target="../slideLayouts/slideLayout3.xml"/><Relationship Id="rId5" Type="http://schemas.openxmlformats.org/officeDocument/2006/relationships/image" Target="../media/image26.png"/><Relationship Id="rId4" Type="http://schemas.openxmlformats.org/officeDocument/2006/relationships/image" Target="../media/image25.png"/></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6.xml"/><Relationship Id="rId1" Type="http://schemas.openxmlformats.org/officeDocument/2006/relationships/slideLayout" Target="../slideLayouts/slideLayout3.xml"/><Relationship Id="rId5" Type="http://schemas.openxmlformats.org/officeDocument/2006/relationships/image" Target="../media/image29.png"/><Relationship Id="rId4" Type="http://schemas.openxmlformats.org/officeDocument/2006/relationships/image" Target="../media/image28.png"/></Relationships>
</file>

<file path=ppt/slides/_rels/slide2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31.jpe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customXml" Target="../ink/ink7.xml"/><Relationship Id="rId2" Type="http://schemas.openxmlformats.org/officeDocument/2006/relationships/notesSlide" Target="../notesSlides/notesSlide37.xml"/><Relationship Id="rId1" Type="http://schemas.openxmlformats.org/officeDocument/2006/relationships/slideLayout" Target="../slideLayouts/slideLayout3.xml"/><Relationship Id="rId5" Type="http://schemas.openxmlformats.org/officeDocument/2006/relationships/image" Target="../media/image36.png"/><Relationship Id="rId4" Type="http://schemas.openxmlformats.org/officeDocument/2006/relationships/image" Target="../media/image35.pn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customXml" Target="../ink/ink8.xml"/><Relationship Id="rId2" Type="http://schemas.openxmlformats.org/officeDocument/2006/relationships/notesSlide" Target="../notesSlides/notesSlide38.xml"/><Relationship Id="rId1" Type="http://schemas.openxmlformats.org/officeDocument/2006/relationships/slideLayout" Target="../slideLayouts/slideLayout3.xml"/><Relationship Id="rId4" Type="http://schemas.openxmlformats.org/officeDocument/2006/relationships/image" Target="../media/image35.png"/></Relationships>
</file>

<file path=ppt/slides/_rels/slide41.xml.rels><?xml version="1.0" encoding="UTF-8" standalone="yes"?>
<Relationships xmlns="http://schemas.openxmlformats.org/package/2006/relationships"><Relationship Id="rId3" Type="http://schemas.openxmlformats.org/officeDocument/2006/relationships/customXml" Target="../ink/ink9.xml"/><Relationship Id="rId2" Type="http://schemas.openxmlformats.org/officeDocument/2006/relationships/notesSlide" Target="../notesSlides/notesSlide39.xml"/><Relationship Id="rId1" Type="http://schemas.openxmlformats.org/officeDocument/2006/relationships/slideLayout" Target="../slideLayouts/slideLayout3.xml"/><Relationship Id="rId6" Type="http://schemas.openxmlformats.org/officeDocument/2006/relationships/image" Target="../media/image38.png"/><Relationship Id="rId5" Type="http://schemas.openxmlformats.org/officeDocument/2006/relationships/customXml" Target="../ink/ink10.xml"/><Relationship Id="rId4" Type="http://schemas.openxmlformats.org/officeDocument/2006/relationships/image" Target="../media/image37.png"/></Relationships>
</file>

<file path=ppt/slides/_rels/slide42.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customXml" Target="../ink/ink16.xml"/><Relationship Id="rId3" Type="http://schemas.openxmlformats.org/officeDocument/2006/relationships/customXml" Target="../ink/ink11.xml"/><Relationship Id="rId7" Type="http://schemas.openxmlformats.org/officeDocument/2006/relationships/customXml" Target="../ink/ink13.xml"/><Relationship Id="rId12" Type="http://schemas.openxmlformats.org/officeDocument/2006/relationships/image" Target="../media/image37.png"/><Relationship Id="rId2" Type="http://schemas.openxmlformats.org/officeDocument/2006/relationships/notesSlide" Target="../notesSlides/notesSlide40.xml"/><Relationship Id="rId16" Type="http://schemas.openxmlformats.org/officeDocument/2006/relationships/image" Target="../media/image42.png"/><Relationship Id="rId1" Type="http://schemas.openxmlformats.org/officeDocument/2006/relationships/slideLayout" Target="../slideLayouts/slideLayout3.xml"/><Relationship Id="rId6" Type="http://schemas.openxmlformats.org/officeDocument/2006/relationships/image" Target="../media/image40.png"/><Relationship Id="rId11" Type="http://schemas.openxmlformats.org/officeDocument/2006/relationships/customXml" Target="../ink/ink15.xml"/><Relationship Id="rId5" Type="http://schemas.openxmlformats.org/officeDocument/2006/relationships/customXml" Target="../ink/ink12.xml"/><Relationship Id="rId15" Type="http://schemas.openxmlformats.org/officeDocument/2006/relationships/customXml" Target="../ink/ink17.xml"/><Relationship Id="rId10" Type="http://schemas.openxmlformats.org/officeDocument/2006/relationships/image" Target="../media/image35.png"/><Relationship Id="rId4" Type="http://schemas.openxmlformats.org/officeDocument/2006/relationships/image" Target="../media/image39.png"/><Relationship Id="rId9" Type="http://schemas.openxmlformats.org/officeDocument/2006/relationships/customXml" Target="../ink/ink14.xml"/><Relationship Id="rId14" Type="http://schemas.openxmlformats.org/officeDocument/2006/relationships/image" Target="../media/image38.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3.png"/><Relationship Id="rId7" Type="http://schemas.openxmlformats.org/officeDocument/2006/relationships/customXml" Target="../ink/ink19.xml"/><Relationship Id="rId2" Type="http://schemas.openxmlformats.org/officeDocument/2006/relationships/notesSlide" Target="../notesSlides/notesSlide41.xml"/><Relationship Id="rId1" Type="http://schemas.openxmlformats.org/officeDocument/2006/relationships/slideLayout" Target="../slideLayouts/slideLayout3.xml"/><Relationship Id="rId6" Type="http://schemas.openxmlformats.org/officeDocument/2006/relationships/image" Target="../media/image45.png"/><Relationship Id="rId5" Type="http://schemas.openxmlformats.org/officeDocument/2006/relationships/customXml" Target="../ink/ink18.xml"/><Relationship Id="rId4" Type="http://schemas.openxmlformats.org/officeDocument/2006/relationships/image" Target="../media/image44.png"/></Relationships>
</file>

<file path=ppt/slides/_rels/slide45.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35.png"/><Relationship Id="rId3" Type="http://schemas.openxmlformats.org/officeDocument/2006/relationships/image" Target="../media/image43.png"/><Relationship Id="rId7" Type="http://schemas.openxmlformats.org/officeDocument/2006/relationships/customXml" Target="../ink/ink21.xml"/><Relationship Id="rId12" Type="http://schemas.openxmlformats.org/officeDocument/2006/relationships/customXml" Target="../ink/ink23.xml"/><Relationship Id="rId2" Type="http://schemas.openxmlformats.org/officeDocument/2006/relationships/notesSlide" Target="../notesSlides/notesSlide42.xml"/><Relationship Id="rId1" Type="http://schemas.openxmlformats.org/officeDocument/2006/relationships/slideLayout" Target="../slideLayouts/slideLayout3.xml"/><Relationship Id="rId6" Type="http://schemas.openxmlformats.org/officeDocument/2006/relationships/image" Target="../media/image45.png"/><Relationship Id="rId11" Type="http://schemas.openxmlformats.org/officeDocument/2006/relationships/image" Target="../media/image48.png"/><Relationship Id="rId5" Type="http://schemas.openxmlformats.org/officeDocument/2006/relationships/customXml" Target="../ink/ink20.xml"/><Relationship Id="rId10" Type="http://schemas.openxmlformats.org/officeDocument/2006/relationships/customXml" Target="../ink/ink22.xml"/><Relationship Id="rId4" Type="http://schemas.openxmlformats.org/officeDocument/2006/relationships/image" Target="../media/image44.png"/><Relationship Id="rId9" Type="http://schemas.openxmlformats.org/officeDocument/2006/relationships/image" Target="../media/image47.png"/><Relationship Id="rId14" Type="http://schemas.openxmlformats.org/officeDocument/2006/relationships/customXml" Target="../ink/ink24.xml"/></Relationships>
</file>

<file path=ppt/slides/_rels/slide4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7.xml"/><Relationship Id="rId1" Type="http://schemas.openxmlformats.org/officeDocument/2006/relationships/slideLayout" Target="../slideLayouts/slideLayout3.xml"/><Relationship Id="rId4" Type="http://schemas.openxmlformats.org/officeDocument/2006/relationships/image" Target="../media/image53.png"/></Relationships>
</file>

<file path=ppt/slides/_rels/slide52.xml.rels><?xml version="1.0" encoding="UTF-8" standalone="yes"?>
<Relationships xmlns="http://schemas.openxmlformats.org/package/2006/relationships"><Relationship Id="rId3" Type="http://schemas.openxmlformats.org/officeDocument/2006/relationships/hyperlink" Target="https://www.lumentum.com/en/products/400g-zrzr-qsfp-dd-dco" TargetMode="External"/><Relationship Id="rId2" Type="http://schemas.openxmlformats.org/officeDocument/2006/relationships/notesSlide" Target="../notesSlides/notesSlide48.xml"/><Relationship Id="rId1" Type="http://schemas.openxmlformats.org/officeDocument/2006/relationships/slideLayout" Target="../slideLayouts/slideLayout3.xml"/><Relationship Id="rId5" Type="http://schemas.openxmlformats.org/officeDocument/2006/relationships/hyperlink" Target="https://commons.wikimedia.org/wiki/File:Encoder.jpg" TargetMode="External"/><Relationship Id="rId4" Type="http://schemas.openxmlformats.org/officeDocument/2006/relationships/hyperlink" Target="https://www.infinera.com/wp-content/uploads/Evolving-the-Awareness-of-Optical-Networks-0179-WP-RevA-0519.pdf"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984BF8-7152-26F0-5F5F-E49118AC98E7}"/>
              </a:ext>
            </a:extLst>
          </p:cNvPr>
          <p:cNvSpPr>
            <a:spLocks noGrp="1"/>
          </p:cNvSpPr>
          <p:nvPr>
            <p:ph type="ctrTitle"/>
          </p:nvPr>
        </p:nvSpPr>
        <p:spPr/>
        <p:txBody>
          <a:bodyPr/>
          <a:lstStyle/>
          <a:p>
            <a:r>
              <a:rPr lang="en-GB" sz="3600">
                <a:latin typeface="Arial"/>
                <a:cs typeface="Arial"/>
              </a:rPr>
              <a:t>current capabilities and future possibilities</a:t>
            </a:r>
            <a:endParaRPr lang="de-DE" sz="3600">
              <a:latin typeface="Arial"/>
              <a:cs typeface="Arial"/>
            </a:endParaRPr>
          </a:p>
        </p:txBody>
      </p:sp>
      <p:sp>
        <p:nvSpPr>
          <p:cNvPr id="3" name="Date Placeholder 2">
            <a:extLst>
              <a:ext uri="{FF2B5EF4-FFF2-40B4-BE49-F238E27FC236}">
                <a16:creationId xmlns:a16="http://schemas.microsoft.com/office/drawing/2014/main" id="{A0EE804F-B234-7354-F9DF-997ADCC50F58}"/>
              </a:ext>
            </a:extLst>
          </p:cNvPr>
          <p:cNvSpPr>
            <a:spLocks noGrp="1"/>
          </p:cNvSpPr>
          <p:nvPr>
            <p:ph type="dt" sz="half" idx="2"/>
          </p:nvPr>
        </p:nvSpPr>
        <p:spPr/>
        <p:txBody>
          <a:bodyPr/>
          <a:lstStyle/>
          <a:p>
            <a:fld id="{0DA1425A-F98C-DB46-9798-AD7A98858A96}" type="datetime1">
              <a:rPr lang="de-DE" smtClean="0"/>
              <a:t>04.11.2024</a:t>
            </a:fld>
            <a:endParaRPr lang="de-DE"/>
          </a:p>
        </p:txBody>
      </p:sp>
      <p:sp>
        <p:nvSpPr>
          <p:cNvPr id="4" name="Footer Placeholder 3">
            <a:extLst>
              <a:ext uri="{FF2B5EF4-FFF2-40B4-BE49-F238E27FC236}">
                <a16:creationId xmlns:a16="http://schemas.microsoft.com/office/drawing/2014/main" id="{2962FFDB-0B79-206D-A0BF-7139BCC7C233}"/>
              </a:ext>
            </a:extLst>
          </p:cNvPr>
          <p:cNvSpPr>
            <a:spLocks noGrp="1"/>
          </p:cNvSpPr>
          <p:nvPr>
            <p:ph type="ftr" sz="quarter" idx="3"/>
          </p:nvPr>
        </p:nvSpPr>
        <p:spPr/>
        <p:txBody>
          <a:bodyPr/>
          <a:lstStyle/>
          <a:p>
            <a:r>
              <a:rPr lang="de-DE" err="1">
                <a:latin typeface="Arial"/>
                <a:cs typeface="Arial"/>
              </a:rPr>
              <a:t>Coherent</a:t>
            </a:r>
            <a:r>
              <a:rPr lang="de-DE">
                <a:latin typeface="Arial"/>
                <a:cs typeface="Arial"/>
              </a:rPr>
              <a:t> </a:t>
            </a:r>
            <a:r>
              <a:rPr lang="de-DE" err="1">
                <a:latin typeface="Arial"/>
                <a:cs typeface="Arial"/>
              </a:rPr>
              <a:t>optical</a:t>
            </a:r>
            <a:r>
              <a:rPr lang="de-DE">
                <a:latin typeface="Arial"/>
                <a:cs typeface="Arial"/>
              </a:rPr>
              <a:t> </a:t>
            </a:r>
            <a:r>
              <a:rPr lang="de-DE" err="1">
                <a:latin typeface="Arial"/>
                <a:cs typeface="Arial"/>
              </a:rPr>
              <a:t>transceivers</a:t>
            </a:r>
            <a:endParaRPr lang="de-DE">
              <a:latin typeface="Arial"/>
              <a:cs typeface="Arial"/>
            </a:endParaRPr>
          </a:p>
        </p:txBody>
      </p:sp>
      <p:sp>
        <p:nvSpPr>
          <p:cNvPr id="5" name="Title 1">
            <a:extLst>
              <a:ext uri="{FF2B5EF4-FFF2-40B4-BE49-F238E27FC236}">
                <a16:creationId xmlns:a16="http://schemas.microsoft.com/office/drawing/2014/main" id="{EF20F121-E753-17BF-0C51-F480596EC383}"/>
              </a:ext>
            </a:extLst>
          </p:cNvPr>
          <p:cNvSpPr txBox="1">
            <a:spLocks/>
          </p:cNvSpPr>
          <p:nvPr/>
        </p:nvSpPr>
        <p:spPr>
          <a:xfrm>
            <a:off x="7468890" y="6482936"/>
            <a:ext cx="4733902" cy="36512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2800" kern="1200">
                <a:solidFill>
                  <a:schemeClr val="bg2"/>
                </a:solidFill>
                <a:latin typeface="Futura LT Pro Book" panose="020B0502020204020303" pitchFamily="34" charset="77"/>
                <a:ea typeface="+mj-ea"/>
                <a:cs typeface="Futura Medium" panose="020B0602020204020303" pitchFamily="34" charset="-79"/>
              </a:defRPr>
            </a:lvl1pPr>
          </a:lstStyle>
          <a:p>
            <a:pPr algn="r"/>
            <a:r>
              <a:rPr lang="en-DE" sz="1400">
                <a:solidFill>
                  <a:schemeClr val="tx1"/>
                </a:solidFill>
                <a:latin typeface="Arial"/>
                <a:cs typeface="Arial"/>
              </a:rPr>
              <a:t>Dr. Gerhard Stein und Thomas Weible</a:t>
            </a:r>
          </a:p>
        </p:txBody>
      </p:sp>
      <p:sp>
        <p:nvSpPr>
          <p:cNvPr id="7" name="Title 1">
            <a:extLst>
              <a:ext uri="{FF2B5EF4-FFF2-40B4-BE49-F238E27FC236}">
                <a16:creationId xmlns:a16="http://schemas.microsoft.com/office/drawing/2014/main" id="{E27A95E6-3C97-8593-7E3C-C79CB8D37130}"/>
              </a:ext>
            </a:extLst>
          </p:cNvPr>
          <p:cNvSpPr txBox="1">
            <a:spLocks/>
          </p:cNvSpPr>
          <p:nvPr/>
        </p:nvSpPr>
        <p:spPr>
          <a:xfrm>
            <a:off x="-1364" y="821439"/>
            <a:ext cx="12590968" cy="53501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2800" kern="1200">
                <a:solidFill>
                  <a:schemeClr val="bg2"/>
                </a:solidFill>
                <a:latin typeface="Futura LT Pro Book" panose="020B0502020204020303" pitchFamily="34" charset="77"/>
                <a:ea typeface="+mj-ea"/>
                <a:cs typeface="Futura Medium" panose="020B0602020204020303" pitchFamily="34" charset="-79"/>
              </a:defRPr>
            </a:lvl1pPr>
          </a:lstStyle>
          <a:p>
            <a:r>
              <a:rPr lang="en-GB" sz="6000">
                <a:latin typeface="Arial"/>
                <a:cs typeface="Arial"/>
              </a:rPr>
              <a:t>coherent optical transceivers </a:t>
            </a:r>
          </a:p>
        </p:txBody>
      </p:sp>
    </p:spTree>
    <p:extLst>
      <p:ext uri="{BB962C8B-B14F-4D97-AF65-F5344CB8AC3E}">
        <p14:creationId xmlns:p14="http://schemas.microsoft.com/office/powerpoint/2010/main" val="39831910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EB178D-18BD-33B3-C009-E00BD9F3BDAF}"/>
              </a:ext>
            </a:extLst>
          </p:cNvPr>
          <p:cNvSpPr>
            <a:spLocks noGrp="1"/>
          </p:cNvSpPr>
          <p:nvPr>
            <p:ph type="title"/>
          </p:nvPr>
        </p:nvSpPr>
        <p:spPr/>
        <p:txBody>
          <a:bodyPr/>
          <a:lstStyle/>
          <a:p>
            <a:r>
              <a:rPr lang="en-DE" err="1">
                <a:latin typeface="Arial"/>
                <a:cs typeface="Arial"/>
              </a:rPr>
              <a:t>Polarisation</a:t>
            </a:r>
            <a:r>
              <a:rPr lang="en-DE">
                <a:latin typeface="Arial"/>
                <a:cs typeface="Arial"/>
              </a:rPr>
              <a:t> Signal on X and Y Plane </a:t>
            </a:r>
          </a:p>
        </p:txBody>
      </p:sp>
      <p:sp>
        <p:nvSpPr>
          <p:cNvPr id="6" name="Slide Number Placeholder 5">
            <a:extLst>
              <a:ext uri="{FF2B5EF4-FFF2-40B4-BE49-F238E27FC236}">
                <a16:creationId xmlns:a16="http://schemas.microsoft.com/office/drawing/2014/main" id="{7EA9F8EC-1789-9E3D-A909-FD85E8345248}"/>
              </a:ext>
            </a:extLst>
          </p:cNvPr>
          <p:cNvSpPr>
            <a:spLocks noGrp="1"/>
          </p:cNvSpPr>
          <p:nvPr>
            <p:ph type="sldNum" sz="quarter" idx="12"/>
          </p:nvPr>
        </p:nvSpPr>
        <p:spPr/>
        <p:txBody>
          <a:bodyPr/>
          <a:lstStyle/>
          <a:p>
            <a:fld id="{CE68A0BE-C123-194B-B38C-82F5486B51C9}" type="slidenum">
              <a:rPr lang="de-DE" smtClean="0">
                <a:latin typeface="Arial"/>
                <a:cs typeface="Arial"/>
              </a:rPr>
              <a:t>9</a:t>
            </a:fld>
            <a:endParaRPr lang="de-DE">
              <a:latin typeface="Arial"/>
              <a:cs typeface="Arial"/>
            </a:endParaRPr>
          </a:p>
        </p:txBody>
      </p:sp>
      <p:sp>
        <p:nvSpPr>
          <p:cNvPr id="7" name="Footer Placeholder 3">
            <a:extLst>
              <a:ext uri="{FF2B5EF4-FFF2-40B4-BE49-F238E27FC236}">
                <a16:creationId xmlns:a16="http://schemas.microsoft.com/office/drawing/2014/main" id="{A5D95821-4776-892F-119C-F9826740BCF6}"/>
              </a:ext>
            </a:extLst>
          </p:cNvPr>
          <p:cNvSpPr>
            <a:spLocks noGrp="1"/>
          </p:cNvSpPr>
          <p:nvPr>
            <p:ph type="ftr" sz="quarter" idx="3"/>
          </p:nvPr>
        </p:nvSpPr>
        <p:spPr/>
        <p:txBody>
          <a:bodyPr/>
          <a:lstStyle/>
          <a:p>
            <a:r>
              <a:rPr lang="de-DE" err="1">
                <a:latin typeface="Arial"/>
                <a:cs typeface="Arial"/>
              </a:rPr>
              <a:t>Coherent</a:t>
            </a:r>
            <a:r>
              <a:rPr lang="de-DE">
                <a:latin typeface="Arial"/>
                <a:cs typeface="Arial"/>
              </a:rPr>
              <a:t> </a:t>
            </a:r>
            <a:r>
              <a:rPr lang="de-DE" err="1">
                <a:latin typeface="Arial"/>
                <a:cs typeface="Arial"/>
              </a:rPr>
              <a:t>optical</a:t>
            </a:r>
            <a:r>
              <a:rPr lang="de-DE">
                <a:latin typeface="Arial"/>
                <a:cs typeface="Arial"/>
              </a:rPr>
              <a:t> </a:t>
            </a:r>
            <a:r>
              <a:rPr lang="de-DE" err="1">
                <a:latin typeface="Arial"/>
                <a:cs typeface="Arial"/>
              </a:rPr>
              <a:t>transceivers</a:t>
            </a:r>
            <a:endParaRPr lang="de-DE">
              <a:latin typeface="Arial"/>
              <a:cs typeface="Arial"/>
            </a:endParaRPr>
          </a:p>
        </p:txBody>
      </p:sp>
      <p:sp>
        <p:nvSpPr>
          <p:cNvPr id="4" name="Date Placeholder 3">
            <a:extLst>
              <a:ext uri="{FF2B5EF4-FFF2-40B4-BE49-F238E27FC236}">
                <a16:creationId xmlns:a16="http://schemas.microsoft.com/office/drawing/2014/main" id="{C73E73E2-DABA-0AA1-31B6-777D93CCC2C3}"/>
              </a:ext>
            </a:extLst>
          </p:cNvPr>
          <p:cNvSpPr>
            <a:spLocks noGrp="1"/>
          </p:cNvSpPr>
          <p:nvPr>
            <p:ph type="dt" sz="half" idx="2"/>
          </p:nvPr>
        </p:nvSpPr>
        <p:spPr/>
        <p:txBody>
          <a:bodyPr/>
          <a:lstStyle/>
          <a:p>
            <a:fld id="{7E9AA530-B9BE-F047-B05C-ACC2D58FB1E8}" type="datetime1">
              <a:rPr lang="de-DE" smtClean="0"/>
              <a:t>04.11.2024</a:t>
            </a:fld>
            <a:endParaRPr lang="de-DE"/>
          </a:p>
        </p:txBody>
      </p:sp>
      <p:pic>
        <p:nvPicPr>
          <p:cNvPr id="3" name="CoherentPolar3DSignal">
            <a:hlinkClick r:id="" action="ppaction://media"/>
            <a:extLst>
              <a:ext uri="{FF2B5EF4-FFF2-40B4-BE49-F238E27FC236}">
                <a16:creationId xmlns:a16="http://schemas.microsoft.com/office/drawing/2014/main" id="{AEDADB59-CBB3-D46D-6E2A-0237CA981A3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647183" y="1495091"/>
            <a:ext cx="4901540" cy="4901540"/>
          </a:xfrm>
          <a:prstGeom prst="rect">
            <a:avLst/>
          </a:prstGeom>
        </p:spPr>
      </p:pic>
    </p:spTree>
    <p:extLst>
      <p:ext uri="{BB962C8B-B14F-4D97-AF65-F5344CB8AC3E}">
        <p14:creationId xmlns:p14="http://schemas.microsoft.com/office/powerpoint/2010/main" val="4255068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0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EB178D-18BD-33B3-C009-E00BD9F3BDAF}"/>
              </a:ext>
            </a:extLst>
          </p:cNvPr>
          <p:cNvSpPr>
            <a:spLocks noGrp="1"/>
          </p:cNvSpPr>
          <p:nvPr>
            <p:ph type="title"/>
          </p:nvPr>
        </p:nvSpPr>
        <p:spPr/>
        <p:txBody>
          <a:bodyPr/>
          <a:lstStyle/>
          <a:p>
            <a:r>
              <a:rPr lang="en-DE" err="1">
                <a:latin typeface="Arial"/>
                <a:cs typeface="Arial"/>
              </a:rPr>
              <a:t>Polarisation</a:t>
            </a:r>
            <a:r>
              <a:rPr lang="en-DE">
                <a:latin typeface="Arial"/>
                <a:cs typeface="Arial"/>
              </a:rPr>
              <a:t> Signal on X and Y Plane </a:t>
            </a:r>
          </a:p>
        </p:txBody>
      </p:sp>
      <p:sp>
        <p:nvSpPr>
          <p:cNvPr id="6" name="Slide Number Placeholder 5">
            <a:extLst>
              <a:ext uri="{FF2B5EF4-FFF2-40B4-BE49-F238E27FC236}">
                <a16:creationId xmlns:a16="http://schemas.microsoft.com/office/drawing/2014/main" id="{7EA9F8EC-1789-9E3D-A909-FD85E8345248}"/>
              </a:ext>
            </a:extLst>
          </p:cNvPr>
          <p:cNvSpPr>
            <a:spLocks noGrp="1"/>
          </p:cNvSpPr>
          <p:nvPr>
            <p:ph type="sldNum" sz="quarter" idx="12"/>
          </p:nvPr>
        </p:nvSpPr>
        <p:spPr/>
        <p:txBody>
          <a:bodyPr/>
          <a:lstStyle/>
          <a:p>
            <a:fld id="{CE68A0BE-C123-194B-B38C-82F5486B51C9}" type="slidenum">
              <a:rPr lang="de-DE" smtClean="0">
                <a:latin typeface="Arial"/>
                <a:cs typeface="Arial"/>
              </a:rPr>
              <a:t>10</a:t>
            </a:fld>
            <a:endParaRPr lang="de-DE">
              <a:latin typeface="Arial"/>
              <a:cs typeface="Arial"/>
            </a:endParaRPr>
          </a:p>
        </p:txBody>
      </p:sp>
      <p:sp>
        <p:nvSpPr>
          <p:cNvPr id="7" name="Footer Placeholder 3">
            <a:extLst>
              <a:ext uri="{FF2B5EF4-FFF2-40B4-BE49-F238E27FC236}">
                <a16:creationId xmlns:a16="http://schemas.microsoft.com/office/drawing/2014/main" id="{A5D95821-4776-892F-119C-F9826740BCF6}"/>
              </a:ext>
            </a:extLst>
          </p:cNvPr>
          <p:cNvSpPr>
            <a:spLocks noGrp="1"/>
          </p:cNvSpPr>
          <p:nvPr>
            <p:ph type="ftr" sz="quarter" idx="3"/>
          </p:nvPr>
        </p:nvSpPr>
        <p:spPr/>
        <p:txBody>
          <a:bodyPr/>
          <a:lstStyle/>
          <a:p>
            <a:r>
              <a:rPr lang="de-DE" err="1">
                <a:latin typeface="Arial"/>
                <a:cs typeface="Arial"/>
              </a:rPr>
              <a:t>Coherent</a:t>
            </a:r>
            <a:r>
              <a:rPr lang="de-DE">
                <a:latin typeface="Arial"/>
                <a:cs typeface="Arial"/>
              </a:rPr>
              <a:t> </a:t>
            </a:r>
            <a:r>
              <a:rPr lang="de-DE" err="1">
                <a:latin typeface="Arial"/>
                <a:cs typeface="Arial"/>
              </a:rPr>
              <a:t>optical</a:t>
            </a:r>
            <a:r>
              <a:rPr lang="de-DE">
                <a:latin typeface="Arial"/>
                <a:cs typeface="Arial"/>
              </a:rPr>
              <a:t> </a:t>
            </a:r>
            <a:r>
              <a:rPr lang="de-DE" err="1">
                <a:latin typeface="Arial"/>
                <a:cs typeface="Arial"/>
              </a:rPr>
              <a:t>transceivers</a:t>
            </a:r>
            <a:endParaRPr lang="de-DE">
              <a:latin typeface="Arial"/>
              <a:cs typeface="Arial"/>
            </a:endParaRPr>
          </a:p>
        </p:txBody>
      </p:sp>
      <p:sp>
        <p:nvSpPr>
          <p:cNvPr id="4" name="Date Placeholder 3">
            <a:extLst>
              <a:ext uri="{FF2B5EF4-FFF2-40B4-BE49-F238E27FC236}">
                <a16:creationId xmlns:a16="http://schemas.microsoft.com/office/drawing/2014/main" id="{C73E73E2-DABA-0AA1-31B6-777D93CCC2C3}"/>
              </a:ext>
            </a:extLst>
          </p:cNvPr>
          <p:cNvSpPr>
            <a:spLocks noGrp="1"/>
          </p:cNvSpPr>
          <p:nvPr>
            <p:ph type="dt" sz="half" idx="2"/>
          </p:nvPr>
        </p:nvSpPr>
        <p:spPr/>
        <p:txBody>
          <a:bodyPr/>
          <a:lstStyle/>
          <a:p>
            <a:fld id="{7E9AA530-B9BE-F047-B05C-ACC2D58FB1E8}" type="datetime1">
              <a:rPr lang="de-DE" smtClean="0"/>
              <a:t>04.11.2024</a:t>
            </a:fld>
            <a:endParaRPr lang="de-DE"/>
          </a:p>
        </p:txBody>
      </p:sp>
      <p:pic>
        <p:nvPicPr>
          <p:cNvPr id="3" name="CoherentPolar3DSingalPart2">
            <a:hlinkClick r:id="" action="ppaction://media"/>
            <a:extLst>
              <a:ext uri="{FF2B5EF4-FFF2-40B4-BE49-F238E27FC236}">
                <a16:creationId xmlns:a16="http://schemas.microsoft.com/office/drawing/2014/main" id="{256645EC-B7E6-40CE-BD34-4F69EA60657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645229" y="1495092"/>
            <a:ext cx="4901539" cy="4901539"/>
          </a:xfrm>
          <a:prstGeom prst="rect">
            <a:avLst/>
          </a:prstGeom>
        </p:spPr>
      </p:pic>
    </p:spTree>
    <p:extLst>
      <p:ext uri="{BB962C8B-B14F-4D97-AF65-F5344CB8AC3E}">
        <p14:creationId xmlns:p14="http://schemas.microsoft.com/office/powerpoint/2010/main" val="1466192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76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EB178D-18BD-33B3-C009-E00BD9F3BDAF}"/>
              </a:ext>
            </a:extLst>
          </p:cNvPr>
          <p:cNvSpPr>
            <a:spLocks noGrp="1"/>
          </p:cNvSpPr>
          <p:nvPr>
            <p:ph type="title"/>
          </p:nvPr>
        </p:nvSpPr>
        <p:spPr/>
        <p:txBody>
          <a:bodyPr/>
          <a:lstStyle/>
          <a:p>
            <a:r>
              <a:rPr lang="en-DE" err="1">
                <a:latin typeface="Arial"/>
                <a:cs typeface="Arial"/>
              </a:rPr>
              <a:t>Polarisation</a:t>
            </a:r>
            <a:r>
              <a:rPr lang="en-DE">
                <a:latin typeface="Arial"/>
                <a:cs typeface="Arial"/>
              </a:rPr>
              <a:t> Signal on X and Y Plane </a:t>
            </a:r>
          </a:p>
        </p:txBody>
      </p:sp>
      <p:sp>
        <p:nvSpPr>
          <p:cNvPr id="6" name="Slide Number Placeholder 5">
            <a:extLst>
              <a:ext uri="{FF2B5EF4-FFF2-40B4-BE49-F238E27FC236}">
                <a16:creationId xmlns:a16="http://schemas.microsoft.com/office/drawing/2014/main" id="{7EA9F8EC-1789-9E3D-A909-FD85E8345248}"/>
              </a:ext>
            </a:extLst>
          </p:cNvPr>
          <p:cNvSpPr>
            <a:spLocks noGrp="1"/>
          </p:cNvSpPr>
          <p:nvPr>
            <p:ph type="sldNum" sz="quarter" idx="12"/>
          </p:nvPr>
        </p:nvSpPr>
        <p:spPr/>
        <p:txBody>
          <a:bodyPr/>
          <a:lstStyle/>
          <a:p>
            <a:fld id="{CE68A0BE-C123-194B-B38C-82F5486B51C9}" type="slidenum">
              <a:rPr lang="de-DE" smtClean="0">
                <a:latin typeface="Arial"/>
                <a:cs typeface="Arial"/>
              </a:rPr>
              <a:t>11</a:t>
            </a:fld>
            <a:endParaRPr lang="de-DE">
              <a:latin typeface="Arial"/>
              <a:cs typeface="Arial"/>
            </a:endParaRPr>
          </a:p>
        </p:txBody>
      </p:sp>
      <p:sp>
        <p:nvSpPr>
          <p:cNvPr id="7" name="Footer Placeholder 3">
            <a:extLst>
              <a:ext uri="{FF2B5EF4-FFF2-40B4-BE49-F238E27FC236}">
                <a16:creationId xmlns:a16="http://schemas.microsoft.com/office/drawing/2014/main" id="{A5D95821-4776-892F-119C-F9826740BCF6}"/>
              </a:ext>
            </a:extLst>
          </p:cNvPr>
          <p:cNvSpPr>
            <a:spLocks noGrp="1"/>
          </p:cNvSpPr>
          <p:nvPr>
            <p:ph type="ftr" sz="quarter" idx="3"/>
          </p:nvPr>
        </p:nvSpPr>
        <p:spPr/>
        <p:txBody>
          <a:bodyPr/>
          <a:lstStyle/>
          <a:p>
            <a:r>
              <a:rPr lang="de-DE" err="1">
                <a:latin typeface="Arial"/>
                <a:cs typeface="Arial"/>
              </a:rPr>
              <a:t>Coherent</a:t>
            </a:r>
            <a:r>
              <a:rPr lang="de-DE">
                <a:latin typeface="Arial"/>
                <a:cs typeface="Arial"/>
              </a:rPr>
              <a:t> </a:t>
            </a:r>
            <a:r>
              <a:rPr lang="de-DE" err="1">
                <a:latin typeface="Arial"/>
                <a:cs typeface="Arial"/>
              </a:rPr>
              <a:t>optical</a:t>
            </a:r>
            <a:r>
              <a:rPr lang="de-DE">
                <a:latin typeface="Arial"/>
                <a:cs typeface="Arial"/>
              </a:rPr>
              <a:t> </a:t>
            </a:r>
            <a:r>
              <a:rPr lang="de-DE" err="1">
                <a:latin typeface="Arial"/>
                <a:cs typeface="Arial"/>
              </a:rPr>
              <a:t>transceivers</a:t>
            </a:r>
            <a:endParaRPr lang="de-DE">
              <a:latin typeface="Arial"/>
              <a:cs typeface="Arial"/>
            </a:endParaRPr>
          </a:p>
        </p:txBody>
      </p:sp>
      <p:sp>
        <p:nvSpPr>
          <p:cNvPr id="4" name="Date Placeholder 3">
            <a:extLst>
              <a:ext uri="{FF2B5EF4-FFF2-40B4-BE49-F238E27FC236}">
                <a16:creationId xmlns:a16="http://schemas.microsoft.com/office/drawing/2014/main" id="{C73E73E2-DABA-0AA1-31B6-777D93CCC2C3}"/>
              </a:ext>
            </a:extLst>
          </p:cNvPr>
          <p:cNvSpPr>
            <a:spLocks noGrp="1"/>
          </p:cNvSpPr>
          <p:nvPr>
            <p:ph type="dt" sz="half" idx="2"/>
          </p:nvPr>
        </p:nvSpPr>
        <p:spPr/>
        <p:txBody>
          <a:bodyPr/>
          <a:lstStyle/>
          <a:p>
            <a:fld id="{7E9AA530-B9BE-F047-B05C-ACC2D58FB1E8}" type="datetime1">
              <a:rPr lang="de-DE" smtClean="0"/>
              <a:t>04.11.2024</a:t>
            </a:fld>
            <a:endParaRPr lang="de-DE"/>
          </a:p>
        </p:txBody>
      </p:sp>
      <p:pic>
        <p:nvPicPr>
          <p:cNvPr id="5" name="Picture 4" descr="A graph of a signal&#10;&#10;Description automatically generated">
            <a:extLst>
              <a:ext uri="{FF2B5EF4-FFF2-40B4-BE49-F238E27FC236}">
                <a16:creationId xmlns:a16="http://schemas.microsoft.com/office/drawing/2014/main" id="{C90775C5-36D3-8842-97B2-5CE242916073}"/>
              </a:ext>
            </a:extLst>
          </p:cNvPr>
          <p:cNvPicPr>
            <a:picLocks noChangeAspect="1"/>
          </p:cNvPicPr>
          <p:nvPr/>
        </p:nvPicPr>
        <p:blipFill>
          <a:blip r:embed="rId3"/>
          <a:stretch>
            <a:fillRect/>
          </a:stretch>
        </p:blipFill>
        <p:spPr>
          <a:xfrm>
            <a:off x="3645228" y="1495092"/>
            <a:ext cx="4901539" cy="4901539"/>
          </a:xfrm>
          <a:prstGeom prst="rect">
            <a:avLst/>
          </a:prstGeom>
        </p:spPr>
      </p:pic>
    </p:spTree>
    <p:extLst>
      <p:ext uri="{BB962C8B-B14F-4D97-AF65-F5344CB8AC3E}">
        <p14:creationId xmlns:p14="http://schemas.microsoft.com/office/powerpoint/2010/main" val="26679608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EB178D-18BD-33B3-C009-E00BD9F3BDAF}"/>
              </a:ext>
            </a:extLst>
          </p:cNvPr>
          <p:cNvSpPr>
            <a:spLocks noGrp="1"/>
          </p:cNvSpPr>
          <p:nvPr>
            <p:ph type="title"/>
          </p:nvPr>
        </p:nvSpPr>
        <p:spPr/>
        <p:txBody>
          <a:bodyPr/>
          <a:lstStyle/>
          <a:p>
            <a:r>
              <a:rPr lang="en-DE" err="1">
                <a:latin typeface="Arial"/>
                <a:cs typeface="Arial"/>
              </a:rPr>
              <a:t>Polarisation</a:t>
            </a:r>
            <a:r>
              <a:rPr lang="en-DE">
                <a:latin typeface="Arial"/>
                <a:cs typeface="Arial"/>
              </a:rPr>
              <a:t> Signal on X and Y Plane </a:t>
            </a:r>
          </a:p>
        </p:txBody>
      </p:sp>
      <p:sp>
        <p:nvSpPr>
          <p:cNvPr id="6" name="Slide Number Placeholder 5">
            <a:extLst>
              <a:ext uri="{FF2B5EF4-FFF2-40B4-BE49-F238E27FC236}">
                <a16:creationId xmlns:a16="http://schemas.microsoft.com/office/drawing/2014/main" id="{7EA9F8EC-1789-9E3D-A909-FD85E8345248}"/>
              </a:ext>
            </a:extLst>
          </p:cNvPr>
          <p:cNvSpPr>
            <a:spLocks noGrp="1"/>
          </p:cNvSpPr>
          <p:nvPr>
            <p:ph type="sldNum" sz="quarter" idx="12"/>
          </p:nvPr>
        </p:nvSpPr>
        <p:spPr/>
        <p:txBody>
          <a:bodyPr/>
          <a:lstStyle/>
          <a:p>
            <a:fld id="{CE68A0BE-C123-194B-B38C-82F5486B51C9}" type="slidenum">
              <a:rPr lang="de-DE" smtClean="0">
                <a:latin typeface="Arial"/>
                <a:cs typeface="Arial"/>
              </a:rPr>
              <a:t>12</a:t>
            </a:fld>
            <a:endParaRPr lang="de-DE">
              <a:latin typeface="Arial"/>
              <a:cs typeface="Arial"/>
            </a:endParaRPr>
          </a:p>
        </p:txBody>
      </p:sp>
      <p:sp>
        <p:nvSpPr>
          <p:cNvPr id="7" name="Footer Placeholder 3">
            <a:extLst>
              <a:ext uri="{FF2B5EF4-FFF2-40B4-BE49-F238E27FC236}">
                <a16:creationId xmlns:a16="http://schemas.microsoft.com/office/drawing/2014/main" id="{A5D95821-4776-892F-119C-F9826740BCF6}"/>
              </a:ext>
            </a:extLst>
          </p:cNvPr>
          <p:cNvSpPr>
            <a:spLocks noGrp="1"/>
          </p:cNvSpPr>
          <p:nvPr>
            <p:ph type="ftr" sz="quarter" idx="3"/>
          </p:nvPr>
        </p:nvSpPr>
        <p:spPr/>
        <p:txBody>
          <a:bodyPr/>
          <a:lstStyle/>
          <a:p>
            <a:r>
              <a:rPr lang="de-DE" err="1">
                <a:latin typeface="Arial"/>
                <a:cs typeface="Arial"/>
              </a:rPr>
              <a:t>Coherent</a:t>
            </a:r>
            <a:r>
              <a:rPr lang="de-DE">
                <a:latin typeface="Arial"/>
                <a:cs typeface="Arial"/>
              </a:rPr>
              <a:t> </a:t>
            </a:r>
            <a:r>
              <a:rPr lang="de-DE" err="1">
                <a:latin typeface="Arial"/>
                <a:cs typeface="Arial"/>
              </a:rPr>
              <a:t>optical</a:t>
            </a:r>
            <a:r>
              <a:rPr lang="de-DE">
                <a:latin typeface="Arial"/>
                <a:cs typeface="Arial"/>
              </a:rPr>
              <a:t> </a:t>
            </a:r>
            <a:r>
              <a:rPr lang="de-DE" err="1">
                <a:latin typeface="Arial"/>
                <a:cs typeface="Arial"/>
              </a:rPr>
              <a:t>transceivers</a:t>
            </a:r>
            <a:endParaRPr lang="de-DE">
              <a:latin typeface="Arial"/>
              <a:cs typeface="Arial"/>
            </a:endParaRPr>
          </a:p>
        </p:txBody>
      </p:sp>
      <p:sp>
        <p:nvSpPr>
          <p:cNvPr id="4" name="Date Placeholder 3">
            <a:extLst>
              <a:ext uri="{FF2B5EF4-FFF2-40B4-BE49-F238E27FC236}">
                <a16:creationId xmlns:a16="http://schemas.microsoft.com/office/drawing/2014/main" id="{C73E73E2-DABA-0AA1-31B6-777D93CCC2C3}"/>
              </a:ext>
            </a:extLst>
          </p:cNvPr>
          <p:cNvSpPr>
            <a:spLocks noGrp="1"/>
          </p:cNvSpPr>
          <p:nvPr>
            <p:ph type="dt" sz="half" idx="2"/>
          </p:nvPr>
        </p:nvSpPr>
        <p:spPr/>
        <p:txBody>
          <a:bodyPr/>
          <a:lstStyle/>
          <a:p>
            <a:fld id="{7E9AA530-B9BE-F047-B05C-ACC2D58FB1E8}" type="datetime1">
              <a:rPr lang="de-DE" smtClean="0"/>
              <a:t>04.11.2024</a:t>
            </a:fld>
            <a:endParaRPr lang="de-DE"/>
          </a:p>
        </p:txBody>
      </p:sp>
      <p:pic>
        <p:nvPicPr>
          <p:cNvPr id="5" name="CoherentPolar3DSingalPart3">
            <a:hlinkClick r:id="" action="ppaction://media"/>
            <a:extLst>
              <a:ext uri="{FF2B5EF4-FFF2-40B4-BE49-F238E27FC236}">
                <a16:creationId xmlns:a16="http://schemas.microsoft.com/office/drawing/2014/main" id="{DE6A520A-8E25-8021-A219-6870332E2EC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645228" y="1495091"/>
            <a:ext cx="4901539" cy="4901539"/>
          </a:xfrm>
          <a:prstGeom prst="rect">
            <a:avLst/>
          </a:prstGeom>
        </p:spPr>
      </p:pic>
    </p:spTree>
    <p:extLst>
      <p:ext uri="{BB962C8B-B14F-4D97-AF65-F5344CB8AC3E}">
        <p14:creationId xmlns:p14="http://schemas.microsoft.com/office/powerpoint/2010/main" val="51030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3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EB178D-18BD-33B3-C009-E00BD9F3BDAF}"/>
              </a:ext>
            </a:extLst>
          </p:cNvPr>
          <p:cNvSpPr>
            <a:spLocks noGrp="1"/>
          </p:cNvSpPr>
          <p:nvPr>
            <p:ph type="title"/>
          </p:nvPr>
        </p:nvSpPr>
        <p:spPr/>
        <p:txBody>
          <a:bodyPr/>
          <a:lstStyle/>
          <a:p>
            <a:r>
              <a:rPr lang="en-DE" err="1">
                <a:latin typeface="Arial"/>
                <a:cs typeface="Arial"/>
              </a:rPr>
              <a:t>Polarisation</a:t>
            </a:r>
            <a:r>
              <a:rPr lang="en-DE">
                <a:latin typeface="Arial"/>
                <a:cs typeface="Arial"/>
              </a:rPr>
              <a:t> Signal on X and Y Plane </a:t>
            </a:r>
          </a:p>
        </p:txBody>
      </p:sp>
      <p:sp>
        <p:nvSpPr>
          <p:cNvPr id="6" name="Slide Number Placeholder 5">
            <a:extLst>
              <a:ext uri="{FF2B5EF4-FFF2-40B4-BE49-F238E27FC236}">
                <a16:creationId xmlns:a16="http://schemas.microsoft.com/office/drawing/2014/main" id="{7EA9F8EC-1789-9E3D-A909-FD85E8345248}"/>
              </a:ext>
            </a:extLst>
          </p:cNvPr>
          <p:cNvSpPr>
            <a:spLocks noGrp="1"/>
          </p:cNvSpPr>
          <p:nvPr>
            <p:ph type="sldNum" sz="quarter" idx="12"/>
          </p:nvPr>
        </p:nvSpPr>
        <p:spPr/>
        <p:txBody>
          <a:bodyPr/>
          <a:lstStyle/>
          <a:p>
            <a:fld id="{CE68A0BE-C123-194B-B38C-82F5486B51C9}" type="slidenum">
              <a:rPr lang="de-DE" smtClean="0">
                <a:latin typeface="Arial"/>
                <a:cs typeface="Arial"/>
              </a:rPr>
              <a:t>13</a:t>
            </a:fld>
            <a:endParaRPr lang="de-DE">
              <a:latin typeface="Arial"/>
              <a:cs typeface="Arial"/>
            </a:endParaRPr>
          </a:p>
        </p:txBody>
      </p:sp>
      <p:sp>
        <p:nvSpPr>
          <p:cNvPr id="7" name="Footer Placeholder 3">
            <a:extLst>
              <a:ext uri="{FF2B5EF4-FFF2-40B4-BE49-F238E27FC236}">
                <a16:creationId xmlns:a16="http://schemas.microsoft.com/office/drawing/2014/main" id="{A5D95821-4776-892F-119C-F9826740BCF6}"/>
              </a:ext>
            </a:extLst>
          </p:cNvPr>
          <p:cNvSpPr>
            <a:spLocks noGrp="1"/>
          </p:cNvSpPr>
          <p:nvPr>
            <p:ph type="ftr" sz="quarter" idx="3"/>
          </p:nvPr>
        </p:nvSpPr>
        <p:spPr/>
        <p:txBody>
          <a:bodyPr/>
          <a:lstStyle/>
          <a:p>
            <a:r>
              <a:rPr lang="de-DE" err="1">
                <a:latin typeface="Arial"/>
                <a:cs typeface="Arial"/>
              </a:rPr>
              <a:t>Coherent</a:t>
            </a:r>
            <a:r>
              <a:rPr lang="de-DE">
                <a:latin typeface="Arial"/>
                <a:cs typeface="Arial"/>
              </a:rPr>
              <a:t> </a:t>
            </a:r>
            <a:r>
              <a:rPr lang="de-DE" err="1">
                <a:latin typeface="Arial"/>
                <a:cs typeface="Arial"/>
              </a:rPr>
              <a:t>optical</a:t>
            </a:r>
            <a:r>
              <a:rPr lang="de-DE">
                <a:latin typeface="Arial"/>
                <a:cs typeface="Arial"/>
              </a:rPr>
              <a:t> </a:t>
            </a:r>
            <a:r>
              <a:rPr lang="de-DE" err="1">
                <a:latin typeface="Arial"/>
                <a:cs typeface="Arial"/>
              </a:rPr>
              <a:t>transceivers</a:t>
            </a:r>
            <a:endParaRPr lang="de-DE">
              <a:latin typeface="Arial"/>
              <a:cs typeface="Arial"/>
            </a:endParaRPr>
          </a:p>
        </p:txBody>
      </p:sp>
      <p:sp>
        <p:nvSpPr>
          <p:cNvPr id="4" name="Date Placeholder 3">
            <a:extLst>
              <a:ext uri="{FF2B5EF4-FFF2-40B4-BE49-F238E27FC236}">
                <a16:creationId xmlns:a16="http://schemas.microsoft.com/office/drawing/2014/main" id="{C73E73E2-DABA-0AA1-31B6-777D93CCC2C3}"/>
              </a:ext>
            </a:extLst>
          </p:cNvPr>
          <p:cNvSpPr>
            <a:spLocks noGrp="1"/>
          </p:cNvSpPr>
          <p:nvPr>
            <p:ph type="dt" sz="half" idx="2"/>
          </p:nvPr>
        </p:nvSpPr>
        <p:spPr/>
        <p:txBody>
          <a:bodyPr/>
          <a:lstStyle/>
          <a:p>
            <a:fld id="{7E9AA530-B9BE-F047-B05C-ACC2D58FB1E8}" type="datetime1">
              <a:rPr lang="de-DE" smtClean="0"/>
              <a:t>04.11.2024</a:t>
            </a:fld>
            <a:endParaRPr lang="de-DE"/>
          </a:p>
        </p:txBody>
      </p:sp>
      <p:pic>
        <p:nvPicPr>
          <p:cNvPr id="5" name="Picture 4" descr="A graph showing a signal&#10;&#10;Description automatically generated with medium confidence">
            <a:extLst>
              <a:ext uri="{FF2B5EF4-FFF2-40B4-BE49-F238E27FC236}">
                <a16:creationId xmlns:a16="http://schemas.microsoft.com/office/drawing/2014/main" id="{EBB4CA5E-502E-99E0-A002-BA5F2C03B3EB}"/>
              </a:ext>
            </a:extLst>
          </p:cNvPr>
          <p:cNvPicPr>
            <a:picLocks noChangeAspect="1"/>
          </p:cNvPicPr>
          <p:nvPr/>
        </p:nvPicPr>
        <p:blipFill>
          <a:blip r:embed="rId3"/>
          <a:stretch>
            <a:fillRect/>
          </a:stretch>
        </p:blipFill>
        <p:spPr>
          <a:xfrm>
            <a:off x="3645228" y="1495091"/>
            <a:ext cx="4901539" cy="4901539"/>
          </a:xfrm>
          <a:prstGeom prst="rect">
            <a:avLst/>
          </a:prstGeom>
        </p:spPr>
      </p:pic>
    </p:spTree>
    <p:extLst>
      <p:ext uri="{BB962C8B-B14F-4D97-AF65-F5344CB8AC3E}">
        <p14:creationId xmlns:p14="http://schemas.microsoft.com/office/powerpoint/2010/main" val="28943000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EB178D-18BD-33B3-C009-E00BD9F3BDAF}"/>
              </a:ext>
            </a:extLst>
          </p:cNvPr>
          <p:cNvSpPr>
            <a:spLocks noGrp="1"/>
          </p:cNvSpPr>
          <p:nvPr>
            <p:ph type="title"/>
          </p:nvPr>
        </p:nvSpPr>
        <p:spPr/>
        <p:txBody>
          <a:bodyPr/>
          <a:lstStyle/>
          <a:p>
            <a:r>
              <a:rPr lang="en-DE" err="1">
                <a:latin typeface="Arial"/>
                <a:cs typeface="Arial"/>
              </a:rPr>
              <a:t>Polarisation</a:t>
            </a:r>
            <a:r>
              <a:rPr lang="en-DE">
                <a:latin typeface="Arial"/>
                <a:cs typeface="Arial"/>
              </a:rPr>
              <a:t> Signal on X and Y Plane </a:t>
            </a:r>
          </a:p>
        </p:txBody>
      </p:sp>
      <p:sp>
        <p:nvSpPr>
          <p:cNvPr id="6" name="Slide Number Placeholder 5">
            <a:extLst>
              <a:ext uri="{FF2B5EF4-FFF2-40B4-BE49-F238E27FC236}">
                <a16:creationId xmlns:a16="http://schemas.microsoft.com/office/drawing/2014/main" id="{7EA9F8EC-1789-9E3D-A909-FD85E8345248}"/>
              </a:ext>
            </a:extLst>
          </p:cNvPr>
          <p:cNvSpPr>
            <a:spLocks noGrp="1"/>
          </p:cNvSpPr>
          <p:nvPr>
            <p:ph type="sldNum" sz="quarter" idx="12"/>
          </p:nvPr>
        </p:nvSpPr>
        <p:spPr/>
        <p:txBody>
          <a:bodyPr/>
          <a:lstStyle/>
          <a:p>
            <a:fld id="{CE68A0BE-C123-194B-B38C-82F5486B51C9}" type="slidenum">
              <a:rPr lang="de-DE" smtClean="0">
                <a:latin typeface="Arial"/>
                <a:cs typeface="Arial"/>
              </a:rPr>
              <a:t>14</a:t>
            </a:fld>
            <a:endParaRPr lang="de-DE">
              <a:latin typeface="Arial"/>
              <a:cs typeface="Arial"/>
            </a:endParaRPr>
          </a:p>
        </p:txBody>
      </p:sp>
      <p:sp>
        <p:nvSpPr>
          <p:cNvPr id="7" name="Footer Placeholder 3">
            <a:extLst>
              <a:ext uri="{FF2B5EF4-FFF2-40B4-BE49-F238E27FC236}">
                <a16:creationId xmlns:a16="http://schemas.microsoft.com/office/drawing/2014/main" id="{A5D95821-4776-892F-119C-F9826740BCF6}"/>
              </a:ext>
            </a:extLst>
          </p:cNvPr>
          <p:cNvSpPr>
            <a:spLocks noGrp="1"/>
          </p:cNvSpPr>
          <p:nvPr>
            <p:ph type="ftr" sz="quarter" idx="3"/>
          </p:nvPr>
        </p:nvSpPr>
        <p:spPr/>
        <p:txBody>
          <a:bodyPr/>
          <a:lstStyle/>
          <a:p>
            <a:r>
              <a:rPr lang="de-DE" err="1">
                <a:latin typeface="Arial"/>
                <a:cs typeface="Arial"/>
              </a:rPr>
              <a:t>Coherent</a:t>
            </a:r>
            <a:r>
              <a:rPr lang="de-DE">
                <a:latin typeface="Arial"/>
                <a:cs typeface="Arial"/>
              </a:rPr>
              <a:t> </a:t>
            </a:r>
            <a:r>
              <a:rPr lang="de-DE" err="1">
                <a:latin typeface="Arial"/>
                <a:cs typeface="Arial"/>
              </a:rPr>
              <a:t>optical</a:t>
            </a:r>
            <a:r>
              <a:rPr lang="de-DE">
                <a:latin typeface="Arial"/>
                <a:cs typeface="Arial"/>
              </a:rPr>
              <a:t> </a:t>
            </a:r>
            <a:r>
              <a:rPr lang="de-DE" err="1">
                <a:latin typeface="Arial"/>
                <a:cs typeface="Arial"/>
              </a:rPr>
              <a:t>transceivers</a:t>
            </a:r>
            <a:endParaRPr lang="de-DE">
              <a:latin typeface="Arial"/>
              <a:cs typeface="Arial"/>
            </a:endParaRPr>
          </a:p>
        </p:txBody>
      </p:sp>
      <p:sp>
        <p:nvSpPr>
          <p:cNvPr id="4" name="Date Placeholder 3">
            <a:extLst>
              <a:ext uri="{FF2B5EF4-FFF2-40B4-BE49-F238E27FC236}">
                <a16:creationId xmlns:a16="http://schemas.microsoft.com/office/drawing/2014/main" id="{C73E73E2-DABA-0AA1-31B6-777D93CCC2C3}"/>
              </a:ext>
            </a:extLst>
          </p:cNvPr>
          <p:cNvSpPr>
            <a:spLocks noGrp="1"/>
          </p:cNvSpPr>
          <p:nvPr>
            <p:ph type="dt" sz="half" idx="2"/>
          </p:nvPr>
        </p:nvSpPr>
        <p:spPr/>
        <p:txBody>
          <a:bodyPr/>
          <a:lstStyle/>
          <a:p>
            <a:fld id="{7E9AA530-B9BE-F047-B05C-ACC2D58FB1E8}" type="datetime1">
              <a:rPr lang="de-DE" smtClean="0"/>
              <a:t>04.11.2024</a:t>
            </a:fld>
            <a:endParaRPr lang="de-DE"/>
          </a:p>
        </p:txBody>
      </p:sp>
      <p:pic>
        <p:nvPicPr>
          <p:cNvPr id="3" name="CoherentPolar3DSingalPart4">
            <a:hlinkClick r:id="" action="ppaction://media"/>
            <a:extLst>
              <a:ext uri="{FF2B5EF4-FFF2-40B4-BE49-F238E27FC236}">
                <a16:creationId xmlns:a16="http://schemas.microsoft.com/office/drawing/2014/main" id="{70473F91-DB21-E0BA-DE50-BA82727224F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645227" y="1495091"/>
            <a:ext cx="4901539" cy="4901539"/>
          </a:xfrm>
          <a:prstGeom prst="rect">
            <a:avLst/>
          </a:prstGeom>
        </p:spPr>
      </p:pic>
    </p:spTree>
    <p:extLst>
      <p:ext uri="{BB962C8B-B14F-4D97-AF65-F5344CB8AC3E}">
        <p14:creationId xmlns:p14="http://schemas.microsoft.com/office/powerpoint/2010/main" val="256158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3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EB178D-18BD-33B3-C009-E00BD9F3BDAF}"/>
              </a:ext>
            </a:extLst>
          </p:cNvPr>
          <p:cNvSpPr>
            <a:spLocks noGrp="1"/>
          </p:cNvSpPr>
          <p:nvPr>
            <p:ph type="title"/>
          </p:nvPr>
        </p:nvSpPr>
        <p:spPr/>
        <p:txBody>
          <a:bodyPr/>
          <a:lstStyle/>
          <a:p>
            <a:r>
              <a:rPr lang="en-DE">
                <a:latin typeface="Arial"/>
                <a:cs typeface="Arial"/>
              </a:rPr>
              <a:t>Polarisation Signal on X and Y Plane </a:t>
            </a:r>
          </a:p>
        </p:txBody>
      </p:sp>
      <p:sp>
        <p:nvSpPr>
          <p:cNvPr id="6" name="Slide Number Placeholder 5">
            <a:extLst>
              <a:ext uri="{FF2B5EF4-FFF2-40B4-BE49-F238E27FC236}">
                <a16:creationId xmlns:a16="http://schemas.microsoft.com/office/drawing/2014/main" id="{7EA9F8EC-1789-9E3D-A909-FD85E8345248}"/>
              </a:ext>
            </a:extLst>
          </p:cNvPr>
          <p:cNvSpPr>
            <a:spLocks noGrp="1"/>
          </p:cNvSpPr>
          <p:nvPr>
            <p:ph type="sldNum" sz="quarter" idx="12"/>
          </p:nvPr>
        </p:nvSpPr>
        <p:spPr/>
        <p:txBody>
          <a:bodyPr/>
          <a:lstStyle/>
          <a:p>
            <a:fld id="{CE68A0BE-C123-194B-B38C-82F5486B51C9}" type="slidenum">
              <a:rPr lang="de-DE" smtClean="0">
                <a:latin typeface="Arial"/>
                <a:cs typeface="Arial"/>
              </a:rPr>
              <a:t>15</a:t>
            </a:fld>
            <a:endParaRPr lang="de-DE">
              <a:latin typeface="Arial"/>
              <a:cs typeface="Arial"/>
            </a:endParaRPr>
          </a:p>
        </p:txBody>
      </p:sp>
      <p:sp>
        <p:nvSpPr>
          <p:cNvPr id="7" name="Footer Placeholder 3">
            <a:extLst>
              <a:ext uri="{FF2B5EF4-FFF2-40B4-BE49-F238E27FC236}">
                <a16:creationId xmlns:a16="http://schemas.microsoft.com/office/drawing/2014/main" id="{A5D95821-4776-892F-119C-F9826740BCF6}"/>
              </a:ext>
            </a:extLst>
          </p:cNvPr>
          <p:cNvSpPr>
            <a:spLocks noGrp="1"/>
          </p:cNvSpPr>
          <p:nvPr>
            <p:ph type="ftr" sz="quarter" idx="3"/>
          </p:nvPr>
        </p:nvSpPr>
        <p:spPr/>
        <p:txBody>
          <a:bodyPr/>
          <a:lstStyle/>
          <a:p>
            <a:r>
              <a:rPr lang="de-DE" err="1">
                <a:latin typeface="Arial"/>
                <a:cs typeface="Arial"/>
              </a:rPr>
              <a:t>Coherent</a:t>
            </a:r>
            <a:r>
              <a:rPr lang="de-DE">
                <a:latin typeface="Arial"/>
                <a:cs typeface="Arial"/>
              </a:rPr>
              <a:t> </a:t>
            </a:r>
            <a:r>
              <a:rPr lang="de-DE" err="1">
                <a:latin typeface="Arial"/>
                <a:cs typeface="Arial"/>
              </a:rPr>
              <a:t>optical</a:t>
            </a:r>
            <a:r>
              <a:rPr lang="de-DE">
                <a:latin typeface="Arial"/>
                <a:cs typeface="Arial"/>
              </a:rPr>
              <a:t> </a:t>
            </a:r>
            <a:r>
              <a:rPr lang="de-DE" err="1">
                <a:latin typeface="Arial"/>
                <a:cs typeface="Arial"/>
              </a:rPr>
              <a:t>transceivers</a:t>
            </a:r>
            <a:endParaRPr lang="de-DE">
              <a:latin typeface="Arial"/>
              <a:cs typeface="Arial"/>
            </a:endParaRPr>
          </a:p>
        </p:txBody>
      </p:sp>
      <p:sp>
        <p:nvSpPr>
          <p:cNvPr id="4" name="Date Placeholder 3">
            <a:extLst>
              <a:ext uri="{FF2B5EF4-FFF2-40B4-BE49-F238E27FC236}">
                <a16:creationId xmlns:a16="http://schemas.microsoft.com/office/drawing/2014/main" id="{C73E73E2-DABA-0AA1-31B6-777D93CCC2C3}"/>
              </a:ext>
            </a:extLst>
          </p:cNvPr>
          <p:cNvSpPr>
            <a:spLocks noGrp="1"/>
          </p:cNvSpPr>
          <p:nvPr>
            <p:ph type="dt" sz="half" idx="2"/>
          </p:nvPr>
        </p:nvSpPr>
        <p:spPr/>
        <p:txBody>
          <a:bodyPr/>
          <a:lstStyle/>
          <a:p>
            <a:fld id="{7E9AA530-B9BE-F047-B05C-ACC2D58FB1E8}" type="datetime1">
              <a:rPr lang="de-DE" smtClean="0"/>
              <a:t>04.11.2024</a:t>
            </a:fld>
            <a:endParaRPr lang="de-DE"/>
          </a:p>
        </p:txBody>
      </p:sp>
      <p:pic>
        <p:nvPicPr>
          <p:cNvPr id="5" name="Picture 4" descr="A graph of a diagram&#10;&#10;Description automatically generated with medium confidence">
            <a:extLst>
              <a:ext uri="{FF2B5EF4-FFF2-40B4-BE49-F238E27FC236}">
                <a16:creationId xmlns:a16="http://schemas.microsoft.com/office/drawing/2014/main" id="{07523352-E0CD-5EFF-B0F9-02C19E250F74}"/>
              </a:ext>
            </a:extLst>
          </p:cNvPr>
          <p:cNvPicPr>
            <a:picLocks noChangeAspect="1"/>
          </p:cNvPicPr>
          <p:nvPr/>
        </p:nvPicPr>
        <p:blipFill>
          <a:blip r:embed="rId3"/>
          <a:stretch>
            <a:fillRect/>
          </a:stretch>
        </p:blipFill>
        <p:spPr>
          <a:xfrm>
            <a:off x="3645228" y="1495092"/>
            <a:ext cx="4901538" cy="4879332"/>
          </a:xfrm>
          <a:prstGeom prst="rect">
            <a:avLst/>
          </a:prstGeom>
        </p:spPr>
      </p:pic>
    </p:spTree>
    <p:extLst>
      <p:ext uri="{BB962C8B-B14F-4D97-AF65-F5344CB8AC3E}">
        <p14:creationId xmlns:p14="http://schemas.microsoft.com/office/powerpoint/2010/main" val="953712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2BA860C1-60DD-356F-4834-45D0868B10D8}"/>
              </a:ext>
            </a:extLst>
          </p:cNvPr>
          <p:cNvSpPr/>
          <p:nvPr/>
        </p:nvSpPr>
        <p:spPr>
          <a:xfrm>
            <a:off x="-19457" y="-955"/>
            <a:ext cx="12217623" cy="6864684"/>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Foliennummernplatzhalter 3">
            <a:extLst>
              <a:ext uri="{FF2B5EF4-FFF2-40B4-BE49-F238E27FC236}">
                <a16:creationId xmlns:a16="http://schemas.microsoft.com/office/drawing/2014/main" id="{03DD89CB-304A-43E6-D614-1D574683476D}"/>
              </a:ext>
            </a:extLst>
          </p:cNvPr>
          <p:cNvSpPr>
            <a:spLocks noGrp="1"/>
          </p:cNvSpPr>
          <p:nvPr>
            <p:ph type="sldNum" sz="quarter" idx="12"/>
          </p:nvPr>
        </p:nvSpPr>
        <p:spPr/>
        <p:txBody>
          <a:bodyPr/>
          <a:lstStyle/>
          <a:p>
            <a:fld id="{CE68A0BE-C123-194B-B38C-82F5486B51C9}" type="slidenum">
              <a:rPr lang="de-DE" smtClean="0"/>
              <a:t>16</a:t>
            </a:fld>
            <a:endParaRPr lang="de-DE"/>
          </a:p>
        </p:txBody>
      </p:sp>
      <p:sp>
        <p:nvSpPr>
          <p:cNvPr id="6" name="Datumsplatzhalter 5">
            <a:extLst>
              <a:ext uri="{FF2B5EF4-FFF2-40B4-BE49-F238E27FC236}">
                <a16:creationId xmlns:a16="http://schemas.microsoft.com/office/drawing/2014/main" id="{5E49027B-3447-3099-DCFB-105347290728}"/>
              </a:ext>
            </a:extLst>
          </p:cNvPr>
          <p:cNvSpPr>
            <a:spLocks noGrp="1"/>
          </p:cNvSpPr>
          <p:nvPr>
            <p:ph type="dt" sz="half" idx="2"/>
          </p:nvPr>
        </p:nvSpPr>
        <p:spPr/>
        <p:txBody>
          <a:bodyPr/>
          <a:lstStyle/>
          <a:p>
            <a:endParaRPr lang="de-DE"/>
          </a:p>
        </p:txBody>
      </p:sp>
      <p:pic>
        <p:nvPicPr>
          <p:cNvPr id="7" name="Grafik 6" descr="Ein Bild, das Text, Screenshot, Grafiken, Grafikdesign enthält.&#10;&#10;Beschreibung automatisch generiert.">
            <a:extLst>
              <a:ext uri="{FF2B5EF4-FFF2-40B4-BE49-F238E27FC236}">
                <a16:creationId xmlns:a16="http://schemas.microsoft.com/office/drawing/2014/main" id="{58AB188A-7E75-263E-6543-B0845F78775A}"/>
              </a:ext>
            </a:extLst>
          </p:cNvPr>
          <p:cNvPicPr>
            <a:picLocks noChangeAspect="1"/>
          </p:cNvPicPr>
          <p:nvPr/>
        </p:nvPicPr>
        <p:blipFill>
          <a:blip r:embed="rId2"/>
          <a:stretch>
            <a:fillRect/>
          </a:stretch>
        </p:blipFill>
        <p:spPr>
          <a:xfrm>
            <a:off x="-20023" y="-119"/>
            <a:ext cx="12189883" cy="5309658"/>
          </a:xfrm>
          <a:prstGeom prst="rect">
            <a:avLst/>
          </a:prstGeom>
        </p:spPr>
      </p:pic>
      <p:sp>
        <p:nvSpPr>
          <p:cNvPr id="9" name="Rechteck 8">
            <a:extLst>
              <a:ext uri="{FF2B5EF4-FFF2-40B4-BE49-F238E27FC236}">
                <a16:creationId xmlns:a16="http://schemas.microsoft.com/office/drawing/2014/main" id="{0017BDAF-0BA6-765F-BF6E-A796CBF3998A}"/>
              </a:ext>
            </a:extLst>
          </p:cNvPr>
          <p:cNvSpPr/>
          <p:nvPr/>
        </p:nvSpPr>
        <p:spPr>
          <a:xfrm>
            <a:off x="1532079" y="475133"/>
            <a:ext cx="9192541" cy="56242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Title 1">
            <a:extLst>
              <a:ext uri="{FF2B5EF4-FFF2-40B4-BE49-F238E27FC236}">
                <a16:creationId xmlns:a16="http://schemas.microsoft.com/office/drawing/2014/main" id="{0F70C7CC-6404-B380-F478-AAF9D07A5E4F}"/>
              </a:ext>
            </a:extLst>
          </p:cNvPr>
          <p:cNvSpPr txBox="1">
            <a:spLocks/>
          </p:cNvSpPr>
          <p:nvPr/>
        </p:nvSpPr>
        <p:spPr>
          <a:xfrm>
            <a:off x="-161785" y="5834597"/>
            <a:ext cx="12195645" cy="552204"/>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2800" kern="1200">
                <a:solidFill>
                  <a:schemeClr val="bg2"/>
                </a:solidFill>
                <a:latin typeface="Futura LT Pro Book" panose="020B0502020204020303" pitchFamily="34" charset="77"/>
                <a:ea typeface="+mj-ea"/>
                <a:cs typeface="Futura Medium" panose="020B0602020204020303" pitchFamily="34" charset="-79"/>
              </a:defRPr>
            </a:lvl1pPr>
          </a:lstStyle>
          <a:p>
            <a:r>
              <a:rPr lang="en-GB" sz="5900">
                <a:latin typeface="Arial"/>
                <a:cs typeface="Arial"/>
              </a:rPr>
              <a:t>eye diagram does not cover phase</a:t>
            </a:r>
          </a:p>
        </p:txBody>
      </p:sp>
      <p:sp>
        <p:nvSpPr>
          <p:cNvPr id="13" name="Title 1">
            <a:extLst>
              <a:ext uri="{FF2B5EF4-FFF2-40B4-BE49-F238E27FC236}">
                <a16:creationId xmlns:a16="http://schemas.microsoft.com/office/drawing/2014/main" id="{F1414715-EE40-45A1-3449-BD8F0D18A141}"/>
              </a:ext>
            </a:extLst>
          </p:cNvPr>
          <p:cNvSpPr txBox="1">
            <a:spLocks/>
          </p:cNvSpPr>
          <p:nvPr/>
        </p:nvSpPr>
        <p:spPr>
          <a:xfrm>
            <a:off x="151036" y="973839"/>
            <a:ext cx="12590968" cy="53501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2800" kern="1200">
                <a:solidFill>
                  <a:schemeClr val="bg2"/>
                </a:solidFill>
                <a:latin typeface="Futura LT Pro Book" panose="020B0502020204020303" pitchFamily="34" charset="77"/>
                <a:ea typeface="+mj-ea"/>
                <a:cs typeface="Futura Medium" panose="020B0602020204020303" pitchFamily="34" charset="-79"/>
              </a:defRPr>
            </a:lvl1pPr>
          </a:lstStyle>
          <a:p>
            <a:r>
              <a:rPr lang="en-GB" sz="6000">
                <a:latin typeface="Arial"/>
                <a:cs typeface="Arial"/>
              </a:rPr>
              <a:t>100G ecosystem limits ...</a:t>
            </a:r>
            <a:endParaRPr lang="de-DE"/>
          </a:p>
        </p:txBody>
      </p:sp>
    </p:spTree>
    <p:extLst>
      <p:ext uri="{BB962C8B-B14F-4D97-AF65-F5344CB8AC3E}">
        <p14:creationId xmlns:p14="http://schemas.microsoft.com/office/powerpoint/2010/main" val="23502837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0C902C-5158-28EF-F0F6-BD05B0FF2ABF}"/>
            </a:ext>
          </a:extLst>
        </p:cNvPr>
        <p:cNvGrpSpPr/>
        <p:nvPr/>
      </p:nvGrpSpPr>
      <p:grpSpPr>
        <a:xfrm>
          <a:off x="0" y="0"/>
          <a:ext cx="0" cy="0"/>
          <a:chOff x="0" y="0"/>
          <a:chExt cx="0" cy="0"/>
        </a:xfrm>
      </p:grpSpPr>
      <p:pic>
        <p:nvPicPr>
          <p:cNvPr id="11" name="Picture 10" descr="A graph with blue stars&#10;&#10;Description automatically generated">
            <a:extLst>
              <a:ext uri="{FF2B5EF4-FFF2-40B4-BE49-F238E27FC236}">
                <a16:creationId xmlns:a16="http://schemas.microsoft.com/office/drawing/2014/main" id="{639625BA-4C3C-8748-95E0-B588DA2AE015}"/>
              </a:ext>
            </a:extLst>
          </p:cNvPr>
          <p:cNvPicPr>
            <a:picLocks noChangeAspect="1"/>
          </p:cNvPicPr>
          <p:nvPr/>
        </p:nvPicPr>
        <p:blipFill>
          <a:blip r:embed="rId3"/>
          <a:stretch>
            <a:fillRect/>
          </a:stretch>
        </p:blipFill>
        <p:spPr>
          <a:xfrm>
            <a:off x="2424562" y="1013200"/>
            <a:ext cx="8105492" cy="5532495"/>
          </a:xfrm>
          <a:prstGeom prst="rect">
            <a:avLst/>
          </a:prstGeom>
        </p:spPr>
      </p:pic>
      <p:sp>
        <p:nvSpPr>
          <p:cNvPr id="6" name="Slide Number Placeholder 5">
            <a:extLst>
              <a:ext uri="{FF2B5EF4-FFF2-40B4-BE49-F238E27FC236}">
                <a16:creationId xmlns:a16="http://schemas.microsoft.com/office/drawing/2014/main" id="{EB191B8C-6921-701C-C0A0-375636F0274E}"/>
              </a:ext>
            </a:extLst>
          </p:cNvPr>
          <p:cNvSpPr>
            <a:spLocks noGrp="1"/>
          </p:cNvSpPr>
          <p:nvPr>
            <p:ph type="sldNum" sz="quarter" idx="12"/>
          </p:nvPr>
        </p:nvSpPr>
        <p:spPr/>
        <p:txBody>
          <a:bodyPr/>
          <a:lstStyle/>
          <a:p>
            <a:fld id="{CE68A0BE-C123-194B-B38C-82F5486B51C9}" type="slidenum">
              <a:rPr lang="de-DE" smtClean="0">
                <a:latin typeface="Arial"/>
                <a:cs typeface="Arial"/>
              </a:rPr>
              <a:t>17</a:t>
            </a:fld>
            <a:endParaRPr lang="de-DE">
              <a:latin typeface="Arial"/>
              <a:cs typeface="Arial"/>
            </a:endParaRPr>
          </a:p>
        </p:txBody>
      </p:sp>
      <p:sp>
        <p:nvSpPr>
          <p:cNvPr id="7" name="Footer Placeholder 3">
            <a:extLst>
              <a:ext uri="{FF2B5EF4-FFF2-40B4-BE49-F238E27FC236}">
                <a16:creationId xmlns:a16="http://schemas.microsoft.com/office/drawing/2014/main" id="{2BED41B8-7D84-90A9-45A2-08ADAC9493BE}"/>
              </a:ext>
            </a:extLst>
          </p:cNvPr>
          <p:cNvSpPr>
            <a:spLocks noGrp="1"/>
          </p:cNvSpPr>
          <p:nvPr>
            <p:ph type="ftr" sz="quarter" idx="3"/>
          </p:nvPr>
        </p:nvSpPr>
        <p:spPr/>
        <p:txBody>
          <a:bodyPr/>
          <a:lstStyle/>
          <a:p>
            <a:r>
              <a:rPr lang="de-DE" err="1">
                <a:latin typeface="Arial"/>
                <a:cs typeface="Arial"/>
              </a:rPr>
              <a:t>Coherent</a:t>
            </a:r>
            <a:r>
              <a:rPr lang="de-DE">
                <a:latin typeface="Arial"/>
                <a:cs typeface="Arial"/>
              </a:rPr>
              <a:t> </a:t>
            </a:r>
            <a:r>
              <a:rPr lang="de-DE" err="1">
                <a:latin typeface="Arial"/>
                <a:cs typeface="Arial"/>
              </a:rPr>
              <a:t>optical</a:t>
            </a:r>
            <a:r>
              <a:rPr lang="de-DE">
                <a:latin typeface="Arial"/>
                <a:cs typeface="Arial"/>
              </a:rPr>
              <a:t> </a:t>
            </a:r>
            <a:r>
              <a:rPr lang="de-DE" err="1">
                <a:latin typeface="Arial"/>
                <a:cs typeface="Arial"/>
              </a:rPr>
              <a:t>transceivers</a:t>
            </a:r>
            <a:endParaRPr lang="de-DE">
              <a:latin typeface="Arial"/>
              <a:cs typeface="Arial"/>
            </a:endParaRPr>
          </a:p>
        </p:txBody>
      </p:sp>
      <p:sp>
        <p:nvSpPr>
          <p:cNvPr id="4" name="Date Placeholder 3">
            <a:extLst>
              <a:ext uri="{FF2B5EF4-FFF2-40B4-BE49-F238E27FC236}">
                <a16:creationId xmlns:a16="http://schemas.microsoft.com/office/drawing/2014/main" id="{DAC1538E-D115-BAF5-2CC0-709554B2C429}"/>
              </a:ext>
            </a:extLst>
          </p:cNvPr>
          <p:cNvSpPr>
            <a:spLocks noGrp="1"/>
          </p:cNvSpPr>
          <p:nvPr>
            <p:ph type="dt" sz="half" idx="2"/>
          </p:nvPr>
        </p:nvSpPr>
        <p:spPr/>
        <p:txBody>
          <a:bodyPr/>
          <a:lstStyle/>
          <a:p>
            <a:fld id="{7E9AA530-B9BE-F047-B05C-ACC2D58FB1E8}" type="datetime1">
              <a:rPr lang="de-DE" smtClean="0"/>
              <a:t>04.11.2024</a:t>
            </a:fld>
            <a:endParaRPr lang="de-DE"/>
          </a:p>
        </p:txBody>
      </p:sp>
      <p:sp>
        <p:nvSpPr>
          <p:cNvPr id="30" name="Title 1">
            <a:extLst>
              <a:ext uri="{FF2B5EF4-FFF2-40B4-BE49-F238E27FC236}">
                <a16:creationId xmlns:a16="http://schemas.microsoft.com/office/drawing/2014/main" id="{F32380B9-7049-192C-50CE-5B5DD03BE688}"/>
              </a:ext>
            </a:extLst>
          </p:cNvPr>
          <p:cNvSpPr>
            <a:spLocks noGrp="1"/>
          </p:cNvSpPr>
          <p:nvPr>
            <p:ph type="title"/>
          </p:nvPr>
        </p:nvSpPr>
        <p:spPr>
          <a:xfrm>
            <a:off x="838200" y="365125"/>
            <a:ext cx="10515600" cy="1325563"/>
          </a:xfrm>
        </p:spPr>
        <p:txBody>
          <a:bodyPr/>
          <a:lstStyle/>
          <a:p>
            <a:r>
              <a:rPr lang="en-DE">
                <a:latin typeface="Arial"/>
                <a:cs typeface="Arial"/>
              </a:rPr>
              <a:t>Constellation Diagramm</a:t>
            </a:r>
          </a:p>
        </p:txBody>
      </p:sp>
      <p:sp>
        <p:nvSpPr>
          <p:cNvPr id="33" name="TextBox 32">
            <a:extLst>
              <a:ext uri="{FF2B5EF4-FFF2-40B4-BE49-F238E27FC236}">
                <a16:creationId xmlns:a16="http://schemas.microsoft.com/office/drawing/2014/main" id="{441F03D9-F28A-184A-E0D4-387FB9FB2583}"/>
              </a:ext>
            </a:extLst>
          </p:cNvPr>
          <p:cNvSpPr txBox="1"/>
          <p:nvPr/>
        </p:nvSpPr>
        <p:spPr>
          <a:xfrm>
            <a:off x="5257096" y="3985643"/>
            <a:ext cx="1015955" cy="523220"/>
          </a:xfrm>
          <a:prstGeom prst="rect">
            <a:avLst/>
          </a:prstGeom>
          <a:noFill/>
        </p:spPr>
        <p:txBody>
          <a:bodyPr wrap="none" rtlCol="0">
            <a:spAutoFit/>
          </a:bodyPr>
          <a:lstStyle/>
          <a:p>
            <a:r>
              <a:rPr lang="en-DE" sz="2800">
                <a:latin typeface="Arial" panose="020B0604020202020204" pitchFamily="34" charset="0"/>
                <a:cs typeface="Arial" panose="020B0604020202020204" pitchFamily="34" charset="0"/>
              </a:rPr>
              <a:t>0 (off)</a:t>
            </a:r>
          </a:p>
        </p:txBody>
      </p:sp>
      <p:sp>
        <p:nvSpPr>
          <p:cNvPr id="34" name="TextBox 33">
            <a:extLst>
              <a:ext uri="{FF2B5EF4-FFF2-40B4-BE49-F238E27FC236}">
                <a16:creationId xmlns:a16="http://schemas.microsoft.com/office/drawing/2014/main" id="{83EA5960-89AA-1B77-60E0-8CDF5922CEED}"/>
              </a:ext>
            </a:extLst>
          </p:cNvPr>
          <p:cNvSpPr txBox="1"/>
          <p:nvPr/>
        </p:nvSpPr>
        <p:spPr>
          <a:xfrm>
            <a:off x="7096797" y="3791565"/>
            <a:ext cx="1125629" cy="523220"/>
          </a:xfrm>
          <a:prstGeom prst="rect">
            <a:avLst/>
          </a:prstGeom>
          <a:noFill/>
        </p:spPr>
        <p:txBody>
          <a:bodyPr wrap="none" rtlCol="0">
            <a:spAutoFit/>
          </a:bodyPr>
          <a:lstStyle/>
          <a:p>
            <a:r>
              <a:rPr lang="en-DE" sz="2800">
                <a:latin typeface="Arial" panose="020B0604020202020204" pitchFamily="34" charset="0"/>
                <a:cs typeface="Arial" panose="020B0604020202020204" pitchFamily="34" charset="0"/>
              </a:rPr>
              <a:t>1 (on)</a:t>
            </a:r>
          </a:p>
        </p:txBody>
      </p:sp>
      <mc:AlternateContent xmlns:mc="http://schemas.openxmlformats.org/markup-compatibility/2006" xmlns:p14="http://schemas.microsoft.com/office/powerpoint/2010/main">
        <mc:Choice Requires="p14">
          <p:contentPart p14:bwMode="auto" r:id="rId4">
            <p14:nvContentPartPr>
              <p14:cNvPr id="2" name="Freihand 1">
                <a:extLst>
                  <a:ext uri="{FF2B5EF4-FFF2-40B4-BE49-F238E27FC236}">
                    <a16:creationId xmlns:a16="http://schemas.microsoft.com/office/drawing/2014/main" id="{585E8DC0-69C9-C87E-B19F-C8080C19E5C9}"/>
                  </a:ext>
                </a:extLst>
              </p14:cNvPr>
              <p14:cNvContentPartPr/>
              <p14:nvPr/>
            </p14:nvContentPartPr>
            <p14:xfrm>
              <a:off x="5402807" y="3710220"/>
              <a:ext cx="653231" cy="108"/>
            </p14:xfrm>
          </p:contentPart>
        </mc:Choice>
        <mc:Fallback xmlns="">
          <p:pic>
            <p:nvPicPr>
              <p:cNvPr id="2" name="Freihand 1">
                <a:extLst>
                  <a:ext uri="{FF2B5EF4-FFF2-40B4-BE49-F238E27FC236}">
                    <a16:creationId xmlns:a16="http://schemas.microsoft.com/office/drawing/2014/main" id="{585E8DC0-69C9-C87E-B19F-C8080C19E5C9}"/>
                  </a:ext>
                </a:extLst>
              </p:cNvPr>
              <p:cNvPicPr/>
              <p:nvPr/>
            </p:nvPicPr>
            <p:blipFill>
              <a:blip r:embed="rId5"/>
              <a:stretch>
                <a:fillRect/>
              </a:stretch>
            </p:blipFill>
            <p:spPr>
              <a:xfrm>
                <a:off x="5348851" y="3677820"/>
                <a:ext cx="760784" cy="648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8" name="Freihand 7">
                <a:extLst>
                  <a:ext uri="{FF2B5EF4-FFF2-40B4-BE49-F238E27FC236}">
                    <a16:creationId xmlns:a16="http://schemas.microsoft.com/office/drawing/2014/main" id="{258FF72F-3428-D80B-FB18-99F3D7D64916}"/>
                  </a:ext>
                </a:extLst>
              </p14:cNvPr>
              <p14:cNvContentPartPr/>
              <p14:nvPr/>
            </p14:nvContentPartPr>
            <p14:xfrm rot="-5400000">
              <a:off x="5390107" y="3703355"/>
              <a:ext cx="653231" cy="108"/>
            </p14:xfrm>
          </p:contentPart>
        </mc:Choice>
        <mc:Fallback xmlns="">
          <p:pic>
            <p:nvPicPr>
              <p:cNvPr id="8" name="Freihand 7">
                <a:extLst>
                  <a:ext uri="{FF2B5EF4-FFF2-40B4-BE49-F238E27FC236}">
                    <a16:creationId xmlns:a16="http://schemas.microsoft.com/office/drawing/2014/main" id="{258FF72F-3428-D80B-FB18-99F3D7D64916}"/>
                  </a:ext>
                </a:extLst>
              </p:cNvPr>
              <p:cNvPicPr/>
              <p:nvPr/>
            </p:nvPicPr>
            <p:blipFill>
              <a:blip r:embed="rId5"/>
              <a:stretch>
                <a:fillRect/>
              </a:stretch>
            </p:blipFill>
            <p:spPr>
              <a:xfrm rot="-5400000">
                <a:off x="5336151" y="3670955"/>
                <a:ext cx="760784" cy="64800"/>
              </a:xfrm>
              <a:prstGeom prst="rect">
                <a:avLst/>
              </a:prstGeom>
            </p:spPr>
          </p:pic>
        </mc:Fallback>
      </mc:AlternateContent>
    </p:spTree>
    <p:extLst>
      <p:ext uri="{BB962C8B-B14F-4D97-AF65-F5344CB8AC3E}">
        <p14:creationId xmlns:p14="http://schemas.microsoft.com/office/powerpoint/2010/main" val="36922464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0C902C-5158-28EF-F0F6-BD05B0FF2ABF}"/>
            </a:ext>
          </a:extLst>
        </p:cNvPr>
        <p:cNvGrpSpPr/>
        <p:nvPr/>
      </p:nvGrpSpPr>
      <p:grpSpPr>
        <a:xfrm>
          <a:off x="0" y="0"/>
          <a:ext cx="0" cy="0"/>
          <a:chOff x="0" y="0"/>
          <a:chExt cx="0" cy="0"/>
        </a:xfrm>
      </p:grpSpPr>
      <p:pic>
        <p:nvPicPr>
          <p:cNvPr id="3" name="Picture 2" descr="A screen shot of a graph&#10;&#10;Description automatically generated">
            <a:extLst>
              <a:ext uri="{FF2B5EF4-FFF2-40B4-BE49-F238E27FC236}">
                <a16:creationId xmlns:a16="http://schemas.microsoft.com/office/drawing/2014/main" id="{4C300FBF-3989-00E0-5FE2-A3221FDB7C63}"/>
              </a:ext>
            </a:extLst>
          </p:cNvPr>
          <p:cNvPicPr>
            <a:picLocks noChangeAspect="1"/>
          </p:cNvPicPr>
          <p:nvPr/>
        </p:nvPicPr>
        <p:blipFill>
          <a:blip r:embed="rId3"/>
          <a:stretch>
            <a:fillRect/>
          </a:stretch>
        </p:blipFill>
        <p:spPr>
          <a:xfrm>
            <a:off x="2418212" y="1019089"/>
            <a:ext cx="8105492" cy="5532495"/>
          </a:xfrm>
          <a:prstGeom prst="rect">
            <a:avLst/>
          </a:prstGeom>
        </p:spPr>
      </p:pic>
      <p:sp>
        <p:nvSpPr>
          <p:cNvPr id="6" name="Slide Number Placeholder 5">
            <a:extLst>
              <a:ext uri="{FF2B5EF4-FFF2-40B4-BE49-F238E27FC236}">
                <a16:creationId xmlns:a16="http://schemas.microsoft.com/office/drawing/2014/main" id="{EB191B8C-6921-701C-C0A0-375636F0274E}"/>
              </a:ext>
            </a:extLst>
          </p:cNvPr>
          <p:cNvSpPr>
            <a:spLocks noGrp="1"/>
          </p:cNvSpPr>
          <p:nvPr>
            <p:ph type="sldNum" sz="quarter" idx="12"/>
          </p:nvPr>
        </p:nvSpPr>
        <p:spPr/>
        <p:txBody>
          <a:bodyPr/>
          <a:lstStyle/>
          <a:p>
            <a:fld id="{CE68A0BE-C123-194B-B38C-82F5486B51C9}" type="slidenum">
              <a:rPr lang="de-DE" smtClean="0">
                <a:latin typeface="Arial"/>
                <a:cs typeface="Arial"/>
              </a:rPr>
              <a:t>18</a:t>
            </a:fld>
            <a:endParaRPr lang="de-DE">
              <a:latin typeface="Arial"/>
              <a:cs typeface="Arial"/>
            </a:endParaRPr>
          </a:p>
        </p:txBody>
      </p:sp>
      <p:sp>
        <p:nvSpPr>
          <p:cNvPr id="7" name="Footer Placeholder 3">
            <a:extLst>
              <a:ext uri="{FF2B5EF4-FFF2-40B4-BE49-F238E27FC236}">
                <a16:creationId xmlns:a16="http://schemas.microsoft.com/office/drawing/2014/main" id="{2BED41B8-7D84-90A9-45A2-08ADAC9493BE}"/>
              </a:ext>
            </a:extLst>
          </p:cNvPr>
          <p:cNvSpPr>
            <a:spLocks noGrp="1"/>
          </p:cNvSpPr>
          <p:nvPr>
            <p:ph type="ftr" sz="quarter" idx="3"/>
          </p:nvPr>
        </p:nvSpPr>
        <p:spPr/>
        <p:txBody>
          <a:bodyPr/>
          <a:lstStyle/>
          <a:p>
            <a:r>
              <a:rPr lang="de-DE" err="1">
                <a:latin typeface="Arial"/>
                <a:cs typeface="Arial"/>
              </a:rPr>
              <a:t>Coherent</a:t>
            </a:r>
            <a:r>
              <a:rPr lang="de-DE">
                <a:latin typeface="Arial"/>
                <a:cs typeface="Arial"/>
              </a:rPr>
              <a:t> </a:t>
            </a:r>
            <a:r>
              <a:rPr lang="de-DE" err="1">
                <a:latin typeface="Arial"/>
                <a:cs typeface="Arial"/>
              </a:rPr>
              <a:t>optical</a:t>
            </a:r>
            <a:r>
              <a:rPr lang="de-DE">
                <a:latin typeface="Arial"/>
                <a:cs typeface="Arial"/>
              </a:rPr>
              <a:t> </a:t>
            </a:r>
            <a:r>
              <a:rPr lang="de-DE" err="1">
                <a:latin typeface="Arial"/>
                <a:cs typeface="Arial"/>
              </a:rPr>
              <a:t>transceivers</a:t>
            </a:r>
            <a:endParaRPr lang="de-DE">
              <a:latin typeface="Arial"/>
              <a:cs typeface="Arial"/>
            </a:endParaRPr>
          </a:p>
        </p:txBody>
      </p:sp>
      <p:sp>
        <p:nvSpPr>
          <p:cNvPr id="4" name="Date Placeholder 3">
            <a:extLst>
              <a:ext uri="{FF2B5EF4-FFF2-40B4-BE49-F238E27FC236}">
                <a16:creationId xmlns:a16="http://schemas.microsoft.com/office/drawing/2014/main" id="{DAC1538E-D115-BAF5-2CC0-709554B2C429}"/>
              </a:ext>
            </a:extLst>
          </p:cNvPr>
          <p:cNvSpPr>
            <a:spLocks noGrp="1"/>
          </p:cNvSpPr>
          <p:nvPr>
            <p:ph type="dt" sz="half" idx="2"/>
          </p:nvPr>
        </p:nvSpPr>
        <p:spPr/>
        <p:txBody>
          <a:bodyPr/>
          <a:lstStyle/>
          <a:p>
            <a:fld id="{7E9AA530-B9BE-F047-B05C-ACC2D58FB1E8}" type="datetime1">
              <a:rPr lang="de-DE" smtClean="0"/>
              <a:t>04.11.2024</a:t>
            </a:fld>
            <a:endParaRPr lang="de-DE"/>
          </a:p>
        </p:txBody>
      </p:sp>
      <p:sp>
        <p:nvSpPr>
          <p:cNvPr id="30" name="Title 1">
            <a:extLst>
              <a:ext uri="{FF2B5EF4-FFF2-40B4-BE49-F238E27FC236}">
                <a16:creationId xmlns:a16="http://schemas.microsoft.com/office/drawing/2014/main" id="{F32380B9-7049-192C-50CE-5B5DD03BE688}"/>
              </a:ext>
            </a:extLst>
          </p:cNvPr>
          <p:cNvSpPr>
            <a:spLocks noGrp="1"/>
          </p:cNvSpPr>
          <p:nvPr>
            <p:ph type="title"/>
          </p:nvPr>
        </p:nvSpPr>
        <p:spPr>
          <a:xfrm>
            <a:off x="838200" y="365125"/>
            <a:ext cx="10515600" cy="1325563"/>
          </a:xfrm>
        </p:spPr>
        <p:txBody>
          <a:bodyPr/>
          <a:lstStyle/>
          <a:p>
            <a:r>
              <a:rPr lang="en-DE">
                <a:latin typeface="Arial"/>
                <a:cs typeface="Arial"/>
              </a:rPr>
              <a:t>Constellation Diagramm</a:t>
            </a:r>
          </a:p>
        </p:txBody>
      </p:sp>
      <p:sp>
        <p:nvSpPr>
          <p:cNvPr id="5" name="TextBox 4">
            <a:extLst>
              <a:ext uri="{FF2B5EF4-FFF2-40B4-BE49-F238E27FC236}">
                <a16:creationId xmlns:a16="http://schemas.microsoft.com/office/drawing/2014/main" id="{5A84601E-528B-18E8-7FB1-3C0CE6F57351}"/>
              </a:ext>
            </a:extLst>
          </p:cNvPr>
          <p:cNvSpPr txBox="1"/>
          <p:nvPr/>
        </p:nvSpPr>
        <p:spPr>
          <a:xfrm>
            <a:off x="3024554" y="3791564"/>
            <a:ext cx="891664" cy="523220"/>
          </a:xfrm>
          <a:prstGeom prst="rect">
            <a:avLst/>
          </a:prstGeom>
          <a:noFill/>
        </p:spPr>
        <p:txBody>
          <a:bodyPr wrap="square" rtlCol="0">
            <a:spAutoFit/>
          </a:bodyPr>
          <a:lstStyle/>
          <a:p>
            <a:r>
              <a:rPr lang="en-DE" sz="2800">
                <a:latin typeface="Arial" panose="020B0604020202020204" pitchFamily="34" charset="0"/>
                <a:cs typeface="Arial" panose="020B0604020202020204" pitchFamily="34" charset="0"/>
              </a:rPr>
              <a:t>10</a:t>
            </a:r>
          </a:p>
        </p:txBody>
      </p:sp>
      <p:sp>
        <p:nvSpPr>
          <p:cNvPr id="8" name="TextBox 7">
            <a:extLst>
              <a:ext uri="{FF2B5EF4-FFF2-40B4-BE49-F238E27FC236}">
                <a16:creationId xmlns:a16="http://schemas.microsoft.com/office/drawing/2014/main" id="{AE155134-63F0-7699-C67F-8B98954695E1}"/>
              </a:ext>
            </a:extLst>
          </p:cNvPr>
          <p:cNvSpPr txBox="1"/>
          <p:nvPr/>
        </p:nvSpPr>
        <p:spPr>
          <a:xfrm>
            <a:off x="7457968" y="3791565"/>
            <a:ext cx="558743" cy="523220"/>
          </a:xfrm>
          <a:prstGeom prst="rect">
            <a:avLst/>
          </a:prstGeom>
          <a:noFill/>
        </p:spPr>
        <p:txBody>
          <a:bodyPr wrap="none" rtlCol="0">
            <a:spAutoFit/>
          </a:bodyPr>
          <a:lstStyle/>
          <a:p>
            <a:r>
              <a:rPr lang="en-DE" sz="2800">
                <a:latin typeface="Arial" panose="020B0604020202020204" pitchFamily="34" charset="0"/>
                <a:cs typeface="Arial" panose="020B0604020202020204" pitchFamily="34" charset="0"/>
              </a:rPr>
              <a:t>11</a:t>
            </a:r>
          </a:p>
        </p:txBody>
      </p:sp>
      <p:sp>
        <p:nvSpPr>
          <p:cNvPr id="9" name="TextBox 8">
            <a:extLst>
              <a:ext uri="{FF2B5EF4-FFF2-40B4-BE49-F238E27FC236}">
                <a16:creationId xmlns:a16="http://schemas.microsoft.com/office/drawing/2014/main" id="{1B7F011D-EEBB-0708-561F-1A5F41B9A7A6}"/>
              </a:ext>
            </a:extLst>
          </p:cNvPr>
          <p:cNvSpPr txBox="1"/>
          <p:nvPr/>
        </p:nvSpPr>
        <p:spPr>
          <a:xfrm>
            <a:off x="6018054" y="3804948"/>
            <a:ext cx="585417" cy="523220"/>
          </a:xfrm>
          <a:prstGeom prst="rect">
            <a:avLst/>
          </a:prstGeom>
          <a:noFill/>
        </p:spPr>
        <p:txBody>
          <a:bodyPr wrap="none" rtlCol="0">
            <a:spAutoFit/>
          </a:bodyPr>
          <a:lstStyle/>
          <a:p>
            <a:r>
              <a:rPr lang="en-DE" sz="2800">
                <a:latin typeface="Arial" panose="020B0604020202020204" pitchFamily="34" charset="0"/>
                <a:cs typeface="Arial" panose="020B0604020202020204" pitchFamily="34" charset="0"/>
              </a:rPr>
              <a:t>01</a:t>
            </a:r>
            <a:endParaRPr lang="en-DE">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7D6E8540-E59A-B99B-9A6E-02FE515E228A}"/>
              </a:ext>
            </a:extLst>
          </p:cNvPr>
          <p:cNvSpPr txBox="1"/>
          <p:nvPr/>
        </p:nvSpPr>
        <p:spPr>
          <a:xfrm>
            <a:off x="4405061" y="3808283"/>
            <a:ext cx="585417" cy="523220"/>
          </a:xfrm>
          <a:prstGeom prst="rect">
            <a:avLst/>
          </a:prstGeom>
          <a:noFill/>
        </p:spPr>
        <p:txBody>
          <a:bodyPr wrap="none" rtlCol="0">
            <a:spAutoFit/>
          </a:bodyPr>
          <a:lstStyle/>
          <a:p>
            <a:r>
              <a:rPr lang="en-DE" sz="2800">
                <a:latin typeface="Arial" panose="020B0604020202020204" pitchFamily="34" charset="0"/>
                <a:cs typeface="Arial" panose="020B0604020202020204" pitchFamily="34" charset="0"/>
              </a:rPr>
              <a:t>00</a:t>
            </a:r>
            <a:endParaRPr lang="en-DE">
              <a:latin typeface="Arial" panose="020B0604020202020204" pitchFamily="34" charset="0"/>
              <a:cs typeface="Arial" panose="020B0604020202020204" pitchFamily="34" charset="0"/>
            </a:endParaRPr>
          </a:p>
        </p:txBody>
      </p:sp>
      <mc:AlternateContent xmlns:mc="http://schemas.openxmlformats.org/markup-compatibility/2006" xmlns:p14="http://schemas.microsoft.com/office/powerpoint/2010/main">
        <mc:Choice Requires="p14">
          <p:contentPart p14:bwMode="auto" r:id="rId4">
            <p14:nvContentPartPr>
              <p14:cNvPr id="15" name="Freihand 14">
                <a:extLst>
                  <a:ext uri="{FF2B5EF4-FFF2-40B4-BE49-F238E27FC236}">
                    <a16:creationId xmlns:a16="http://schemas.microsoft.com/office/drawing/2014/main" id="{459A3E8B-837A-90C5-DBAD-37652A5A3BD4}"/>
                  </a:ext>
                </a:extLst>
              </p14:cNvPr>
              <p14:cNvContentPartPr/>
              <p14:nvPr/>
            </p14:nvContentPartPr>
            <p14:xfrm>
              <a:off x="5390107" y="3703870"/>
              <a:ext cx="653231" cy="108"/>
            </p14:xfrm>
          </p:contentPart>
        </mc:Choice>
        <mc:Fallback xmlns="">
          <p:pic>
            <p:nvPicPr>
              <p:cNvPr id="15" name="Freihand 14">
                <a:extLst>
                  <a:ext uri="{FF2B5EF4-FFF2-40B4-BE49-F238E27FC236}">
                    <a16:creationId xmlns:a16="http://schemas.microsoft.com/office/drawing/2014/main" id="{459A3E8B-837A-90C5-DBAD-37652A5A3BD4}"/>
                  </a:ext>
                </a:extLst>
              </p:cNvPr>
              <p:cNvPicPr/>
              <p:nvPr/>
            </p:nvPicPr>
            <p:blipFill>
              <a:blip r:embed="rId5"/>
              <a:stretch>
                <a:fillRect/>
              </a:stretch>
            </p:blipFill>
            <p:spPr>
              <a:xfrm>
                <a:off x="5336151" y="3671470"/>
                <a:ext cx="760784" cy="648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7" name="Freihand 16">
                <a:extLst>
                  <a:ext uri="{FF2B5EF4-FFF2-40B4-BE49-F238E27FC236}">
                    <a16:creationId xmlns:a16="http://schemas.microsoft.com/office/drawing/2014/main" id="{1B4C5143-154E-5683-AC43-A379E3E9A4A7}"/>
                  </a:ext>
                </a:extLst>
              </p14:cNvPr>
              <p14:cNvContentPartPr/>
              <p14:nvPr/>
            </p14:nvContentPartPr>
            <p14:xfrm rot="-5400000">
              <a:off x="5383757" y="3703355"/>
              <a:ext cx="653231" cy="108"/>
            </p14:xfrm>
          </p:contentPart>
        </mc:Choice>
        <mc:Fallback xmlns="">
          <p:pic>
            <p:nvPicPr>
              <p:cNvPr id="17" name="Freihand 16">
                <a:extLst>
                  <a:ext uri="{FF2B5EF4-FFF2-40B4-BE49-F238E27FC236}">
                    <a16:creationId xmlns:a16="http://schemas.microsoft.com/office/drawing/2014/main" id="{1B4C5143-154E-5683-AC43-A379E3E9A4A7}"/>
                  </a:ext>
                </a:extLst>
              </p:cNvPr>
              <p:cNvPicPr/>
              <p:nvPr/>
            </p:nvPicPr>
            <p:blipFill>
              <a:blip r:embed="rId5"/>
              <a:stretch>
                <a:fillRect/>
              </a:stretch>
            </p:blipFill>
            <p:spPr>
              <a:xfrm rot="-5400000">
                <a:off x="5329801" y="3670955"/>
                <a:ext cx="760784" cy="64800"/>
              </a:xfrm>
              <a:prstGeom prst="rect">
                <a:avLst/>
              </a:prstGeom>
            </p:spPr>
          </p:pic>
        </mc:Fallback>
      </mc:AlternateContent>
    </p:spTree>
    <p:extLst>
      <p:ext uri="{BB962C8B-B14F-4D97-AF65-F5344CB8AC3E}">
        <p14:creationId xmlns:p14="http://schemas.microsoft.com/office/powerpoint/2010/main" val="8330997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A1C15288-DF32-6BA5-554B-C2DCCF39BF61}"/>
              </a:ext>
            </a:extLst>
          </p:cNvPr>
          <p:cNvSpPr txBox="1">
            <a:spLocks/>
          </p:cNvSpPr>
          <p:nvPr/>
        </p:nvSpPr>
        <p:spPr>
          <a:xfrm>
            <a:off x="-1364" y="821439"/>
            <a:ext cx="12590968" cy="53501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2800" kern="1200">
                <a:solidFill>
                  <a:schemeClr val="bg2"/>
                </a:solidFill>
                <a:latin typeface="Futura LT Pro Book" panose="020B0502020204020303" pitchFamily="34" charset="77"/>
                <a:ea typeface="+mj-ea"/>
                <a:cs typeface="Futura Medium" panose="020B0602020204020303" pitchFamily="34" charset="-79"/>
              </a:defRPr>
            </a:lvl1pPr>
          </a:lstStyle>
          <a:p>
            <a:r>
              <a:rPr lang="en-GB" sz="6000">
                <a:latin typeface="Arial"/>
                <a:cs typeface="Arial"/>
              </a:rPr>
              <a:t>100G ecosystem limits ...</a:t>
            </a:r>
            <a:endParaRPr lang="de-DE"/>
          </a:p>
        </p:txBody>
      </p:sp>
      <p:sp>
        <p:nvSpPr>
          <p:cNvPr id="11" name="Rechteck 10">
            <a:extLst>
              <a:ext uri="{FF2B5EF4-FFF2-40B4-BE49-F238E27FC236}">
                <a16:creationId xmlns:a16="http://schemas.microsoft.com/office/drawing/2014/main" id="{DBA282DA-D6EC-EF35-F1AE-068DB4DF9BC5}"/>
              </a:ext>
            </a:extLst>
          </p:cNvPr>
          <p:cNvSpPr/>
          <p:nvPr/>
        </p:nvSpPr>
        <p:spPr>
          <a:xfrm>
            <a:off x="1341616" y="2183627"/>
            <a:ext cx="4603748" cy="4185709"/>
          </a:xfrm>
          <a:prstGeom prst="rect">
            <a:avLst/>
          </a:prstGeom>
          <a:solidFill>
            <a:srgbClr val="FFFFFF"/>
          </a:solidFill>
          <a:ln w="57150">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3500">
                <a:solidFill>
                  <a:srgbClr val="FFFFFF"/>
                </a:solidFill>
                <a:latin typeface="Arial"/>
              </a:rPr>
              <a:t>2</a:t>
            </a:r>
            <a:endParaRPr lang="de-DE"/>
          </a:p>
        </p:txBody>
      </p:sp>
      <p:sp>
        <p:nvSpPr>
          <p:cNvPr id="21" name="Title 1">
            <a:extLst>
              <a:ext uri="{FF2B5EF4-FFF2-40B4-BE49-F238E27FC236}">
                <a16:creationId xmlns:a16="http://schemas.microsoft.com/office/drawing/2014/main" id="{7B80C6B9-0BBF-A086-AE58-174F796DD99E}"/>
              </a:ext>
            </a:extLst>
          </p:cNvPr>
          <p:cNvSpPr txBox="1">
            <a:spLocks/>
          </p:cNvSpPr>
          <p:nvPr/>
        </p:nvSpPr>
        <p:spPr>
          <a:xfrm>
            <a:off x="5976343" y="2107819"/>
            <a:ext cx="6129424" cy="4259335"/>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2800" kern="1200">
                <a:solidFill>
                  <a:schemeClr val="bg2"/>
                </a:solidFill>
                <a:latin typeface="Futura LT Pro Book" panose="020B0502020204020303" pitchFamily="34" charset="77"/>
                <a:ea typeface="+mj-ea"/>
                <a:cs typeface="Futura Medium" panose="020B0602020204020303" pitchFamily="34" charset="-79"/>
              </a:defRPr>
            </a:lvl1pPr>
          </a:lstStyle>
          <a:p>
            <a:pPr marL="457200" indent="-457200" algn="r">
              <a:buFont typeface="Wingdings"/>
              <a:buChar char="§"/>
            </a:pPr>
            <a:r>
              <a:rPr lang="en-GB" sz="3200">
                <a:solidFill>
                  <a:schemeClr val="bg1"/>
                </a:solidFill>
                <a:latin typeface="Arial"/>
                <a:cs typeface="Arial"/>
              </a:rPr>
              <a:t>ratio of </a:t>
            </a:r>
            <a:r>
              <a:rPr lang="en-GB" sz="3200" b="1">
                <a:solidFill>
                  <a:schemeClr val="bg1"/>
                </a:solidFill>
                <a:latin typeface="Arial"/>
                <a:cs typeface="Arial"/>
              </a:rPr>
              <a:t>power consumption</a:t>
            </a:r>
            <a:r>
              <a:rPr lang="en-GB" sz="3200">
                <a:solidFill>
                  <a:schemeClr val="bg1"/>
                </a:solidFill>
                <a:latin typeface="Arial"/>
                <a:cs typeface="Arial"/>
              </a:rPr>
              <a:t> to formfactor</a:t>
            </a:r>
            <a:br>
              <a:rPr lang="en-GB" sz="3200">
                <a:latin typeface="Arial"/>
                <a:cs typeface="Arial"/>
              </a:rPr>
            </a:br>
            <a:endParaRPr lang="en-GB" sz="3200">
              <a:solidFill>
                <a:schemeClr val="bg1"/>
              </a:solidFill>
              <a:latin typeface="Arial"/>
              <a:cs typeface="Arial"/>
            </a:endParaRPr>
          </a:p>
          <a:p>
            <a:pPr marL="457200" indent="-457200" algn="r">
              <a:buFont typeface="Wingdings"/>
              <a:buChar char="§"/>
            </a:pPr>
            <a:r>
              <a:rPr lang="en-GB" sz="3200">
                <a:solidFill>
                  <a:schemeClr val="bg1"/>
                </a:solidFill>
                <a:latin typeface="Arial"/>
                <a:cs typeface="Arial"/>
              </a:rPr>
              <a:t>focus on </a:t>
            </a:r>
            <a:r>
              <a:rPr lang="en-GB" sz="3200" b="1">
                <a:solidFill>
                  <a:schemeClr val="bg1"/>
                </a:solidFill>
                <a:latin typeface="Arial"/>
                <a:cs typeface="Arial"/>
              </a:rPr>
              <a:t>inner </a:t>
            </a:r>
            <a:r>
              <a:rPr lang="en-GB" sz="3200" b="1" err="1">
                <a:solidFill>
                  <a:schemeClr val="bg1"/>
                </a:solidFill>
                <a:latin typeface="Arial"/>
                <a:cs typeface="Arial"/>
              </a:rPr>
              <a:t>datacenter</a:t>
            </a:r>
            <a:r>
              <a:rPr lang="en-GB" sz="3200" b="1">
                <a:solidFill>
                  <a:schemeClr val="bg1"/>
                </a:solidFill>
                <a:latin typeface="Arial"/>
                <a:cs typeface="Arial"/>
              </a:rPr>
              <a:t> links</a:t>
            </a:r>
            <a:br>
              <a:rPr lang="en-GB" sz="3200" b="1">
                <a:latin typeface="Arial"/>
                <a:cs typeface="Arial"/>
              </a:rPr>
            </a:br>
            <a:endParaRPr lang="en-GB" sz="3200">
              <a:solidFill>
                <a:schemeClr val="bg1"/>
              </a:solidFill>
            </a:endParaRPr>
          </a:p>
          <a:p>
            <a:pPr marL="457200" indent="-457200" algn="r">
              <a:buFont typeface="Wingdings"/>
              <a:buChar char="§"/>
            </a:pPr>
            <a:r>
              <a:rPr lang="en-GB" sz="3200" b="1">
                <a:solidFill>
                  <a:schemeClr val="bg1"/>
                </a:solidFill>
                <a:latin typeface="Arial"/>
                <a:cs typeface="Arial"/>
              </a:rPr>
              <a:t>variation </a:t>
            </a:r>
            <a:r>
              <a:rPr lang="en-GB" sz="3200">
                <a:solidFill>
                  <a:schemeClr val="bg1"/>
                </a:solidFill>
                <a:latin typeface="Arial"/>
                <a:cs typeface="Arial"/>
              </a:rPr>
              <a:t>of diverse hardware</a:t>
            </a:r>
          </a:p>
          <a:p>
            <a:pPr algn="r"/>
            <a:endParaRPr lang="en-GB" sz="3200">
              <a:solidFill>
                <a:schemeClr val="bg1"/>
              </a:solidFill>
              <a:latin typeface="Arial"/>
              <a:cs typeface="Arial"/>
            </a:endParaRPr>
          </a:p>
        </p:txBody>
      </p:sp>
      <p:sp>
        <p:nvSpPr>
          <p:cNvPr id="4" name="Slide Number Placeholder 5">
            <a:extLst>
              <a:ext uri="{FF2B5EF4-FFF2-40B4-BE49-F238E27FC236}">
                <a16:creationId xmlns:a16="http://schemas.microsoft.com/office/drawing/2014/main" id="{D6EB1555-3F38-7231-47E6-2A4CB2681365}"/>
              </a:ext>
            </a:extLst>
          </p:cNvPr>
          <p:cNvSpPr txBox="1">
            <a:spLocks/>
          </p:cNvSpPr>
          <p:nvPr/>
        </p:nvSpPr>
        <p:spPr>
          <a:xfrm>
            <a:off x="11629697" y="6528503"/>
            <a:ext cx="478185"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E68A0BE-C123-194B-B38C-82F5486B51C9}" type="slidenum">
              <a:rPr lang="de-DE" smtClean="0">
                <a:latin typeface="Arial"/>
                <a:cs typeface="Arial"/>
              </a:rPr>
              <a:pPr/>
              <a:t>1</a:t>
            </a:fld>
            <a:endParaRPr lang="de-DE">
              <a:latin typeface="Arial"/>
              <a:cs typeface="Arial"/>
            </a:endParaRPr>
          </a:p>
        </p:txBody>
      </p:sp>
      <p:sp>
        <p:nvSpPr>
          <p:cNvPr id="5" name="Footer Placeholder 3">
            <a:extLst>
              <a:ext uri="{FF2B5EF4-FFF2-40B4-BE49-F238E27FC236}">
                <a16:creationId xmlns:a16="http://schemas.microsoft.com/office/drawing/2014/main" id="{69D23FEA-2343-585C-DA5F-C4070B8C68BA}"/>
              </a:ext>
            </a:extLst>
          </p:cNvPr>
          <p:cNvSpPr>
            <a:spLocks noGrp="1"/>
          </p:cNvSpPr>
          <p:nvPr>
            <p:ph type="ftr" sz="quarter" idx="3"/>
          </p:nvPr>
        </p:nvSpPr>
        <p:spPr>
          <a:xfrm>
            <a:off x="4484850" y="6528503"/>
            <a:ext cx="4114800" cy="365125"/>
          </a:xfrm>
        </p:spPr>
        <p:txBody>
          <a:bodyPr/>
          <a:lstStyle/>
          <a:p>
            <a:r>
              <a:rPr lang="de-DE" err="1">
                <a:latin typeface="Arial"/>
                <a:cs typeface="Arial"/>
              </a:rPr>
              <a:t>Coherent</a:t>
            </a:r>
            <a:r>
              <a:rPr lang="de-DE">
                <a:latin typeface="Arial"/>
                <a:cs typeface="Arial"/>
              </a:rPr>
              <a:t> </a:t>
            </a:r>
            <a:r>
              <a:rPr lang="de-DE" err="1">
                <a:latin typeface="Arial"/>
                <a:cs typeface="Arial"/>
              </a:rPr>
              <a:t>optical</a:t>
            </a:r>
            <a:r>
              <a:rPr lang="de-DE">
                <a:latin typeface="Arial"/>
                <a:cs typeface="Arial"/>
              </a:rPr>
              <a:t> </a:t>
            </a:r>
            <a:r>
              <a:rPr lang="de-DE" err="1">
                <a:latin typeface="Arial"/>
                <a:cs typeface="Arial"/>
              </a:rPr>
              <a:t>transceivers</a:t>
            </a:r>
            <a:endParaRPr lang="de-DE">
              <a:latin typeface="Arial"/>
              <a:cs typeface="Arial"/>
            </a:endParaRPr>
          </a:p>
        </p:txBody>
      </p:sp>
      <p:sp>
        <p:nvSpPr>
          <p:cNvPr id="7" name="Date Placeholder 3">
            <a:extLst>
              <a:ext uri="{FF2B5EF4-FFF2-40B4-BE49-F238E27FC236}">
                <a16:creationId xmlns:a16="http://schemas.microsoft.com/office/drawing/2014/main" id="{756BEBC1-BFF5-C1B3-1E83-3E6E50D88BEB}"/>
              </a:ext>
            </a:extLst>
          </p:cNvPr>
          <p:cNvSpPr>
            <a:spLocks noGrp="1"/>
          </p:cNvSpPr>
          <p:nvPr>
            <p:ph type="dt" sz="half" idx="2"/>
          </p:nvPr>
        </p:nvSpPr>
        <p:spPr>
          <a:xfrm>
            <a:off x="84117" y="6528503"/>
            <a:ext cx="2743200" cy="365125"/>
          </a:xfrm>
        </p:spPr>
        <p:txBody>
          <a:bodyPr/>
          <a:lstStyle/>
          <a:p>
            <a:fld id="{7E9AA530-B9BE-F047-B05C-ACC2D58FB1E8}" type="datetime1">
              <a:rPr lang="de-DE" smtClean="0"/>
              <a:t>04.11.2024</a:t>
            </a:fld>
            <a:endParaRPr lang="de-DE"/>
          </a:p>
        </p:txBody>
      </p:sp>
      <p:sp>
        <p:nvSpPr>
          <p:cNvPr id="10" name="Title 1">
            <a:extLst>
              <a:ext uri="{FF2B5EF4-FFF2-40B4-BE49-F238E27FC236}">
                <a16:creationId xmlns:a16="http://schemas.microsoft.com/office/drawing/2014/main" id="{F83495CF-27C6-8E87-74C8-F08DD5F35DBF}"/>
              </a:ext>
            </a:extLst>
          </p:cNvPr>
          <p:cNvSpPr txBox="1">
            <a:spLocks/>
          </p:cNvSpPr>
          <p:nvPr/>
        </p:nvSpPr>
        <p:spPr>
          <a:xfrm>
            <a:off x="3211681" y="5841371"/>
            <a:ext cx="2430967" cy="52815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2800" kern="1200">
                <a:solidFill>
                  <a:schemeClr val="bg2"/>
                </a:solidFill>
                <a:latin typeface="Futura LT Pro Book" panose="020B0502020204020303" pitchFamily="34" charset="77"/>
                <a:ea typeface="+mj-ea"/>
                <a:cs typeface="Futura Medium" panose="020B0602020204020303" pitchFamily="34" charset="-79"/>
              </a:defRPr>
            </a:lvl1pPr>
          </a:lstStyle>
          <a:p>
            <a:r>
              <a:rPr lang="en-GB" sz="4000">
                <a:solidFill>
                  <a:srgbClr val="FF9400"/>
                </a:solidFill>
                <a:latin typeface="Arial"/>
                <a:cs typeface="Arial"/>
              </a:rPr>
              <a:t>CPAK</a:t>
            </a:r>
          </a:p>
        </p:txBody>
      </p:sp>
      <p:sp>
        <p:nvSpPr>
          <p:cNvPr id="16" name="Title 1">
            <a:extLst>
              <a:ext uri="{FF2B5EF4-FFF2-40B4-BE49-F238E27FC236}">
                <a16:creationId xmlns:a16="http://schemas.microsoft.com/office/drawing/2014/main" id="{E29CF0B3-EFF6-B29C-CD59-D2EE980995E9}"/>
              </a:ext>
            </a:extLst>
          </p:cNvPr>
          <p:cNvSpPr txBox="1">
            <a:spLocks/>
          </p:cNvSpPr>
          <p:nvPr/>
        </p:nvSpPr>
        <p:spPr>
          <a:xfrm>
            <a:off x="1735735" y="4633156"/>
            <a:ext cx="1511077" cy="53501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2800" kern="1200">
                <a:solidFill>
                  <a:schemeClr val="bg2"/>
                </a:solidFill>
                <a:latin typeface="Futura LT Pro Book" panose="020B0502020204020303" pitchFamily="34" charset="77"/>
                <a:ea typeface="+mj-ea"/>
                <a:cs typeface="Futura Medium" panose="020B0602020204020303" pitchFamily="34" charset="-79"/>
              </a:defRPr>
            </a:lvl1pPr>
          </a:lstStyle>
          <a:p>
            <a:endParaRPr lang="en-GB" sz="2200">
              <a:solidFill>
                <a:srgbClr val="FF9400"/>
              </a:solidFill>
              <a:latin typeface="Arial"/>
              <a:cs typeface="Arial"/>
            </a:endParaRPr>
          </a:p>
          <a:p>
            <a:r>
              <a:rPr lang="en-GB" sz="3200">
                <a:solidFill>
                  <a:srgbClr val="FF9400"/>
                </a:solidFill>
                <a:latin typeface="Arial"/>
                <a:cs typeface="Arial"/>
              </a:rPr>
              <a:t>CFP4</a:t>
            </a:r>
          </a:p>
        </p:txBody>
      </p:sp>
      <p:sp>
        <p:nvSpPr>
          <p:cNvPr id="19" name="Textfeld 18">
            <a:extLst>
              <a:ext uri="{FF2B5EF4-FFF2-40B4-BE49-F238E27FC236}">
                <a16:creationId xmlns:a16="http://schemas.microsoft.com/office/drawing/2014/main" id="{93F1CE87-136D-23CB-9E8D-C787B920B605}"/>
              </a:ext>
            </a:extLst>
          </p:cNvPr>
          <p:cNvSpPr txBox="1"/>
          <p:nvPr/>
        </p:nvSpPr>
        <p:spPr>
          <a:xfrm>
            <a:off x="1738184" y="2712995"/>
            <a:ext cx="2743200"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9000">
                <a:solidFill>
                  <a:srgbClr val="FF9400"/>
                </a:solidFill>
                <a:latin typeface="Arial"/>
              </a:rPr>
              <a:t>CFP</a:t>
            </a:r>
            <a:r>
              <a:rPr lang="en-GB" sz="9000">
                <a:solidFill>
                  <a:srgbClr val="FFFFFF"/>
                </a:solidFill>
                <a:latin typeface="Arial"/>
              </a:rPr>
              <a:t>​</a:t>
            </a:r>
            <a:endParaRPr lang="de-DE" sz="9000"/>
          </a:p>
        </p:txBody>
      </p:sp>
      <p:sp>
        <p:nvSpPr>
          <p:cNvPr id="20" name="Textfeld 19">
            <a:extLst>
              <a:ext uri="{FF2B5EF4-FFF2-40B4-BE49-F238E27FC236}">
                <a16:creationId xmlns:a16="http://schemas.microsoft.com/office/drawing/2014/main" id="{163C95C9-9CA8-A1EF-17FE-2F2D909D1EF3}"/>
              </a:ext>
            </a:extLst>
          </p:cNvPr>
          <p:cNvSpPr txBox="1"/>
          <p:nvPr/>
        </p:nvSpPr>
        <p:spPr>
          <a:xfrm>
            <a:off x="2712995" y="4037914"/>
            <a:ext cx="2743200" cy="8617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5000">
                <a:solidFill>
                  <a:srgbClr val="FF9400"/>
                </a:solidFill>
                <a:latin typeface="Arial"/>
              </a:rPr>
              <a:t>CFP2</a:t>
            </a:r>
            <a:r>
              <a:rPr lang="en-GB" sz="5000">
                <a:solidFill>
                  <a:srgbClr val="FFFFFF"/>
                </a:solidFill>
                <a:latin typeface="Arial"/>
              </a:rPr>
              <a:t>​</a:t>
            </a:r>
            <a:endParaRPr lang="de-DE" sz="5000">
              <a:ea typeface="Calibri" panose="020F0502020204030204"/>
              <a:cs typeface="Calibri" panose="020F0502020204030204"/>
            </a:endParaRPr>
          </a:p>
        </p:txBody>
      </p:sp>
      <p:sp>
        <p:nvSpPr>
          <p:cNvPr id="22" name="Title 1">
            <a:extLst>
              <a:ext uri="{FF2B5EF4-FFF2-40B4-BE49-F238E27FC236}">
                <a16:creationId xmlns:a16="http://schemas.microsoft.com/office/drawing/2014/main" id="{355EEEF3-46E4-9026-7BA0-AC84074A3C1C}"/>
              </a:ext>
            </a:extLst>
          </p:cNvPr>
          <p:cNvSpPr txBox="1">
            <a:spLocks/>
          </p:cNvSpPr>
          <p:nvPr/>
        </p:nvSpPr>
        <p:spPr>
          <a:xfrm>
            <a:off x="4131572" y="2580561"/>
            <a:ext cx="1511077" cy="53501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2800" kern="1200">
                <a:solidFill>
                  <a:schemeClr val="bg2"/>
                </a:solidFill>
                <a:latin typeface="Futura LT Pro Book" panose="020B0502020204020303" pitchFamily="34" charset="77"/>
                <a:ea typeface="+mj-ea"/>
                <a:cs typeface="Futura Medium" panose="020B0602020204020303" pitchFamily="34" charset="-79"/>
              </a:defRPr>
            </a:lvl1pPr>
          </a:lstStyle>
          <a:p>
            <a:r>
              <a:rPr lang="en-GB" sz="2200">
                <a:solidFill>
                  <a:srgbClr val="FF9400"/>
                </a:solidFill>
                <a:latin typeface="Arial"/>
                <a:cs typeface="Arial"/>
              </a:rPr>
              <a:t>QSFP28</a:t>
            </a:r>
            <a:endParaRPr lang="en-GB" sz="3200">
              <a:solidFill>
                <a:srgbClr val="FF9400"/>
              </a:solidFill>
              <a:latin typeface="Arial"/>
              <a:cs typeface="Arial"/>
            </a:endParaRPr>
          </a:p>
        </p:txBody>
      </p:sp>
      <p:sp>
        <p:nvSpPr>
          <p:cNvPr id="23" name="Textfeld 22">
            <a:extLst>
              <a:ext uri="{FF2B5EF4-FFF2-40B4-BE49-F238E27FC236}">
                <a16:creationId xmlns:a16="http://schemas.microsoft.com/office/drawing/2014/main" id="{E1747C69-8E14-3C86-53EC-12DDEE3C9F37}"/>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aseline="30000">
                <a:solidFill>
                  <a:srgbClr val="FFFFFF"/>
                </a:solidFill>
                <a:latin typeface="Arial"/>
                <a:cs typeface="Arial"/>
              </a:rPr>
              <a:t>divers </a:t>
            </a:r>
            <a:endParaRPr lang="en-US"/>
          </a:p>
        </p:txBody>
      </p:sp>
      <p:pic>
        <p:nvPicPr>
          <p:cNvPr id="24" name="Grafik 23" descr="Ein Bild, das Spielzeug, Maßstabsmodell, Spielzeugauto, Fahrzeug enthält.&#10;&#10;Beschreibung automatisch generiert.">
            <a:extLst>
              <a:ext uri="{FF2B5EF4-FFF2-40B4-BE49-F238E27FC236}">
                <a16:creationId xmlns:a16="http://schemas.microsoft.com/office/drawing/2014/main" id="{4DC3D155-8B47-A8BB-11E2-EE038BDA162C}"/>
              </a:ext>
            </a:extLst>
          </p:cNvPr>
          <p:cNvPicPr>
            <a:picLocks noChangeAspect="1"/>
          </p:cNvPicPr>
          <p:nvPr/>
        </p:nvPicPr>
        <p:blipFill>
          <a:blip r:embed="rId3"/>
          <a:stretch>
            <a:fillRect/>
          </a:stretch>
        </p:blipFill>
        <p:spPr>
          <a:xfrm rot="-720000">
            <a:off x="4553336" y="4840074"/>
            <a:ext cx="2179167" cy="1715530"/>
          </a:xfrm>
          <a:prstGeom prst="rect">
            <a:avLst/>
          </a:prstGeom>
        </p:spPr>
      </p:pic>
    </p:spTree>
    <p:extLst>
      <p:ext uri="{BB962C8B-B14F-4D97-AF65-F5344CB8AC3E}">
        <p14:creationId xmlns:p14="http://schemas.microsoft.com/office/powerpoint/2010/main" val="40416903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0C902C-5158-28EF-F0F6-BD05B0FF2ABF}"/>
            </a:ext>
          </a:extLst>
        </p:cNvPr>
        <p:cNvGrpSpPr/>
        <p:nvPr/>
      </p:nvGrpSpPr>
      <p:grpSpPr>
        <a:xfrm>
          <a:off x="0" y="0"/>
          <a:ext cx="0" cy="0"/>
          <a:chOff x="0" y="0"/>
          <a:chExt cx="0" cy="0"/>
        </a:xfrm>
      </p:grpSpPr>
      <p:pic>
        <p:nvPicPr>
          <p:cNvPr id="3" name="Picture 2" descr="A screenshot of a graph&#10;&#10;Description automatically generated">
            <a:extLst>
              <a:ext uri="{FF2B5EF4-FFF2-40B4-BE49-F238E27FC236}">
                <a16:creationId xmlns:a16="http://schemas.microsoft.com/office/drawing/2014/main" id="{E04F7B88-C3A8-220D-DED8-670FC69E6B69}"/>
              </a:ext>
            </a:extLst>
          </p:cNvPr>
          <p:cNvPicPr>
            <a:picLocks noChangeAspect="1"/>
          </p:cNvPicPr>
          <p:nvPr/>
        </p:nvPicPr>
        <p:blipFill>
          <a:blip r:embed="rId3"/>
          <a:stretch>
            <a:fillRect/>
          </a:stretch>
        </p:blipFill>
        <p:spPr>
          <a:xfrm>
            <a:off x="2424562" y="1019550"/>
            <a:ext cx="8105492" cy="5532495"/>
          </a:xfrm>
          <a:prstGeom prst="rect">
            <a:avLst/>
          </a:prstGeom>
        </p:spPr>
      </p:pic>
      <p:sp>
        <p:nvSpPr>
          <p:cNvPr id="6" name="Slide Number Placeholder 5">
            <a:extLst>
              <a:ext uri="{FF2B5EF4-FFF2-40B4-BE49-F238E27FC236}">
                <a16:creationId xmlns:a16="http://schemas.microsoft.com/office/drawing/2014/main" id="{EB191B8C-6921-701C-C0A0-375636F0274E}"/>
              </a:ext>
            </a:extLst>
          </p:cNvPr>
          <p:cNvSpPr>
            <a:spLocks noGrp="1"/>
          </p:cNvSpPr>
          <p:nvPr>
            <p:ph type="sldNum" sz="quarter" idx="12"/>
          </p:nvPr>
        </p:nvSpPr>
        <p:spPr/>
        <p:txBody>
          <a:bodyPr/>
          <a:lstStyle/>
          <a:p>
            <a:fld id="{CE68A0BE-C123-194B-B38C-82F5486B51C9}" type="slidenum">
              <a:rPr lang="de-DE" smtClean="0">
                <a:latin typeface="Arial"/>
                <a:cs typeface="Arial"/>
              </a:rPr>
              <a:t>19</a:t>
            </a:fld>
            <a:endParaRPr lang="de-DE">
              <a:latin typeface="Arial"/>
              <a:cs typeface="Arial"/>
            </a:endParaRPr>
          </a:p>
        </p:txBody>
      </p:sp>
      <p:sp>
        <p:nvSpPr>
          <p:cNvPr id="7" name="Footer Placeholder 3">
            <a:extLst>
              <a:ext uri="{FF2B5EF4-FFF2-40B4-BE49-F238E27FC236}">
                <a16:creationId xmlns:a16="http://schemas.microsoft.com/office/drawing/2014/main" id="{2BED41B8-7D84-90A9-45A2-08ADAC9493BE}"/>
              </a:ext>
            </a:extLst>
          </p:cNvPr>
          <p:cNvSpPr>
            <a:spLocks noGrp="1"/>
          </p:cNvSpPr>
          <p:nvPr>
            <p:ph type="ftr" sz="quarter" idx="3"/>
          </p:nvPr>
        </p:nvSpPr>
        <p:spPr/>
        <p:txBody>
          <a:bodyPr/>
          <a:lstStyle/>
          <a:p>
            <a:r>
              <a:rPr lang="de-DE" err="1">
                <a:latin typeface="Arial"/>
                <a:cs typeface="Arial"/>
              </a:rPr>
              <a:t>Coherent</a:t>
            </a:r>
            <a:r>
              <a:rPr lang="de-DE">
                <a:latin typeface="Arial"/>
                <a:cs typeface="Arial"/>
              </a:rPr>
              <a:t> </a:t>
            </a:r>
            <a:r>
              <a:rPr lang="de-DE" err="1">
                <a:latin typeface="Arial"/>
                <a:cs typeface="Arial"/>
              </a:rPr>
              <a:t>optical</a:t>
            </a:r>
            <a:r>
              <a:rPr lang="de-DE">
                <a:latin typeface="Arial"/>
                <a:cs typeface="Arial"/>
              </a:rPr>
              <a:t> </a:t>
            </a:r>
            <a:r>
              <a:rPr lang="de-DE" err="1">
                <a:latin typeface="Arial"/>
                <a:cs typeface="Arial"/>
              </a:rPr>
              <a:t>transceivers</a:t>
            </a:r>
            <a:endParaRPr lang="de-DE">
              <a:latin typeface="Arial"/>
              <a:cs typeface="Arial"/>
            </a:endParaRPr>
          </a:p>
        </p:txBody>
      </p:sp>
      <p:sp>
        <p:nvSpPr>
          <p:cNvPr id="4" name="Date Placeholder 3">
            <a:extLst>
              <a:ext uri="{FF2B5EF4-FFF2-40B4-BE49-F238E27FC236}">
                <a16:creationId xmlns:a16="http://schemas.microsoft.com/office/drawing/2014/main" id="{DAC1538E-D115-BAF5-2CC0-709554B2C429}"/>
              </a:ext>
            </a:extLst>
          </p:cNvPr>
          <p:cNvSpPr>
            <a:spLocks noGrp="1"/>
          </p:cNvSpPr>
          <p:nvPr>
            <p:ph type="dt" sz="half" idx="2"/>
          </p:nvPr>
        </p:nvSpPr>
        <p:spPr/>
        <p:txBody>
          <a:bodyPr/>
          <a:lstStyle/>
          <a:p>
            <a:fld id="{7E9AA530-B9BE-F047-B05C-ACC2D58FB1E8}" type="datetime1">
              <a:rPr lang="de-DE" smtClean="0"/>
              <a:t>04.11.2024</a:t>
            </a:fld>
            <a:endParaRPr lang="de-DE"/>
          </a:p>
        </p:txBody>
      </p:sp>
      <p:sp>
        <p:nvSpPr>
          <p:cNvPr id="30" name="Title 1">
            <a:extLst>
              <a:ext uri="{FF2B5EF4-FFF2-40B4-BE49-F238E27FC236}">
                <a16:creationId xmlns:a16="http://schemas.microsoft.com/office/drawing/2014/main" id="{F32380B9-7049-192C-50CE-5B5DD03BE688}"/>
              </a:ext>
            </a:extLst>
          </p:cNvPr>
          <p:cNvSpPr>
            <a:spLocks noGrp="1"/>
          </p:cNvSpPr>
          <p:nvPr>
            <p:ph type="title"/>
          </p:nvPr>
        </p:nvSpPr>
        <p:spPr>
          <a:xfrm>
            <a:off x="838200" y="365125"/>
            <a:ext cx="10515600" cy="1325563"/>
          </a:xfrm>
        </p:spPr>
        <p:txBody>
          <a:bodyPr/>
          <a:lstStyle/>
          <a:p>
            <a:r>
              <a:rPr lang="en-DE">
                <a:latin typeface="Arial"/>
                <a:cs typeface="Arial"/>
              </a:rPr>
              <a:t>Constellation Diagramm</a:t>
            </a:r>
          </a:p>
        </p:txBody>
      </p:sp>
      <p:sp>
        <p:nvSpPr>
          <p:cNvPr id="8" name="Title 1">
            <a:extLst>
              <a:ext uri="{FF2B5EF4-FFF2-40B4-BE49-F238E27FC236}">
                <a16:creationId xmlns:a16="http://schemas.microsoft.com/office/drawing/2014/main" id="{9010E28D-2B28-0F87-4961-F9E0E1BE5E51}"/>
              </a:ext>
            </a:extLst>
          </p:cNvPr>
          <p:cNvSpPr txBox="1">
            <a:spLocks/>
          </p:cNvSpPr>
          <p:nvPr/>
        </p:nvSpPr>
        <p:spPr>
          <a:xfrm>
            <a:off x="273225" y="2728829"/>
            <a:ext cx="1846137" cy="1823074"/>
          </a:xfrm>
          <a:prstGeom prst="rect">
            <a:avLst/>
          </a:prstGeom>
          <a:solidFill>
            <a:schemeClr val="tx1"/>
          </a:solidFill>
          <a:ln>
            <a:solidFill>
              <a:schemeClr val="tx1"/>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Futura LT Pro Book" panose="020B0502020204020303" pitchFamily="34" charset="77"/>
                <a:ea typeface="+mj-ea"/>
                <a:cs typeface="Futura Medium" panose="020B0602020204020303" pitchFamily="34" charset="-79"/>
              </a:defRPr>
            </a:lvl1pPr>
          </a:lstStyle>
          <a:p>
            <a:pPr algn="r"/>
            <a:r>
              <a:rPr lang="en-DE" sz="3000">
                <a:solidFill>
                  <a:srgbClr val="FF8100"/>
                </a:solidFill>
                <a:latin typeface="Arial"/>
                <a:cs typeface="Arial"/>
              </a:rPr>
              <a:t>90° phase shifted amplitude</a:t>
            </a:r>
            <a:endParaRPr lang="de-DE" sz="3000">
              <a:solidFill>
                <a:srgbClr val="FF8100"/>
              </a:solidFill>
              <a:latin typeface="Arial"/>
              <a:cs typeface="Arial"/>
            </a:endParaRPr>
          </a:p>
        </p:txBody>
      </p:sp>
      <p:sp>
        <p:nvSpPr>
          <p:cNvPr id="12" name="TextBox 11">
            <a:extLst>
              <a:ext uri="{FF2B5EF4-FFF2-40B4-BE49-F238E27FC236}">
                <a16:creationId xmlns:a16="http://schemas.microsoft.com/office/drawing/2014/main" id="{837D0DE5-BAA9-3152-F082-EDB97FF0BD84}"/>
              </a:ext>
            </a:extLst>
          </p:cNvPr>
          <p:cNvSpPr txBox="1"/>
          <p:nvPr/>
        </p:nvSpPr>
        <p:spPr>
          <a:xfrm>
            <a:off x="3398420" y="2205609"/>
            <a:ext cx="1061387" cy="523220"/>
          </a:xfrm>
          <a:prstGeom prst="rect">
            <a:avLst/>
          </a:prstGeom>
          <a:noFill/>
        </p:spPr>
        <p:txBody>
          <a:bodyPr wrap="square" rtlCol="0">
            <a:spAutoFit/>
          </a:bodyPr>
          <a:lstStyle/>
          <a:p>
            <a:r>
              <a:rPr lang="en-DE" sz="2800">
                <a:latin typeface="Arial" panose="020B0604020202020204" pitchFamily="34" charset="0"/>
                <a:cs typeface="Arial" panose="020B0604020202020204" pitchFamily="34" charset="0"/>
              </a:rPr>
              <a:t>0010</a:t>
            </a:r>
          </a:p>
        </p:txBody>
      </p:sp>
      <p:sp>
        <p:nvSpPr>
          <p:cNvPr id="16" name="TextBox 15">
            <a:extLst>
              <a:ext uri="{FF2B5EF4-FFF2-40B4-BE49-F238E27FC236}">
                <a16:creationId xmlns:a16="http://schemas.microsoft.com/office/drawing/2014/main" id="{CD0E0998-A843-31A9-FDFF-6FBF7321BE43}"/>
              </a:ext>
            </a:extLst>
          </p:cNvPr>
          <p:cNvSpPr txBox="1"/>
          <p:nvPr/>
        </p:nvSpPr>
        <p:spPr>
          <a:xfrm>
            <a:off x="4623792" y="2205609"/>
            <a:ext cx="1061387" cy="523220"/>
          </a:xfrm>
          <a:prstGeom prst="rect">
            <a:avLst/>
          </a:prstGeom>
          <a:noFill/>
        </p:spPr>
        <p:txBody>
          <a:bodyPr wrap="square" rtlCol="0">
            <a:spAutoFit/>
          </a:bodyPr>
          <a:lstStyle/>
          <a:p>
            <a:r>
              <a:rPr lang="en-DE" sz="2800">
                <a:latin typeface="Arial" panose="020B0604020202020204" pitchFamily="34" charset="0"/>
                <a:cs typeface="Arial" panose="020B0604020202020204" pitchFamily="34" charset="0"/>
              </a:rPr>
              <a:t>0110</a:t>
            </a:r>
          </a:p>
        </p:txBody>
      </p:sp>
      <p:sp>
        <p:nvSpPr>
          <p:cNvPr id="17" name="TextBox 16">
            <a:extLst>
              <a:ext uri="{FF2B5EF4-FFF2-40B4-BE49-F238E27FC236}">
                <a16:creationId xmlns:a16="http://schemas.microsoft.com/office/drawing/2014/main" id="{C8A89318-4180-A983-8765-B59BB936503A}"/>
              </a:ext>
            </a:extLst>
          </p:cNvPr>
          <p:cNvSpPr txBox="1"/>
          <p:nvPr/>
        </p:nvSpPr>
        <p:spPr>
          <a:xfrm>
            <a:off x="5849164" y="2205609"/>
            <a:ext cx="1061387" cy="523220"/>
          </a:xfrm>
          <a:prstGeom prst="rect">
            <a:avLst/>
          </a:prstGeom>
          <a:noFill/>
        </p:spPr>
        <p:txBody>
          <a:bodyPr wrap="square" rtlCol="0">
            <a:spAutoFit/>
          </a:bodyPr>
          <a:lstStyle/>
          <a:p>
            <a:r>
              <a:rPr lang="en-DE" sz="2800">
                <a:latin typeface="Arial" panose="020B0604020202020204" pitchFamily="34" charset="0"/>
                <a:cs typeface="Arial" panose="020B0604020202020204" pitchFamily="34" charset="0"/>
              </a:rPr>
              <a:t>1110</a:t>
            </a:r>
          </a:p>
        </p:txBody>
      </p:sp>
      <p:sp>
        <p:nvSpPr>
          <p:cNvPr id="18" name="TextBox 17">
            <a:extLst>
              <a:ext uri="{FF2B5EF4-FFF2-40B4-BE49-F238E27FC236}">
                <a16:creationId xmlns:a16="http://schemas.microsoft.com/office/drawing/2014/main" id="{91B38B1E-B1CB-CD69-F096-B6173CDAA353}"/>
              </a:ext>
            </a:extLst>
          </p:cNvPr>
          <p:cNvSpPr txBox="1"/>
          <p:nvPr/>
        </p:nvSpPr>
        <p:spPr>
          <a:xfrm>
            <a:off x="7074536" y="2205609"/>
            <a:ext cx="1061387" cy="523220"/>
          </a:xfrm>
          <a:prstGeom prst="rect">
            <a:avLst/>
          </a:prstGeom>
          <a:noFill/>
        </p:spPr>
        <p:txBody>
          <a:bodyPr wrap="square" rtlCol="0">
            <a:spAutoFit/>
          </a:bodyPr>
          <a:lstStyle/>
          <a:p>
            <a:r>
              <a:rPr lang="en-DE" sz="2800">
                <a:latin typeface="Arial" panose="020B0604020202020204" pitchFamily="34" charset="0"/>
                <a:cs typeface="Arial" panose="020B0604020202020204" pitchFamily="34" charset="0"/>
              </a:rPr>
              <a:t>1010</a:t>
            </a:r>
          </a:p>
        </p:txBody>
      </p:sp>
      <p:sp>
        <p:nvSpPr>
          <p:cNvPr id="19" name="TextBox 18">
            <a:extLst>
              <a:ext uri="{FF2B5EF4-FFF2-40B4-BE49-F238E27FC236}">
                <a16:creationId xmlns:a16="http://schemas.microsoft.com/office/drawing/2014/main" id="{2FA66D9D-79F4-3E04-4B88-EF58C22C95B9}"/>
              </a:ext>
            </a:extLst>
          </p:cNvPr>
          <p:cNvSpPr txBox="1"/>
          <p:nvPr/>
        </p:nvSpPr>
        <p:spPr>
          <a:xfrm>
            <a:off x="3400098" y="3181969"/>
            <a:ext cx="1061387" cy="523221"/>
          </a:xfrm>
          <a:prstGeom prst="rect">
            <a:avLst/>
          </a:prstGeom>
          <a:noFill/>
        </p:spPr>
        <p:txBody>
          <a:bodyPr wrap="square" rtlCol="0">
            <a:spAutoFit/>
          </a:bodyPr>
          <a:lstStyle/>
          <a:p>
            <a:r>
              <a:rPr lang="en-DE" sz="2800">
                <a:latin typeface="Arial" panose="020B0604020202020204" pitchFamily="34" charset="0"/>
                <a:cs typeface="Arial" panose="020B0604020202020204" pitchFamily="34" charset="0"/>
              </a:rPr>
              <a:t>0011</a:t>
            </a:r>
          </a:p>
        </p:txBody>
      </p:sp>
      <p:sp>
        <p:nvSpPr>
          <p:cNvPr id="20" name="TextBox 19">
            <a:extLst>
              <a:ext uri="{FF2B5EF4-FFF2-40B4-BE49-F238E27FC236}">
                <a16:creationId xmlns:a16="http://schemas.microsoft.com/office/drawing/2014/main" id="{3628EBFA-B64F-99E9-4E26-FEB34C114EF9}"/>
              </a:ext>
            </a:extLst>
          </p:cNvPr>
          <p:cNvSpPr txBox="1"/>
          <p:nvPr/>
        </p:nvSpPr>
        <p:spPr>
          <a:xfrm>
            <a:off x="4625470" y="3181969"/>
            <a:ext cx="1061387" cy="523221"/>
          </a:xfrm>
          <a:prstGeom prst="rect">
            <a:avLst/>
          </a:prstGeom>
          <a:noFill/>
        </p:spPr>
        <p:txBody>
          <a:bodyPr wrap="square" rtlCol="0">
            <a:spAutoFit/>
          </a:bodyPr>
          <a:lstStyle/>
          <a:p>
            <a:r>
              <a:rPr lang="en-DE" sz="2800">
                <a:latin typeface="Arial" panose="020B0604020202020204" pitchFamily="34" charset="0"/>
                <a:cs typeface="Arial" panose="020B0604020202020204" pitchFamily="34" charset="0"/>
              </a:rPr>
              <a:t>0111</a:t>
            </a:r>
          </a:p>
        </p:txBody>
      </p:sp>
      <p:sp>
        <p:nvSpPr>
          <p:cNvPr id="21" name="TextBox 20">
            <a:extLst>
              <a:ext uri="{FF2B5EF4-FFF2-40B4-BE49-F238E27FC236}">
                <a16:creationId xmlns:a16="http://schemas.microsoft.com/office/drawing/2014/main" id="{502C9E6E-37BD-341C-E58E-DE181F7E7D80}"/>
              </a:ext>
            </a:extLst>
          </p:cNvPr>
          <p:cNvSpPr txBox="1"/>
          <p:nvPr/>
        </p:nvSpPr>
        <p:spPr>
          <a:xfrm>
            <a:off x="5850842" y="3181969"/>
            <a:ext cx="1061387" cy="523221"/>
          </a:xfrm>
          <a:prstGeom prst="rect">
            <a:avLst/>
          </a:prstGeom>
          <a:noFill/>
        </p:spPr>
        <p:txBody>
          <a:bodyPr wrap="square" rtlCol="0">
            <a:spAutoFit/>
          </a:bodyPr>
          <a:lstStyle/>
          <a:p>
            <a:r>
              <a:rPr lang="en-DE" sz="2800">
                <a:latin typeface="Arial" panose="020B0604020202020204" pitchFamily="34" charset="0"/>
                <a:cs typeface="Arial" panose="020B0604020202020204" pitchFamily="34" charset="0"/>
              </a:rPr>
              <a:t>1111</a:t>
            </a:r>
          </a:p>
        </p:txBody>
      </p:sp>
      <p:sp>
        <p:nvSpPr>
          <p:cNvPr id="22" name="TextBox 21">
            <a:extLst>
              <a:ext uri="{FF2B5EF4-FFF2-40B4-BE49-F238E27FC236}">
                <a16:creationId xmlns:a16="http://schemas.microsoft.com/office/drawing/2014/main" id="{609CBD88-4473-2485-73DC-AE62F08BD856}"/>
              </a:ext>
            </a:extLst>
          </p:cNvPr>
          <p:cNvSpPr txBox="1"/>
          <p:nvPr/>
        </p:nvSpPr>
        <p:spPr>
          <a:xfrm>
            <a:off x="7076214" y="3181969"/>
            <a:ext cx="1061387" cy="523221"/>
          </a:xfrm>
          <a:prstGeom prst="rect">
            <a:avLst/>
          </a:prstGeom>
          <a:noFill/>
        </p:spPr>
        <p:txBody>
          <a:bodyPr wrap="square" rtlCol="0">
            <a:spAutoFit/>
          </a:bodyPr>
          <a:lstStyle/>
          <a:p>
            <a:r>
              <a:rPr lang="en-DE" sz="2800">
                <a:latin typeface="Arial" panose="020B0604020202020204" pitchFamily="34" charset="0"/>
                <a:cs typeface="Arial" panose="020B0604020202020204" pitchFamily="34" charset="0"/>
              </a:rPr>
              <a:t>1011</a:t>
            </a:r>
          </a:p>
        </p:txBody>
      </p:sp>
      <p:sp>
        <p:nvSpPr>
          <p:cNvPr id="23" name="TextBox 22">
            <a:extLst>
              <a:ext uri="{FF2B5EF4-FFF2-40B4-BE49-F238E27FC236}">
                <a16:creationId xmlns:a16="http://schemas.microsoft.com/office/drawing/2014/main" id="{ABAD66FD-FC0E-FB0B-E8CA-10628EA44E90}"/>
              </a:ext>
            </a:extLst>
          </p:cNvPr>
          <p:cNvSpPr txBox="1"/>
          <p:nvPr/>
        </p:nvSpPr>
        <p:spPr>
          <a:xfrm>
            <a:off x="3390048" y="4267190"/>
            <a:ext cx="1061387" cy="523220"/>
          </a:xfrm>
          <a:prstGeom prst="rect">
            <a:avLst/>
          </a:prstGeom>
          <a:noFill/>
        </p:spPr>
        <p:txBody>
          <a:bodyPr wrap="square" rtlCol="0">
            <a:spAutoFit/>
          </a:bodyPr>
          <a:lstStyle/>
          <a:p>
            <a:r>
              <a:rPr lang="en-DE" sz="2800">
                <a:latin typeface="Arial" panose="020B0604020202020204" pitchFamily="34" charset="0"/>
                <a:cs typeface="Arial" panose="020B0604020202020204" pitchFamily="34" charset="0"/>
              </a:rPr>
              <a:t>0001</a:t>
            </a:r>
          </a:p>
        </p:txBody>
      </p:sp>
      <p:sp>
        <p:nvSpPr>
          <p:cNvPr id="24" name="TextBox 23">
            <a:extLst>
              <a:ext uri="{FF2B5EF4-FFF2-40B4-BE49-F238E27FC236}">
                <a16:creationId xmlns:a16="http://schemas.microsoft.com/office/drawing/2014/main" id="{66BC475A-8D1B-B67A-B27A-11A0D6AFA5EB}"/>
              </a:ext>
            </a:extLst>
          </p:cNvPr>
          <p:cNvSpPr txBox="1"/>
          <p:nvPr/>
        </p:nvSpPr>
        <p:spPr>
          <a:xfrm>
            <a:off x="4615420" y="4267190"/>
            <a:ext cx="1061387" cy="523220"/>
          </a:xfrm>
          <a:prstGeom prst="rect">
            <a:avLst/>
          </a:prstGeom>
          <a:noFill/>
        </p:spPr>
        <p:txBody>
          <a:bodyPr wrap="square" rtlCol="0">
            <a:spAutoFit/>
          </a:bodyPr>
          <a:lstStyle/>
          <a:p>
            <a:r>
              <a:rPr lang="en-DE" sz="2800">
                <a:latin typeface="Arial" panose="020B0604020202020204" pitchFamily="34" charset="0"/>
                <a:cs typeface="Arial" panose="020B0604020202020204" pitchFamily="34" charset="0"/>
              </a:rPr>
              <a:t>0101</a:t>
            </a:r>
          </a:p>
        </p:txBody>
      </p:sp>
      <p:sp>
        <p:nvSpPr>
          <p:cNvPr id="25" name="TextBox 24">
            <a:extLst>
              <a:ext uri="{FF2B5EF4-FFF2-40B4-BE49-F238E27FC236}">
                <a16:creationId xmlns:a16="http://schemas.microsoft.com/office/drawing/2014/main" id="{A0119831-E78F-6AE4-E8A2-00686B68E200}"/>
              </a:ext>
            </a:extLst>
          </p:cNvPr>
          <p:cNvSpPr txBox="1"/>
          <p:nvPr/>
        </p:nvSpPr>
        <p:spPr>
          <a:xfrm>
            <a:off x="5840792" y="4267190"/>
            <a:ext cx="1061387" cy="523220"/>
          </a:xfrm>
          <a:prstGeom prst="rect">
            <a:avLst/>
          </a:prstGeom>
          <a:noFill/>
        </p:spPr>
        <p:txBody>
          <a:bodyPr wrap="square" rtlCol="0">
            <a:spAutoFit/>
          </a:bodyPr>
          <a:lstStyle/>
          <a:p>
            <a:r>
              <a:rPr lang="en-DE" sz="2800">
                <a:latin typeface="Arial" panose="020B0604020202020204" pitchFamily="34" charset="0"/>
                <a:cs typeface="Arial" panose="020B0604020202020204" pitchFamily="34" charset="0"/>
              </a:rPr>
              <a:t>1101</a:t>
            </a:r>
          </a:p>
        </p:txBody>
      </p:sp>
      <p:sp>
        <p:nvSpPr>
          <p:cNvPr id="26" name="TextBox 25">
            <a:extLst>
              <a:ext uri="{FF2B5EF4-FFF2-40B4-BE49-F238E27FC236}">
                <a16:creationId xmlns:a16="http://schemas.microsoft.com/office/drawing/2014/main" id="{2034B9C3-A55F-75A2-31FD-07C34A0DC47B}"/>
              </a:ext>
            </a:extLst>
          </p:cNvPr>
          <p:cNvSpPr txBox="1"/>
          <p:nvPr/>
        </p:nvSpPr>
        <p:spPr>
          <a:xfrm>
            <a:off x="7066164" y="4267190"/>
            <a:ext cx="1061387" cy="523220"/>
          </a:xfrm>
          <a:prstGeom prst="rect">
            <a:avLst/>
          </a:prstGeom>
          <a:noFill/>
        </p:spPr>
        <p:txBody>
          <a:bodyPr wrap="square" rtlCol="0">
            <a:spAutoFit/>
          </a:bodyPr>
          <a:lstStyle/>
          <a:p>
            <a:r>
              <a:rPr lang="en-DE" sz="2800">
                <a:latin typeface="Arial" panose="020B0604020202020204" pitchFamily="34" charset="0"/>
                <a:cs typeface="Arial" panose="020B0604020202020204" pitchFamily="34" charset="0"/>
              </a:rPr>
              <a:t>1001</a:t>
            </a:r>
          </a:p>
        </p:txBody>
      </p:sp>
      <p:sp>
        <p:nvSpPr>
          <p:cNvPr id="27" name="TextBox 26">
            <a:extLst>
              <a:ext uri="{FF2B5EF4-FFF2-40B4-BE49-F238E27FC236}">
                <a16:creationId xmlns:a16="http://schemas.microsoft.com/office/drawing/2014/main" id="{03D4C30B-7822-CCE4-842C-A1DF6BEADEAB}"/>
              </a:ext>
            </a:extLst>
          </p:cNvPr>
          <p:cNvSpPr txBox="1"/>
          <p:nvPr/>
        </p:nvSpPr>
        <p:spPr>
          <a:xfrm>
            <a:off x="3391726" y="5243550"/>
            <a:ext cx="1061387" cy="523221"/>
          </a:xfrm>
          <a:prstGeom prst="rect">
            <a:avLst/>
          </a:prstGeom>
          <a:noFill/>
        </p:spPr>
        <p:txBody>
          <a:bodyPr wrap="square" rtlCol="0">
            <a:spAutoFit/>
          </a:bodyPr>
          <a:lstStyle/>
          <a:p>
            <a:r>
              <a:rPr lang="en-DE" sz="2800">
                <a:latin typeface="Arial" panose="020B0604020202020204" pitchFamily="34" charset="0"/>
                <a:cs typeface="Arial" panose="020B0604020202020204" pitchFamily="34" charset="0"/>
              </a:rPr>
              <a:t>0000</a:t>
            </a:r>
          </a:p>
        </p:txBody>
      </p:sp>
      <p:sp>
        <p:nvSpPr>
          <p:cNvPr id="28" name="TextBox 27">
            <a:extLst>
              <a:ext uri="{FF2B5EF4-FFF2-40B4-BE49-F238E27FC236}">
                <a16:creationId xmlns:a16="http://schemas.microsoft.com/office/drawing/2014/main" id="{69DFBEA7-75A4-23BE-71E0-73A7618F1F90}"/>
              </a:ext>
            </a:extLst>
          </p:cNvPr>
          <p:cNvSpPr txBox="1"/>
          <p:nvPr/>
        </p:nvSpPr>
        <p:spPr>
          <a:xfrm>
            <a:off x="4617098" y="5243550"/>
            <a:ext cx="1061387" cy="523221"/>
          </a:xfrm>
          <a:prstGeom prst="rect">
            <a:avLst/>
          </a:prstGeom>
          <a:noFill/>
        </p:spPr>
        <p:txBody>
          <a:bodyPr wrap="square" rtlCol="0">
            <a:spAutoFit/>
          </a:bodyPr>
          <a:lstStyle/>
          <a:p>
            <a:r>
              <a:rPr lang="en-DE" sz="2800">
                <a:latin typeface="Arial" panose="020B0604020202020204" pitchFamily="34" charset="0"/>
                <a:cs typeface="Arial" panose="020B0604020202020204" pitchFamily="34" charset="0"/>
              </a:rPr>
              <a:t>0100</a:t>
            </a:r>
          </a:p>
        </p:txBody>
      </p:sp>
      <p:sp>
        <p:nvSpPr>
          <p:cNvPr id="29" name="TextBox 28">
            <a:extLst>
              <a:ext uri="{FF2B5EF4-FFF2-40B4-BE49-F238E27FC236}">
                <a16:creationId xmlns:a16="http://schemas.microsoft.com/office/drawing/2014/main" id="{2512603C-A4FD-5CD0-97F5-F2F10740C191}"/>
              </a:ext>
            </a:extLst>
          </p:cNvPr>
          <p:cNvSpPr txBox="1"/>
          <p:nvPr/>
        </p:nvSpPr>
        <p:spPr>
          <a:xfrm>
            <a:off x="5842470" y="5243550"/>
            <a:ext cx="1061387" cy="523221"/>
          </a:xfrm>
          <a:prstGeom prst="rect">
            <a:avLst/>
          </a:prstGeom>
          <a:noFill/>
        </p:spPr>
        <p:txBody>
          <a:bodyPr wrap="square" rtlCol="0">
            <a:spAutoFit/>
          </a:bodyPr>
          <a:lstStyle/>
          <a:p>
            <a:r>
              <a:rPr lang="en-DE" sz="2800">
                <a:latin typeface="Arial" panose="020B0604020202020204" pitchFamily="34" charset="0"/>
                <a:cs typeface="Arial" panose="020B0604020202020204" pitchFamily="34" charset="0"/>
              </a:rPr>
              <a:t>1100</a:t>
            </a:r>
          </a:p>
        </p:txBody>
      </p:sp>
      <p:sp>
        <p:nvSpPr>
          <p:cNvPr id="31" name="TextBox 30">
            <a:extLst>
              <a:ext uri="{FF2B5EF4-FFF2-40B4-BE49-F238E27FC236}">
                <a16:creationId xmlns:a16="http://schemas.microsoft.com/office/drawing/2014/main" id="{6F007D67-66E5-D8B4-FD89-AB9F734067F1}"/>
              </a:ext>
            </a:extLst>
          </p:cNvPr>
          <p:cNvSpPr txBox="1"/>
          <p:nvPr/>
        </p:nvSpPr>
        <p:spPr>
          <a:xfrm>
            <a:off x="7067842" y="5243550"/>
            <a:ext cx="1061387" cy="523221"/>
          </a:xfrm>
          <a:prstGeom prst="rect">
            <a:avLst/>
          </a:prstGeom>
          <a:noFill/>
        </p:spPr>
        <p:txBody>
          <a:bodyPr wrap="square" rtlCol="0">
            <a:spAutoFit/>
          </a:bodyPr>
          <a:lstStyle/>
          <a:p>
            <a:r>
              <a:rPr lang="en-DE" sz="2800">
                <a:latin typeface="Arial" panose="020B0604020202020204" pitchFamily="34" charset="0"/>
                <a:cs typeface="Arial" panose="020B0604020202020204" pitchFamily="34" charset="0"/>
              </a:rPr>
              <a:t>1000</a:t>
            </a:r>
          </a:p>
        </p:txBody>
      </p:sp>
      <mc:AlternateContent xmlns:mc="http://schemas.openxmlformats.org/markup-compatibility/2006" xmlns:p14="http://schemas.microsoft.com/office/powerpoint/2010/main">
        <mc:Choice Requires="p14">
          <p:contentPart p14:bwMode="auto" r:id="rId4">
            <p14:nvContentPartPr>
              <p14:cNvPr id="13" name="Freihand 12">
                <a:extLst>
                  <a:ext uri="{FF2B5EF4-FFF2-40B4-BE49-F238E27FC236}">
                    <a16:creationId xmlns:a16="http://schemas.microsoft.com/office/drawing/2014/main" id="{9FE4D31A-1EF4-81C3-7F1D-ED9EF26E10EE}"/>
                  </a:ext>
                </a:extLst>
              </p14:cNvPr>
              <p14:cNvContentPartPr/>
              <p14:nvPr/>
            </p14:nvContentPartPr>
            <p14:xfrm>
              <a:off x="5390107" y="3703870"/>
              <a:ext cx="653231" cy="108"/>
            </p14:xfrm>
          </p:contentPart>
        </mc:Choice>
        <mc:Fallback xmlns="">
          <p:pic>
            <p:nvPicPr>
              <p:cNvPr id="13" name="Freihand 12">
                <a:extLst>
                  <a:ext uri="{FF2B5EF4-FFF2-40B4-BE49-F238E27FC236}">
                    <a16:creationId xmlns:a16="http://schemas.microsoft.com/office/drawing/2014/main" id="{9FE4D31A-1EF4-81C3-7F1D-ED9EF26E10EE}"/>
                  </a:ext>
                </a:extLst>
              </p:cNvPr>
              <p:cNvPicPr/>
              <p:nvPr/>
            </p:nvPicPr>
            <p:blipFill>
              <a:blip r:embed="rId5"/>
              <a:stretch>
                <a:fillRect/>
              </a:stretch>
            </p:blipFill>
            <p:spPr>
              <a:xfrm>
                <a:off x="5336151" y="3671470"/>
                <a:ext cx="760784" cy="648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5" name="Freihand 14">
                <a:extLst>
                  <a:ext uri="{FF2B5EF4-FFF2-40B4-BE49-F238E27FC236}">
                    <a16:creationId xmlns:a16="http://schemas.microsoft.com/office/drawing/2014/main" id="{895C832F-A0F4-FA1A-61F5-C940C8C7D1DB}"/>
                  </a:ext>
                </a:extLst>
              </p14:cNvPr>
              <p14:cNvContentPartPr/>
              <p14:nvPr/>
            </p14:nvContentPartPr>
            <p14:xfrm rot="-5400000">
              <a:off x="5383757" y="3703355"/>
              <a:ext cx="653231" cy="108"/>
            </p14:xfrm>
          </p:contentPart>
        </mc:Choice>
        <mc:Fallback xmlns="">
          <p:pic>
            <p:nvPicPr>
              <p:cNvPr id="15" name="Freihand 14">
                <a:extLst>
                  <a:ext uri="{FF2B5EF4-FFF2-40B4-BE49-F238E27FC236}">
                    <a16:creationId xmlns:a16="http://schemas.microsoft.com/office/drawing/2014/main" id="{895C832F-A0F4-FA1A-61F5-C940C8C7D1DB}"/>
                  </a:ext>
                </a:extLst>
              </p:cNvPr>
              <p:cNvPicPr/>
              <p:nvPr/>
            </p:nvPicPr>
            <p:blipFill>
              <a:blip r:embed="rId5"/>
              <a:stretch>
                <a:fillRect/>
              </a:stretch>
            </p:blipFill>
            <p:spPr>
              <a:xfrm rot="-5400000">
                <a:off x="5329801" y="3670955"/>
                <a:ext cx="760784" cy="64800"/>
              </a:xfrm>
              <a:prstGeom prst="rect">
                <a:avLst/>
              </a:prstGeom>
            </p:spPr>
          </p:pic>
        </mc:Fallback>
      </mc:AlternateContent>
    </p:spTree>
    <p:extLst>
      <p:ext uri="{BB962C8B-B14F-4D97-AF65-F5344CB8AC3E}">
        <p14:creationId xmlns:p14="http://schemas.microsoft.com/office/powerpoint/2010/main" val="19853573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0C902C-5158-28EF-F0F6-BD05B0FF2ABF}"/>
            </a:ext>
          </a:extLst>
        </p:cNvPr>
        <p:cNvGrpSpPr/>
        <p:nvPr/>
      </p:nvGrpSpPr>
      <p:grpSpPr>
        <a:xfrm>
          <a:off x="0" y="0"/>
          <a:ext cx="0" cy="0"/>
          <a:chOff x="0" y="0"/>
          <a:chExt cx="0" cy="0"/>
        </a:xfrm>
      </p:grpSpPr>
      <p:pic>
        <p:nvPicPr>
          <p:cNvPr id="24" name="Grafik 23" descr="Ein Bild, das Werkzeug, Kreis, Silber, Im Haus enthält.&#10;&#10;Beschreibung automatisch generiert.">
            <a:extLst>
              <a:ext uri="{FF2B5EF4-FFF2-40B4-BE49-F238E27FC236}">
                <a16:creationId xmlns:a16="http://schemas.microsoft.com/office/drawing/2014/main" id="{6772AF4E-9709-7EF9-344B-FFF52B0B2D0B}"/>
              </a:ext>
            </a:extLst>
          </p:cNvPr>
          <p:cNvPicPr>
            <a:picLocks noChangeAspect="1"/>
          </p:cNvPicPr>
          <p:nvPr/>
        </p:nvPicPr>
        <p:blipFill>
          <a:blip r:embed="rId3"/>
          <a:stretch>
            <a:fillRect/>
          </a:stretch>
        </p:blipFill>
        <p:spPr>
          <a:xfrm>
            <a:off x="-5729" y="-126322"/>
            <a:ext cx="12197728" cy="6749695"/>
          </a:xfrm>
          <a:prstGeom prst="rect">
            <a:avLst/>
          </a:prstGeom>
        </p:spPr>
      </p:pic>
      <p:sp>
        <p:nvSpPr>
          <p:cNvPr id="6" name="Slide Number Placeholder 5">
            <a:extLst>
              <a:ext uri="{FF2B5EF4-FFF2-40B4-BE49-F238E27FC236}">
                <a16:creationId xmlns:a16="http://schemas.microsoft.com/office/drawing/2014/main" id="{EB191B8C-6921-701C-C0A0-375636F0274E}"/>
              </a:ext>
            </a:extLst>
          </p:cNvPr>
          <p:cNvSpPr>
            <a:spLocks noGrp="1"/>
          </p:cNvSpPr>
          <p:nvPr>
            <p:ph type="sldNum" sz="quarter" idx="12"/>
          </p:nvPr>
        </p:nvSpPr>
        <p:spPr/>
        <p:txBody>
          <a:bodyPr/>
          <a:lstStyle/>
          <a:p>
            <a:fld id="{CE68A0BE-C123-194B-B38C-82F5486B51C9}" type="slidenum">
              <a:rPr lang="de-DE" smtClean="0">
                <a:latin typeface="Arial"/>
                <a:cs typeface="Arial"/>
              </a:rPr>
              <a:t>20</a:t>
            </a:fld>
            <a:endParaRPr lang="de-DE">
              <a:latin typeface="Arial"/>
              <a:cs typeface="Arial"/>
            </a:endParaRPr>
          </a:p>
        </p:txBody>
      </p:sp>
      <p:sp>
        <p:nvSpPr>
          <p:cNvPr id="7" name="Footer Placeholder 3">
            <a:extLst>
              <a:ext uri="{FF2B5EF4-FFF2-40B4-BE49-F238E27FC236}">
                <a16:creationId xmlns:a16="http://schemas.microsoft.com/office/drawing/2014/main" id="{2BED41B8-7D84-90A9-45A2-08ADAC9493BE}"/>
              </a:ext>
            </a:extLst>
          </p:cNvPr>
          <p:cNvSpPr>
            <a:spLocks noGrp="1"/>
          </p:cNvSpPr>
          <p:nvPr>
            <p:ph type="ftr" sz="quarter" idx="3"/>
          </p:nvPr>
        </p:nvSpPr>
        <p:spPr/>
        <p:txBody>
          <a:bodyPr/>
          <a:lstStyle/>
          <a:p>
            <a:r>
              <a:rPr lang="de-DE" err="1">
                <a:latin typeface="Arial"/>
                <a:cs typeface="Arial"/>
              </a:rPr>
              <a:t>Coherent</a:t>
            </a:r>
            <a:r>
              <a:rPr lang="de-DE">
                <a:latin typeface="Arial"/>
                <a:cs typeface="Arial"/>
              </a:rPr>
              <a:t> </a:t>
            </a:r>
            <a:r>
              <a:rPr lang="de-DE" err="1">
                <a:latin typeface="Arial"/>
                <a:cs typeface="Arial"/>
              </a:rPr>
              <a:t>optical</a:t>
            </a:r>
            <a:r>
              <a:rPr lang="de-DE">
                <a:latin typeface="Arial"/>
                <a:cs typeface="Arial"/>
              </a:rPr>
              <a:t> </a:t>
            </a:r>
            <a:r>
              <a:rPr lang="de-DE" err="1">
                <a:latin typeface="Arial"/>
                <a:cs typeface="Arial"/>
              </a:rPr>
              <a:t>transceivers</a:t>
            </a:r>
            <a:endParaRPr lang="de-DE">
              <a:latin typeface="Arial"/>
              <a:cs typeface="Arial"/>
            </a:endParaRPr>
          </a:p>
        </p:txBody>
      </p:sp>
      <p:sp>
        <p:nvSpPr>
          <p:cNvPr id="4" name="Date Placeholder 3">
            <a:extLst>
              <a:ext uri="{FF2B5EF4-FFF2-40B4-BE49-F238E27FC236}">
                <a16:creationId xmlns:a16="http://schemas.microsoft.com/office/drawing/2014/main" id="{DAC1538E-D115-BAF5-2CC0-709554B2C429}"/>
              </a:ext>
            </a:extLst>
          </p:cNvPr>
          <p:cNvSpPr>
            <a:spLocks noGrp="1"/>
          </p:cNvSpPr>
          <p:nvPr>
            <p:ph type="dt" sz="half" idx="2"/>
          </p:nvPr>
        </p:nvSpPr>
        <p:spPr/>
        <p:txBody>
          <a:bodyPr/>
          <a:lstStyle/>
          <a:p>
            <a:fld id="{7E9AA530-B9BE-F047-B05C-ACC2D58FB1E8}" type="datetime1">
              <a:rPr lang="de-DE" smtClean="0"/>
              <a:t>04.11.2024</a:t>
            </a:fld>
            <a:endParaRPr lang="de-DE"/>
          </a:p>
        </p:txBody>
      </p:sp>
      <p:sp>
        <p:nvSpPr>
          <p:cNvPr id="25" name="Zylinder 24">
            <a:extLst>
              <a:ext uri="{FF2B5EF4-FFF2-40B4-BE49-F238E27FC236}">
                <a16:creationId xmlns:a16="http://schemas.microsoft.com/office/drawing/2014/main" id="{B15252F0-7702-F635-F40E-AFEEB5497C07}"/>
              </a:ext>
            </a:extLst>
          </p:cNvPr>
          <p:cNvSpPr/>
          <p:nvPr/>
        </p:nvSpPr>
        <p:spPr>
          <a:xfrm>
            <a:off x="6460644" y="132698"/>
            <a:ext cx="469804" cy="2331835"/>
          </a:xfrm>
          <a:prstGeom prst="can">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6" name="Pfeil: nach links gekrümmt 25">
            <a:extLst>
              <a:ext uri="{FF2B5EF4-FFF2-40B4-BE49-F238E27FC236}">
                <a16:creationId xmlns:a16="http://schemas.microsoft.com/office/drawing/2014/main" id="{42D33483-65AF-47E4-5446-B55EA47C66B5}"/>
              </a:ext>
            </a:extLst>
          </p:cNvPr>
          <p:cNvSpPr/>
          <p:nvPr/>
        </p:nvSpPr>
        <p:spPr>
          <a:xfrm>
            <a:off x="9407548" y="1644315"/>
            <a:ext cx="1271909" cy="3059458"/>
          </a:xfrm>
          <a:prstGeom prst="curvedLeft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cxnSp>
        <p:nvCxnSpPr>
          <p:cNvPr id="28" name="Gerade Verbindung mit Pfeil 27">
            <a:extLst>
              <a:ext uri="{FF2B5EF4-FFF2-40B4-BE49-F238E27FC236}">
                <a16:creationId xmlns:a16="http://schemas.microsoft.com/office/drawing/2014/main" id="{874C530F-42EC-C7B3-D9E9-208811043F82}"/>
              </a:ext>
            </a:extLst>
          </p:cNvPr>
          <p:cNvCxnSpPr/>
          <p:nvPr/>
        </p:nvCxnSpPr>
        <p:spPr>
          <a:xfrm>
            <a:off x="3180950" y="1905888"/>
            <a:ext cx="2312354" cy="530536"/>
          </a:xfrm>
          <a:prstGeom prst="straightConnector1">
            <a:avLst/>
          </a:prstGeom>
          <a:ln w="28575">
            <a:solidFill>
              <a:srgbClr val="FF9400"/>
            </a:solidFill>
            <a:prstDash val="dash"/>
          </a:ln>
        </p:spPr>
        <p:style>
          <a:lnRef idx="1">
            <a:schemeClr val="accent1"/>
          </a:lnRef>
          <a:fillRef idx="0">
            <a:schemeClr val="accent1"/>
          </a:fillRef>
          <a:effectRef idx="0">
            <a:schemeClr val="accent1"/>
          </a:effectRef>
          <a:fontRef idx="minor">
            <a:schemeClr val="tx1"/>
          </a:fontRef>
        </p:style>
      </p:cxnSp>
      <p:cxnSp>
        <p:nvCxnSpPr>
          <p:cNvPr id="29" name="Gerade Verbindung mit Pfeil 28">
            <a:extLst>
              <a:ext uri="{FF2B5EF4-FFF2-40B4-BE49-F238E27FC236}">
                <a16:creationId xmlns:a16="http://schemas.microsoft.com/office/drawing/2014/main" id="{4D788CAB-02D0-5468-4EBF-C2AA56622BE4}"/>
              </a:ext>
            </a:extLst>
          </p:cNvPr>
          <p:cNvCxnSpPr>
            <a:cxnSpLocks/>
          </p:cNvCxnSpPr>
          <p:nvPr/>
        </p:nvCxnSpPr>
        <p:spPr>
          <a:xfrm>
            <a:off x="3827976" y="1321396"/>
            <a:ext cx="1705046" cy="1120655"/>
          </a:xfrm>
          <a:prstGeom prst="straightConnector1">
            <a:avLst/>
          </a:prstGeom>
          <a:ln w="28575">
            <a:solidFill>
              <a:srgbClr val="FF9400"/>
            </a:solidFill>
            <a:prstDash val="dash"/>
          </a:ln>
        </p:spPr>
        <p:style>
          <a:lnRef idx="1">
            <a:schemeClr val="accent1"/>
          </a:lnRef>
          <a:fillRef idx="0">
            <a:schemeClr val="accent1"/>
          </a:fillRef>
          <a:effectRef idx="0">
            <a:schemeClr val="accent1"/>
          </a:effectRef>
          <a:fontRef idx="minor">
            <a:schemeClr val="tx1"/>
          </a:fontRef>
        </p:style>
      </p:cxnSp>
      <p:sp>
        <p:nvSpPr>
          <p:cNvPr id="31" name="Title 1">
            <a:extLst>
              <a:ext uri="{FF2B5EF4-FFF2-40B4-BE49-F238E27FC236}">
                <a16:creationId xmlns:a16="http://schemas.microsoft.com/office/drawing/2014/main" id="{2C5C3565-AC04-09CC-3DF8-F9D7FCDD4372}"/>
              </a:ext>
            </a:extLst>
          </p:cNvPr>
          <p:cNvSpPr txBox="1">
            <a:spLocks/>
          </p:cNvSpPr>
          <p:nvPr/>
        </p:nvSpPr>
        <p:spPr>
          <a:xfrm>
            <a:off x="3908801" y="1300118"/>
            <a:ext cx="2402880" cy="420330"/>
          </a:xfrm>
          <a:prstGeom prst="rect">
            <a:avLst/>
          </a:prstGeom>
          <a:solidFill>
            <a:schemeClr val="bg1">
              <a:lumMod val="50000"/>
            </a:schemeClr>
          </a:solidFill>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Futura LT Pro Book" panose="020B0502020204020303" pitchFamily="34" charset="77"/>
                <a:ea typeface="+mj-ea"/>
                <a:cs typeface="Futura Medium" panose="020B0602020204020303" pitchFamily="34" charset="-79"/>
              </a:defRPr>
            </a:lvl1pPr>
          </a:lstStyle>
          <a:p>
            <a:pPr algn="ctr"/>
            <a:r>
              <a:rPr lang="de-DE" sz="2600">
                <a:solidFill>
                  <a:srgbClr val="FF8100"/>
                </a:solidFill>
                <a:latin typeface="Arial"/>
                <a:cs typeface="Arial"/>
              </a:rPr>
              <a:t>90° </a:t>
            </a:r>
            <a:r>
              <a:rPr lang="de-DE" sz="2600" err="1">
                <a:solidFill>
                  <a:srgbClr val="FF8100"/>
                </a:solidFill>
                <a:latin typeface="Arial"/>
                <a:cs typeface="Arial"/>
              </a:rPr>
              <a:t>phase</a:t>
            </a:r>
            <a:r>
              <a:rPr lang="de-DE" sz="2600">
                <a:solidFill>
                  <a:srgbClr val="FF8100"/>
                </a:solidFill>
                <a:latin typeface="Arial"/>
                <a:cs typeface="Arial"/>
              </a:rPr>
              <a:t> shift</a:t>
            </a:r>
            <a:endParaRPr lang="de-DE" sz="2600"/>
          </a:p>
        </p:txBody>
      </p:sp>
      <p:sp>
        <p:nvSpPr>
          <p:cNvPr id="34" name="Title 1">
            <a:extLst>
              <a:ext uri="{FF2B5EF4-FFF2-40B4-BE49-F238E27FC236}">
                <a16:creationId xmlns:a16="http://schemas.microsoft.com/office/drawing/2014/main" id="{405EEA6B-E618-D821-49D0-3ED2BDB6BB06}"/>
              </a:ext>
            </a:extLst>
          </p:cNvPr>
          <p:cNvSpPr txBox="1">
            <a:spLocks/>
          </p:cNvSpPr>
          <p:nvPr/>
        </p:nvSpPr>
        <p:spPr>
          <a:xfrm>
            <a:off x="996687" y="1019198"/>
            <a:ext cx="821587" cy="626586"/>
          </a:xfrm>
          <a:prstGeom prst="rect">
            <a:avLst/>
          </a:prstGeom>
          <a:solidFill>
            <a:schemeClr val="tx1">
              <a:lumMod val="85000"/>
              <a:lumOff val="15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Futura LT Pro Book" panose="020B0502020204020303" pitchFamily="34" charset="77"/>
                <a:ea typeface="+mj-ea"/>
                <a:cs typeface="Futura Medium" panose="020B0602020204020303" pitchFamily="34" charset="-79"/>
              </a:defRPr>
            </a:lvl1pPr>
          </a:lstStyle>
          <a:p>
            <a:pPr algn="ctr"/>
            <a:r>
              <a:rPr lang="de-DE" sz="2600">
                <a:solidFill>
                  <a:srgbClr val="FF8100"/>
                </a:solidFill>
                <a:latin typeface="Arial"/>
                <a:cs typeface="Arial"/>
              </a:rPr>
              <a:t>real</a:t>
            </a:r>
            <a:endParaRPr lang="de-DE" sz="2600"/>
          </a:p>
        </p:txBody>
      </p:sp>
      <p:sp>
        <p:nvSpPr>
          <p:cNvPr id="35" name="Title 1">
            <a:extLst>
              <a:ext uri="{FF2B5EF4-FFF2-40B4-BE49-F238E27FC236}">
                <a16:creationId xmlns:a16="http://schemas.microsoft.com/office/drawing/2014/main" id="{D4043128-29BB-AEE4-18A7-5EF130F70C08}"/>
              </a:ext>
            </a:extLst>
          </p:cNvPr>
          <p:cNvSpPr txBox="1">
            <a:spLocks/>
          </p:cNvSpPr>
          <p:nvPr/>
        </p:nvSpPr>
        <p:spPr>
          <a:xfrm>
            <a:off x="3362898" y="85319"/>
            <a:ext cx="1749737" cy="626586"/>
          </a:xfrm>
          <a:prstGeom prst="rect">
            <a:avLst/>
          </a:prstGeom>
          <a:solidFill>
            <a:schemeClr val="tx1">
              <a:lumMod val="85000"/>
              <a:lumOff val="15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Futura LT Pro Book" panose="020B0502020204020303" pitchFamily="34" charset="77"/>
                <a:ea typeface="+mj-ea"/>
                <a:cs typeface="Futura Medium" panose="020B0602020204020303" pitchFamily="34" charset="-79"/>
              </a:defRPr>
            </a:lvl1pPr>
          </a:lstStyle>
          <a:p>
            <a:pPr algn="ctr"/>
            <a:r>
              <a:rPr lang="de-DE" sz="2600" err="1">
                <a:solidFill>
                  <a:srgbClr val="FF8100"/>
                </a:solidFill>
                <a:latin typeface="Arial"/>
                <a:cs typeface="Arial"/>
              </a:rPr>
              <a:t>imaginary</a:t>
            </a:r>
            <a:endParaRPr lang="de-DE" sz="2600" err="1"/>
          </a:p>
        </p:txBody>
      </p:sp>
      <p:sp>
        <p:nvSpPr>
          <p:cNvPr id="2" name="Title 1">
            <a:extLst>
              <a:ext uri="{FF2B5EF4-FFF2-40B4-BE49-F238E27FC236}">
                <a16:creationId xmlns:a16="http://schemas.microsoft.com/office/drawing/2014/main" id="{04CB8793-0CA8-C194-5259-D35F70019FC6}"/>
              </a:ext>
            </a:extLst>
          </p:cNvPr>
          <p:cNvSpPr txBox="1">
            <a:spLocks/>
          </p:cNvSpPr>
          <p:nvPr/>
        </p:nvSpPr>
        <p:spPr>
          <a:xfrm>
            <a:off x="9504732" y="2766643"/>
            <a:ext cx="1176805" cy="626586"/>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Futura LT Pro Book" panose="020B0502020204020303" pitchFamily="34" charset="77"/>
                <a:ea typeface="+mj-ea"/>
                <a:cs typeface="Futura Medium" panose="020B0602020204020303" pitchFamily="34" charset="-79"/>
              </a:defRPr>
            </a:lvl1pPr>
          </a:lstStyle>
          <a:p>
            <a:pPr algn="ctr"/>
            <a:r>
              <a:rPr lang="de-DE" sz="2600">
                <a:solidFill>
                  <a:srgbClr val="000000"/>
                </a:solidFill>
                <a:latin typeface="Arial"/>
                <a:cs typeface="Arial"/>
              </a:rPr>
              <a:t>time</a:t>
            </a:r>
            <a:endParaRPr lang="de-DE">
              <a:solidFill>
                <a:srgbClr val="000000"/>
              </a:solidFill>
            </a:endParaRPr>
          </a:p>
        </p:txBody>
      </p:sp>
      <p:sp>
        <p:nvSpPr>
          <p:cNvPr id="87" name="Content Placeholder 2">
            <a:extLst>
              <a:ext uri="{FF2B5EF4-FFF2-40B4-BE49-F238E27FC236}">
                <a16:creationId xmlns:a16="http://schemas.microsoft.com/office/drawing/2014/main" id="{0820A479-9CAE-3433-1623-C93E7CAE8374}"/>
              </a:ext>
            </a:extLst>
          </p:cNvPr>
          <p:cNvSpPr txBox="1">
            <a:spLocks/>
          </p:cNvSpPr>
          <p:nvPr/>
        </p:nvSpPr>
        <p:spPr>
          <a:xfrm>
            <a:off x="127912" y="6274768"/>
            <a:ext cx="4209885" cy="25107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Futura LT Pro Book" panose="020B05020202040203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Futura LT Pro Book" panose="020B05020202040203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utura LT Pro Book" panose="020B05020202040203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utura LT Pro Book" panose="020B05020202040203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utura LT Pro Book" panose="020B05020202040203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000">
                <a:latin typeface="Arial"/>
                <a:cs typeface="Arial"/>
              </a:rPr>
              <a:t>source: [9]</a:t>
            </a:r>
            <a:endParaRPr lang="en-DE" sz="1000">
              <a:latin typeface="Arial"/>
              <a:cs typeface="Arial"/>
            </a:endParaRPr>
          </a:p>
        </p:txBody>
      </p:sp>
      <p:cxnSp>
        <p:nvCxnSpPr>
          <p:cNvPr id="9" name="Gerade Verbindung mit Pfeil 8">
            <a:extLst>
              <a:ext uri="{FF2B5EF4-FFF2-40B4-BE49-F238E27FC236}">
                <a16:creationId xmlns:a16="http://schemas.microsoft.com/office/drawing/2014/main" id="{58E6957F-F4E7-B7E6-8129-7D877D3EEBCE}"/>
              </a:ext>
            </a:extLst>
          </p:cNvPr>
          <p:cNvCxnSpPr/>
          <p:nvPr/>
        </p:nvCxnSpPr>
        <p:spPr>
          <a:xfrm flipV="1">
            <a:off x="2962489" y="1135407"/>
            <a:ext cx="771167" cy="724186"/>
          </a:xfrm>
          <a:prstGeom prst="straightConnector1">
            <a:avLst/>
          </a:prstGeom>
          <a:ln w="57150">
            <a:solidFill>
              <a:srgbClr val="FF8100"/>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51736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0C902C-5158-28EF-F0F6-BD05B0FF2ABF}"/>
            </a:ext>
          </a:extLst>
        </p:cNvPr>
        <p:cNvGrpSpPr/>
        <p:nvPr/>
      </p:nvGrpSpPr>
      <p:grpSpPr>
        <a:xfrm>
          <a:off x="0" y="0"/>
          <a:ext cx="0" cy="0"/>
          <a:chOff x="0" y="0"/>
          <a:chExt cx="0" cy="0"/>
        </a:xfrm>
      </p:grpSpPr>
      <p:pic>
        <p:nvPicPr>
          <p:cNvPr id="24" name="Grafik 23" descr="Ein Bild, das Werkzeug, Kreis, Silber, Im Haus enthält.&#10;&#10;Beschreibung automatisch generiert.">
            <a:extLst>
              <a:ext uri="{FF2B5EF4-FFF2-40B4-BE49-F238E27FC236}">
                <a16:creationId xmlns:a16="http://schemas.microsoft.com/office/drawing/2014/main" id="{6772AF4E-9709-7EF9-344B-FFF52B0B2D0B}"/>
              </a:ext>
            </a:extLst>
          </p:cNvPr>
          <p:cNvPicPr>
            <a:picLocks noChangeAspect="1"/>
          </p:cNvPicPr>
          <p:nvPr/>
        </p:nvPicPr>
        <p:blipFill>
          <a:blip r:embed="rId3"/>
          <a:stretch>
            <a:fillRect/>
          </a:stretch>
        </p:blipFill>
        <p:spPr>
          <a:xfrm>
            <a:off x="-5729" y="-126322"/>
            <a:ext cx="12197728" cy="6749695"/>
          </a:xfrm>
          <a:prstGeom prst="rect">
            <a:avLst/>
          </a:prstGeom>
        </p:spPr>
      </p:pic>
      <p:sp>
        <p:nvSpPr>
          <p:cNvPr id="6" name="Slide Number Placeholder 5">
            <a:extLst>
              <a:ext uri="{FF2B5EF4-FFF2-40B4-BE49-F238E27FC236}">
                <a16:creationId xmlns:a16="http://schemas.microsoft.com/office/drawing/2014/main" id="{EB191B8C-6921-701C-C0A0-375636F0274E}"/>
              </a:ext>
            </a:extLst>
          </p:cNvPr>
          <p:cNvSpPr>
            <a:spLocks noGrp="1"/>
          </p:cNvSpPr>
          <p:nvPr>
            <p:ph type="sldNum" sz="quarter" idx="12"/>
          </p:nvPr>
        </p:nvSpPr>
        <p:spPr/>
        <p:txBody>
          <a:bodyPr/>
          <a:lstStyle/>
          <a:p>
            <a:fld id="{CE68A0BE-C123-194B-B38C-82F5486B51C9}" type="slidenum">
              <a:rPr lang="de-DE" smtClean="0">
                <a:latin typeface="Arial"/>
                <a:cs typeface="Arial"/>
              </a:rPr>
              <a:t>21</a:t>
            </a:fld>
            <a:endParaRPr lang="de-DE">
              <a:latin typeface="Arial"/>
              <a:cs typeface="Arial"/>
            </a:endParaRPr>
          </a:p>
        </p:txBody>
      </p:sp>
      <p:sp>
        <p:nvSpPr>
          <p:cNvPr id="7" name="Footer Placeholder 3">
            <a:extLst>
              <a:ext uri="{FF2B5EF4-FFF2-40B4-BE49-F238E27FC236}">
                <a16:creationId xmlns:a16="http://schemas.microsoft.com/office/drawing/2014/main" id="{2BED41B8-7D84-90A9-45A2-08ADAC9493BE}"/>
              </a:ext>
            </a:extLst>
          </p:cNvPr>
          <p:cNvSpPr>
            <a:spLocks noGrp="1"/>
          </p:cNvSpPr>
          <p:nvPr>
            <p:ph type="ftr" sz="quarter" idx="3"/>
          </p:nvPr>
        </p:nvSpPr>
        <p:spPr/>
        <p:txBody>
          <a:bodyPr/>
          <a:lstStyle/>
          <a:p>
            <a:r>
              <a:rPr lang="de-DE" err="1">
                <a:latin typeface="Arial"/>
                <a:cs typeface="Arial"/>
              </a:rPr>
              <a:t>Coherent</a:t>
            </a:r>
            <a:r>
              <a:rPr lang="de-DE">
                <a:latin typeface="Arial"/>
                <a:cs typeface="Arial"/>
              </a:rPr>
              <a:t> </a:t>
            </a:r>
            <a:r>
              <a:rPr lang="de-DE" err="1">
                <a:latin typeface="Arial"/>
                <a:cs typeface="Arial"/>
              </a:rPr>
              <a:t>optical</a:t>
            </a:r>
            <a:r>
              <a:rPr lang="de-DE">
                <a:latin typeface="Arial"/>
                <a:cs typeface="Arial"/>
              </a:rPr>
              <a:t> </a:t>
            </a:r>
            <a:r>
              <a:rPr lang="de-DE" err="1">
                <a:latin typeface="Arial"/>
                <a:cs typeface="Arial"/>
              </a:rPr>
              <a:t>transceivers</a:t>
            </a:r>
            <a:endParaRPr lang="de-DE">
              <a:latin typeface="Arial"/>
              <a:cs typeface="Arial"/>
            </a:endParaRPr>
          </a:p>
        </p:txBody>
      </p:sp>
      <p:sp>
        <p:nvSpPr>
          <p:cNvPr id="4" name="Date Placeholder 3">
            <a:extLst>
              <a:ext uri="{FF2B5EF4-FFF2-40B4-BE49-F238E27FC236}">
                <a16:creationId xmlns:a16="http://schemas.microsoft.com/office/drawing/2014/main" id="{DAC1538E-D115-BAF5-2CC0-709554B2C429}"/>
              </a:ext>
            </a:extLst>
          </p:cNvPr>
          <p:cNvSpPr>
            <a:spLocks noGrp="1"/>
          </p:cNvSpPr>
          <p:nvPr>
            <p:ph type="dt" sz="half" idx="2"/>
          </p:nvPr>
        </p:nvSpPr>
        <p:spPr/>
        <p:txBody>
          <a:bodyPr/>
          <a:lstStyle/>
          <a:p>
            <a:fld id="{7E9AA530-B9BE-F047-B05C-ACC2D58FB1E8}" type="datetime1">
              <a:rPr lang="de-DE" smtClean="0"/>
              <a:t>04.11.2024</a:t>
            </a:fld>
            <a:endParaRPr lang="de-DE"/>
          </a:p>
        </p:txBody>
      </p:sp>
      <p:sp>
        <p:nvSpPr>
          <p:cNvPr id="25" name="Zylinder 24">
            <a:extLst>
              <a:ext uri="{FF2B5EF4-FFF2-40B4-BE49-F238E27FC236}">
                <a16:creationId xmlns:a16="http://schemas.microsoft.com/office/drawing/2014/main" id="{B15252F0-7702-F635-F40E-AFEEB5497C07}"/>
              </a:ext>
            </a:extLst>
          </p:cNvPr>
          <p:cNvSpPr/>
          <p:nvPr/>
        </p:nvSpPr>
        <p:spPr>
          <a:xfrm>
            <a:off x="6460644" y="132698"/>
            <a:ext cx="469804" cy="2331835"/>
          </a:xfrm>
          <a:prstGeom prst="can">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6" name="Pfeil: nach links gekrümmt 25">
            <a:extLst>
              <a:ext uri="{FF2B5EF4-FFF2-40B4-BE49-F238E27FC236}">
                <a16:creationId xmlns:a16="http://schemas.microsoft.com/office/drawing/2014/main" id="{42D33483-65AF-47E4-5446-B55EA47C66B5}"/>
              </a:ext>
            </a:extLst>
          </p:cNvPr>
          <p:cNvSpPr/>
          <p:nvPr/>
        </p:nvSpPr>
        <p:spPr>
          <a:xfrm>
            <a:off x="9407548" y="1644315"/>
            <a:ext cx="1271909" cy="3059458"/>
          </a:xfrm>
          <a:prstGeom prst="curvedLeft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34" name="Title 1">
            <a:extLst>
              <a:ext uri="{FF2B5EF4-FFF2-40B4-BE49-F238E27FC236}">
                <a16:creationId xmlns:a16="http://schemas.microsoft.com/office/drawing/2014/main" id="{405EEA6B-E618-D821-49D0-3ED2BDB6BB06}"/>
              </a:ext>
            </a:extLst>
          </p:cNvPr>
          <p:cNvSpPr txBox="1">
            <a:spLocks/>
          </p:cNvSpPr>
          <p:nvPr/>
        </p:nvSpPr>
        <p:spPr>
          <a:xfrm>
            <a:off x="996687" y="1019198"/>
            <a:ext cx="821587" cy="626586"/>
          </a:xfrm>
          <a:prstGeom prst="rect">
            <a:avLst/>
          </a:prstGeom>
          <a:solidFill>
            <a:schemeClr val="tx1">
              <a:lumMod val="85000"/>
              <a:lumOff val="15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Futura LT Pro Book" panose="020B0502020204020303" pitchFamily="34" charset="77"/>
                <a:ea typeface="+mj-ea"/>
                <a:cs typeface="Futura Medium" panose="020B0602020204020303" pitchFamily="34" charset="-79"/>
              </a:defRPr>
            </a:lvl1pPr>
          </a:lstStyle>
          <a:p>
            <a:pPr algn="ctr"/>
            <a:r>
              <a:rPr lang="de-DE" sz="2600">
                <a:solidFill>
                  <a:srgbClr val="FF8100"/>
                </a:solidFill>
                <a:latin typeface="Arial"/>
                <a:cs typeface="Arial"/>
              </a:rPr>
              <a:t>real</a:t>
            </a:r>
            <a:endParaRPr lang="de-DE" sz="2600"/>
          </a:p>
        </p:txBody>
      </p:sp>
      <p:sp>
        <p:nvSpPr>
          <p:cNvPr id="35" name="Title 1">
            <a:extLst>
              <a:ext uri="{FF2B5EF4-FFF2-40B4-BE49-F238E27FC236}">
                <a16:creationId xmlns:a16="http://schemas.microsoft.com/office/drawing/2014/main" id="{D4043128-29BB-AEE4-18A7-5EF130F70C08}"/>
              </a:ext>
            </a:extLst>
          </p:cNvPr>
          <p:cNvSpPr txBox="1">
            <a:spLocks/>
          </p:cNvSpPr>
          <p:nvPr/>
        </p:nvSpPr>
        <p:spPr>
          <a:xfrm>
            <a:off x="3362898" y="85319"/>
            <a:ext cx="1749737" cy="626586"/>
          </a:xfrm>
          <a:prstGeom prst="rect">
            <a:avLst/>
          </a:prstGeom>
          <a:solidFill>
            <a:schemeClr val="tx1">
              <a:lumMod val="85000"/>
              <a:lumOff val="15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Futura LT Pro Book" panose="020B0502020204020303" pitchFamily="34" charset="77"/>
                <a:ea typeface="+mj-ea"/>
                <a:cs typeface="Futura Medium" panose="020B0602020204020303" pitchFamily="34" charset="-79"/>
              </a:defRPr>
            </a:lvl1pPr>
          </a:lstStyle>
          <a:p>
            <a:pPr algn="ctr"/>
            <a:r>
              <a:rPr lang="de-DE" sz="2600" err="1">
                <a:solidFill>
                  <a:srgbClr val="FF8100"/>
                </a:solidFill>
                <a:latin typeface="Arial"/>
                <a:cs typeface="Arial"/>
              </a:rPr>
              <a:t>imaginary</a:t>
            </a:r>
            <a:endParaRPr lang="de-DE" sz="2600" err="1"/>
          </a:p>
        </p:txBody>
      </p:sp>
      <p:sp>
        <p:nvSpPr>
          <p:cNvPr id="141" name="Content Placeholder 2">
            <a:extLst>
              <a:ext uri="{FF2B5EF4-FFF2-40B4-BE49-F238E27FC236}">
                <a16:creationId xmlns:a16="http://schemas.microsoft.com/office/drawing/2014/main" id="{DBD77896-1B47-A3D5-4228-9C0AE09B6B4C}"/>
              </a:ext>
            </a:extLst>
          </p:cNvPr>
          <p:cNvSpPr txBox="1">
            <a:spLocks/>
          </p:cNvSpPr>
          <p:nvPr/>
        </p:nvSpPr>
        <p:spPr>
          <a:xfrm>
            <a:off x="127912" y="6274768"/>
            <a:ext cx="4209885" cy="25107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Futura LT Pro Book" panose="020B05020202040203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Futura LT Pro Book" panose="020B05020202040203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utura LT Pro Book" panose="020B05020202040203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utura LT Pro Book" panose="020B05020202040203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utura LT Pro Book" panose="020B05020202040203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000">
                <a:latin typeface="Arial"/>
                <a:cs typeface="Arial"/>
              </a:rPr>
              <a:t>source: [9]</a:t>
            </a:r>
            <a:endParaRPr lang="en-DE" sz="1000">
              <a:latin typeface="Arial"/>
              <a:cs typeface="Arial"/>
            </a:endParaRPr>
          </a:p>
        </p:txBody>
      </p:sp>
      <p:grpSp>
        <p:nvGrpSpPr>
          <p:cNvPr id="134" name="Gruppieren 133">
            <a:extLst>
              <a:ext uri="{FF2B5EF4-FFF2-40B4-BE49-F238E27FC236}">
                <a16:creationId xmlns:a16="http://schemas.microsoft.com/office/drawing/2014/main" id="{53D114F8-C6F6-621B-D7D1-E826E7A5D9AC}"/>
              </a:ext>
            </a:extLst>
          </p:cNvPr>
          <p:cNvGrpSpPr/>
          <p:nvPr/>
        </p:nvGrpSpPr>
        <p:grpSpPr>
          <a:xfrm>
            <a:off x="1758901" y="2682754"/>
            <a:ext cx="6290798" cy="2992469"/>
            <a:chOff x="1758901" y="2682754"/>
            <a:chExt cx="6290798" cy="2992469"/>
          </a:xfrm>
        </p:grpSpPr>
        <p:sp>
          <p:nvSpPr>
            <p:cNvPr id="95" name="Rechteck 94">
              <a:extLst>
                <a:ext uri="{FF2B5EF4-FFF2-40B4-BE49-F238E27FC236}">
                  <a16:creationId xmlns:a16="http://schemas.microsoft.com/office/drawing/2014/main" id="{4B6AF0F2-99DE-D8D0-D304-A622092C43FE}"/>
                </a:ext>
              </a:extLst>
            </p:cNvPr>
            <p:cNvSpPr/>
            <p:nvPr/>
          </p:nvSpPr>
          <p:spPr>
            <a:xfrm>
              <a:off x="1758901" y="2682754"/>
              <a:ext cx="6290798" cy="2984978"/>
            </a:xfrm>
            <a:custGeom>
              <a:avLst/>
              <a:gdLst>
                <a:gd name="connsiteX0" fmla="*/ 0 w 6290798"/>
                <a:gd name="connsiteY0" fmla="*/ 0 h 2984978"/>
                <a:gd name="connsiteX1" fmla="*/ 508983 w 6290798"/>
                <a:gd name="connsiteY1" fmla="*/ 0 h 2984978"/>
                <a:gd name="connsiteX2" fmla="*/ 955058 w 6290798"/>
                <a:gd name="connsiteY2" fmla="*/ 0 h 2984978"/>
                <a:gd name="connsiteX3" fmla="*/ 1338224 w 6290798"/>
                <a:gd name="connsiteY3" fmla="*/ 0 h 2984978"/>
                <a:gd name="connsiteX4" fmla="*/ 1784299 w 6290798"/>
                <a:gd name="connsiteY4" fmla="*/ 0 h 2984978"/>
                <a:gd name="connsiteX5" fmla="*/ 2293282 w 6290798"/>
                <a:gd name="connsiteY5" fmla="*/ 0 h 2984978"/>
                <a:gd name="connsiteX6" fmla="*/ 2928081 w 6290798"/>
                <a:gd name="connsiteY6" fmla="*/ 0 h 2984978"/>
                <a:gd name="connsiteX7" fmla="*/ 3374155 w 6290798"/>
                <a:gd name="connsiteY7" fmla="*/ 0 h 2984978"/>
                <a:gd name="connsiteX8" fmla="*/ 3883138 w 6290798"/>
                <a:gd name="connsiteY8" fmla="*/ 0 h 2984978"/>
                <a:gd name="connsiteX9" fmla="*/ 4455029 w 6290798"/>
                <a:gd name="connsiteY9" fmla="*/ 0 h 2984978"/>
                <a:gd name="connsiteX10" fmla="*/ 5089827 w 6290798"/>
                <a:gd name="connsiteY10" fmla="*/ 0 h 2984978"/>
                <a:gd name="connsiteX11" fmla="*/ 5535902 w 6290798"/>
                <a:gd name="connsiteY11" fmla="*/ 0 h 2984978"/>
                <a:gd name="connsiteX12" fmla="*/ 6290798 w 6290798"/>
                <a:gd name="connsiteY12" fmla="*/ 0 h 2984978"/>
                <a:gd name="connsiteX13" fmla="*/ 6290798 w 6290798"/>
                <a:gd name="connsiteY13" fmla="*/ 626845 h 2984978"/>
                <a:gd name="connsiteX14" fmla="*/ 6290798 w 6290798"/>
                <a:gd name="connsiteY14" fmla="*/ 1283541 h 2984978"/>
                <a:gd name="connsiteX15" fmla="*/ 6290798 w 6290798"/>
                <a:gd name="connsiteY15" fmla="*/ 1880536 h 2984978"/>
                <a:gd name="connsiteX16" fmla="*/ 6290798 w 6290798"/>
                <a:gd name="connsiteY16" fmla="*/ 2417832 h 2984978"/>
                <a:gd name="connsiteX17" fmla="*/ 6290798 w 6290798"/>
                <a:gd name="connsiteY17" fmla="*/ 2984978 h 2984978"/>
                <a:gd name="connsiteX18" fmla="*/ 5718907 w 6290798"/>
                <a:gd name="connsiteY18" fmla="*/ 2984978 h 2984978"/>
                <a:gd name="connsiteX19" fmla="*/ 5084109 w 6290798"/>
                <a:gd name="connsiteY19" fmla="*/ 2984978 h 2984978"/>
                <a:gd name="connsiteX20" fmla="*/ 4575126 w 6290798"/>
                <a:gd name="connsiteY20" fmla="*/ 2984978 h 2984978"/>
                <a:gd name="connsiteX21" fmla="*/ 3877419 w 6290798"/>
                <a:gd name="connsiteY21" fmla="*/ 2984978 h 2984978"/>
                <a:gd name="connsiteX22" fmla="*/ 3242620 w 6290798"/>
                <a:gd name="connsiteY22" fmla="*/ 2984978 h 2984978"/>
                <a:gd name="connsiteX23" fmla="*/ 2733638 w 6290798"/>
                <a:gd name="connsiteY23" fmla="*/ 2984978 h 2984978"/>
                <a:gd name="connsiteX24" fmla="*/ 2161747 w 6290798"/>
                <a:gd name="connsiteY24" fmla="*/ 2984978 h 2984978"/>
                <a:gd name="connsiteX25" fmla="*/ 1652764 w 6290798"/>
                <a:gd name="connsiteY25" fmla="*/ 2984978 h 2984978"/>
                <a:gd name="connsiteX26" fmla="*/ 1206689 w 6290798"/>
                <a:gd name="connsiteY26" fmla="*/ 2984978 h 2984978"/>
                <a:gd name="connsiteX27" fmla="*/ 697707 w 6290798"/>
                <a:gd name="connsiteY27" fmla="*/ 2984978 h 2984978"/>
                <a:gd name="connsiteX28" fmla="*/ 0 w 6290798"/>
                <a:gd name="connsiteY28" fmla="*/ 2984978 h 2984978"/>
                <a:gd name="connsiteX29" fmla="*/ 0 w 6290798"/>
                <a:gd name="connsiteY29" fmla="*/ 2477532 h 2984978"/>
                <a:gd name="connsiteX30" fmla="*/ 0 w 6290798"/>
                <a:gd name="connsiteY30" fmla="*/ 1820837 h 2984978"/>
                <a:gd name="connsiteX31" fmla="*/ 0 w 6290798"/>
                <a:gd name="connsiteY31" fmla="*/ 1313390 h 2984978"/>
                <a:gd name="connsiteX32" fmla="*/ 0 w 6290798"/>
                <a:gd name="connsiteY32" fmla="*/ 656695 h 2984978"/>
                <a:gd name="connsiteX33" fmla="*/ 0 w 6290798"/>
                <a:gd name="connsiteY33" fmla="*/ 0 h 2984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290798" h="2984978" fill="none" extrusionOk="0">
                  <a:moveTo>
                    <a:pt x="0" y="0"/>
                  </a:moveTo>
                  <a:cubicBezTo>
                    <a:pt x="192624" y="-51459"/>
                    <a:pt x="378504" y="22805"/>
                    <a:pt x="508983" y="0"/>
                  </a:cubicBezTo>
                  <a:cubicBezTo>
                    <a:pt x="639462" y="-22805"/>
                    <a:pt x="823422" y="49787"/>
                    <a:pt x="955058" y="0"/>
                  </a:cubicBezTo>
                  <a:cubicBezTo>
                    <a:pt x="1086694" y="-49787"/>
                    <a:pt x="1205073" y="8297"/>
                    <a:pt x="1338224" y="0"/>
                  </a:cubicBezTo>
                  <a:cubicBezTo>
                    <a:pt x="1471375" y="-8297"/>
                    <a:pt x="1658788" y="35812"/>
                    <a:pt x="1784299" y="0"/>
                  </a:cubicBezTo>
                  <a:cubicBezTo>
                    <a:pt x="1909810" y="-35812"/>
                    <a:pt x="2045376" y="28420"/>
                    <a:pt x="2293282" y="0"/>
                  </a:cubicBezTo>
                  <a:cubicBezTo>
                    <a:pt x="2541188" y="-28420"/>
                    <a:pt x="2734912" y="39522"/>
                    <a:pt x="2928081" y="0"/>
                  </a:cubicBezTo>
                  <a:cubicBezTo>
                    <a:pt x="3121250" y="-39522"/>
                    <a:pt x="3176656" y="4877"/>
                    <a:pt x="3374155" y="0"/>
                  </a:cubicBezTo>
                  <a:cubicBezTo>
                    <a:pt x="3571654" y="-4877"/>
                    <a:pt x="3690686" y="47253"/>
                    <a:pt x="3883138" y="0"/>
                  </a:cubicBezTo>
                  <a:cubicBezTo>
                    <a:pt x="4075590" y="-47253"/>
                    <a:pt x="4245312" y="68091"/>
                    <a:pt x="4455029" y="0"/>
                  </a:cubicBezTo>
                  <a:cubicBezTo>
                    <a:pt x="4664746" y="-68091"/>
                    <a:pt x="4912752" y="56669"/>
                    <a:pt x="5089827" y="0"/>
                  </a:cubicBezTo>
                  <a:cubicBezTo>
                    <a:pt x="5266902" y="-56669"/>
                    <a:pt x="5329023" y="15369"/>
                    <a:pt x="5535902" y="0"/>
                  </a:cubicBezTo>
                  <a:cubicBezTo>
                    <a:pt x="5742782" y="-15369"/>
                    <a:pt x="6057227" y="20279"/>
                    <a:pt x="6290798" y="0"/>
                  </a:cubicBezTo>
                  <a:cubicBezTo>
                    <a:pt x="6304154" y="196677"/>
                    <a:pt x="6287418" y="416682"/>
                    <a:pt x="6290798" y="626845"/>
                  </a:cubicBezTo>
                  <a:cubicBezTo>
                    <a:pt x="6294178" y="837008"/>
                    <a:pt x="6249299" y="1031594"/>
                    <a:pt x="6290798" y="1283541"/>
                  </a:cubicBezTo>
                  <a:cubicBezTo>
                    <a:pt x="6332297" y="1535488"/>
                    <a:pt x="6229304" y="1684151"/>
                    <a:pt x="6290798" y="1880536"/>
                  </a:cubicBezTo>
                  <a:cubicBezTo>
                    <a:pt x="6352292" y="2076922"/>
                    <a:pt x="6275093" y="2191073"/>
                    <a:pt x="6290798" y="2417832"/>
                  </a:cubicBezTo>
                  <a:cubicBezTo>
                    <a:pt x="6306503" y="2644591"/>
                    <a:pt x="6226577" y="2702876"/>
                    <a:pt x="6290798" y="2984978"/>
                  </a:cubicBezTo>
                  <a:cubicBezTo>
                    <a:pt x="6139711" y="3039177"/>
                    <a:pt x="5998334" y="2929899"/>
                    <a:pt x="5718907" y="2984978"/>
                  </a:cubicBezTo>
                  <a:cubicBezTo>
                    <a:pt x="5439480" y="3040057"/>
                    <a:pt x="5256092" y="2954590"/>
                    <a:pt x="5084109" y="2984978"/>
                  </a:cubicBezTo>
                  <a:cubicBezTo>
                    <a:pt x="4912126" y="3015366"/>
                    <a:pt x="4829358" y="2975836"/>
                    <a:pt x="4575126" y="2984978"/>
                  </a:cubicBezTo>
                  <a:cubicBezTo>
                    <a:pt x="4320894" y="2994120"/>
                    <a:pt x="4063916" y="2943553"/>
                    <a:pt x="3877419" y="2984978"/>
                  </a:cubicBezTo>
                  <a:cubicBezTo>
                    <a:pt x="3690922" y="3026403"/>
                    <a:pt x="3525421" y="2932340"/>
                    <a:pt x="3242620" y="2984978"/>
                  </a:cubicBezTo>
                  <a:cubicBezTo>
                    <a:pt x="2959819" y="3037616"/>
                    <a:pt x="2962679" y="2929776"/>
                    <a:pt x="2733638" y="2984978"/>
                  </a:cubicBezTo>
                  <a:cubicBezTo>
                    <a:pt x="2504597" y="3040180"/>
                    <a:pt x="2372257" y="2981281"/>
                    <a:pt x="2161747" y="2984978"/>
                  </a:cubicBezTo>
                  <a:cubicBezTo>
                    <a:pt x="1951237" y="2988675"/>
                    <a:pt x="1769924" y="2943304"/>
                    <a:pt x="1652764" y="2984978"/>
                  </a:cubicBezTo>
                  <a:cubicBezTo>
                    <a:pt x="1535604" y="3026652"/>
                    <a:pt x="1346852" y="2945319"/>
                    <a:pt x="1206689" y="2984978"/>
                  </a:cubicBezTo>
                  <a:cubicBezTo>
                    <a:pt x="1066527" y="3024637"/>
                    <a:pt x="888418" y="2934287"/>
                    <a:pt x="697707" y="2984978"/>
                  </a:cubicBezTo>
                  <a:cubicBezTo>
                    <a:pt x="506996" y="3035669"/>
                    <a:pt x="156919" y="2950608"/>
                    <a:pt x="0" y="2984978"/>
                  </a:cubicBezTo>
                  <a:cubicBezTo>
                    <a:pt x="-47557" y="2750107"/>
                    <a:pt x="57434" y="2586346"/>
                    <a:pt x="0" y="2477532"/>
                  </a:cubicBezTo>
                  <a:cubicBezTo>
                    <a:pt x="-57434" y="2368718"/>
                    <a:pt x="74448" y="2023510"/>
                    <a:pt x="0" y="1820837"/>
                  </a:cubicBezTo>
                  <a:cubicBezTo>
                    <a:pt x="-74448" y="1618165"/>
                    <a:pt x="50247" y="1533903"/>
                    <a:pt x="0" y="1313390"/>
                  </a:cubicBezTo>
                  <a:cubicBezTo>
                    <a:pt x="-50247" y="1092877"/>
                    <a:pt x="46599" y="822028"/>
                    <a:pt x="0" y="656695"/>
                  </a:cubicBezTo>
                  <a:cubicBezTo>
                    <a:pt x="-46599" y="491362"/>
                    <a:pt x="24787" y="159078"/>
                    <a:pt x="0" y="0"/>
                  </a:cubicBezTo>
                  <a:close/>
                </a:path>
                <a:path w="6290798" h="2984978" stroke="0" extrusionOk="0">
                  <a:moveTo>
                    <a:pt x="0" y="0"/>
                  </a:moveTo>
                  <a:cubicBezTo>
                    <a:pt x="199393" y="-58868"/>
                    <a:pt x="298451" y="49770"/>
                    <a:pt x="508983" y="0"/>
                  </a:cubicBezTo>
                  <a:cubicBezTo>
                    <a:pt x="719515" y="-49770"/>
                    <a:pt x="737815" y="22676"/>
                    <a:pt x="955058" y="0"/>
                  </a:cubicBezTo>
                  <a:cubicBezTo>
                    <a:pt x="1172302" y="-22676"/>
                    <a:pt x="1281418" y="8239"/>
                    <a:pt x="1401132" y="0"/>
                  </a:cubicBezTo>
                  <a:cubicBezTo>
                    <a:pt x="1520846" y="-8239"/>
                    <a:pt x="1630654" y="4715"/>
                    <a:pt x="1784299" y="0"/>
                  </a:cubicBezTo>
                  <a:cubicBezTo>
                    <a:pt x="1937944" y="-4715"/>
                    <a:pt x="2068218" y="31069"/>
                    <a:pt x="2167466" y="0"/>
                  </a:cubicBezTo>
                  <a:cubicBezTo>
                    <a:pt x="2266714" y="-31069"/>
                    <a:pt x="2452559" y="4186"/>
                    <a:pt x="2550633" y="0"/>
                  </a:cubicBezTo>
                  <a:cubicBezTo>
                    <a:pt x="2648707" y="-4186"/>
                    <a:pt x="2880755" y="17588"/>
                    <a:pt x="3185431" y="0"/>
                  </a:cubicBezTo>
                  <a:cubicBezTo>
                    <a:pt x="3490107" y="-17588"/>
                    <a:pt x="3443769" y="15934"/>
                    <a:pt x="3568598" y="0"/>
                  </a:cubicBezTo>
                  <a:cubicBezTo>
                    <a:pt x="3693427" y="-15934"/>
                    <a:pt x="3917417" y="25513"/>
                    <a:pt x="4014673" y="0"/>
                  </a:cubicBezTo>
                  <a:cubicBezTo>
                    <a:pt x="4111929" y="-25513"/>
                    <a:pt x="4257493" y="52867"/>
                    <a:pt x="4460748" y="0"/>
                  </a:cubicBezTo>
                  <a:cubicBezTo>
                    <a:pt x="4664004" y="-52867"/>
                    <a:pt x="4897060" y="10744"/>
                    <a:pt x="5158454" y="0"/>
                  </a:cubicBezTo>
                  <a:cubicBezTo>
                    <a:pt x="5419848" y="-10744"/>
                    <a:pt x="5381705" y="26123"/>
                    <a:pt x="5541621" y="0"/>
                  </a:cubicBezTo>
                  <a:cubicBezTo>
                    <a:pt x="5701537" y="-26123"/>
                    <a:pt x="6038947" y="65799"/>
                    <a:pt x="6290798" y="0"/>
                  </a:cubicBezTo>
                  <a:cubicBezTo>
                    <a:pt x="6318234" y="167033"/>
                    <a:pt x="6245615" y="390160"/>
                    <a:pt x="6290798" y="656695"/>
                  </a:cubicBezTo>
                  <a:cubicBezTo>
                    <a:pt x="6335981" y="923230"/>
                    <a:pt x="6268853" y="1063932"/>
                    <a:pt x="6290798" y="1283541"/>
                  </a:cubicBezTo>
                  <a:cubicBezTo>
                    <a:pt x="6312743" y="1503150"/>
                    <a:pt x="6237341" y="1647467"/>
                    <a:pt x="6290798" y="1910386"/>
                  </a:cubicBezTo>
                  <a:cubicBezTo>
                    <a:pt x="6344255" y="2173305"/>
                    <a:pt x="6287168" y="2229644"/>
                    <a:pt x="6290798" y="2417832"/>
                  </a:cubicBezTo>
                  <a:cubicBezTo>
                    <a:pt x="6294428" y="2606020"/>
                    <a:pt x="6240457" y="2758568"/>
                    <a:pt x="6290798" y="2984978"/>
                  </a:cubicBezTo>
                  <a:cubicBezTo>
                    <a:pt x="6073517" y="2994390"/>
                    <a:pt x="5893665" y="2979536"/>
                    <a:pt x="5781815" y="2984978"/>
                  </a:cubicBezTo>
                  <a:cubicBezTo>
                    <a:pt x="5669965" y="2990420"/>
                    <a:pt x="5434329" y="2961799"/>
                    <a:pt x="5209925" y="2984978"/>
                  </a:cubicBezTo>
                  <a:cubicBezTo>
                    <a:pt x="4985521" y="3008157"/>
                    <a:pt x="4821738" y="2984761"/>
                    <a:pt x="4700942" y="2984978"/>
                  </a:cubicBezTo>
                  <a:cubicBezTo>
                    <a:pt x="4580146" y="2985195"/>
                    <a:pt x="4503233" y="2979184"/>
                    <a:pt x="4317775" y="2984978"/>
                  </a:cubicBezTo>
                  <a:cubicBezTo>
                    <a:pt x="4132317" y="2990772"/>
                    <a:pt x="3995408" y="2918250"/>
                    <a:pt x="3745884" y="2984978"/>
                  </a:cubicBezTo>
                  <a:cubicBezTo>
                    <a:pt x="3496360" y="3051706"/>
                    <a:pt x="3450934" y="2930067"/>
                    <a:pt x="3173994" y="2984978"/>
                  </a:cubicBezTo>
                  <a:cubicBezTo>
                    <a:pt x="2897054" y="3039889"/>
                    <a:pt x="2714602" y="2969899"/>
                    <a:pt x="2539195" y="2984978"/>
                  </a:cubicBezTo>
                  <a:cubicBezTo>
                    <a:pt x="2363788" y="3000057"/>
                    <a:pt x="2070808" y="2921953"/>
                    <a:pt x="1841488" y="2984978"/>
                  </a:cubicBezTo>
                  <a:cubicBezTo>
                    <a:pt x="1612168" y="3048003"/>
                    <a:pt x="1564219" y="2977869"/>
                    <a:pt x="1395413" y="2984978"/>
                  </a:cubicBezTo>
                  <a:cubicBezTo>
                    <a:pt x="1226608" y="2992087"/>
                    <a:pt x="890013" y="2904354"/>
                    <a:pt x="697707" y="2984978"/>
                  </a:cubicBezTo>
                  <a:cubicBezTo>
                    <a:pt x="505401" y="3065602"/>
                    <a:pt x="331861" y="2931281"/>
                    <a:pt x="0" y="2984978"/>
                  </a:cubicBezTo>
                  <a:cubicBezTo>
                    <a:pt x="-2831" y="2737752"/>
                    <a:pt x="52" y="2674798"/>
                    <a:pt x="0" y="2477532"/>
                  </a:cubicBezTo>
                  <a:cubicBezTo>
                    <a:pt x="-52" y="2280266"/>
                    <a:pt x="40225" y="2156397"/>
                    <a:pt x="0" y="1880536"/>
                  </a:cubicBezTo>
                  <a:cubicBezTo>
                    <a:pt x="-40225" y="1604675"/>
                    <a:pt x="28182" y="1442563"/>
                    <a:pt x="0" y="1283541"/>
                  </a:cubicBezTo>
                  <a:cubicBezTo>
                    <a:pt x="-28182" y="1124519"/>
                    <a:pt x="23341" y="833256"/>
                    <a:pt x="0" y="656695"/>
                  </a:cubicBezTo>
                  <a:cubicBezTo>
                    <a:pt x="-23341" y="480134"/>
                    <a:pt x="4743" y="216870"/>
                    <a:pt x="0" y="0"/>
                  </a:cubicBezTo>
                  <a:close/>
                </a:path>
              </a:pathLst>
            </a:custGeom>
            <a:solidFill>
              <a:schemeClr val="accent1">
                <a:lumMod val="40000"/>
                <a:lumOff val="60000"/>
              </a:schemeClr>
            </a:solidFill>
            <a:ln>
              <a:solidFill>
                <a:schemeClr val="bg1"/>
              </a:solidFill>
              <a:extLst>
                <a:ext uri="{C807C97D-BFC1-408E-A445-0C87EB9F89A2}">
                  <ask:lineSketchStyleProps xmlns:ask="http://schemas.microsoft.com/office/drawing/2018/sketchyshapes" sd="3499211612">
                    <a:prstGeom prst="rect">
                      <a:avLst/>
                    </a:prstGeom>
                    <ask:type>
                      <ask:lineSketchScribble/>
                    </ask:type>
                  </ask:lineSketchStyleProps>
                </a:ext>
              </a:extLst>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de-DE"/>
            </a:p>
          </p:txBody>
        </p:sp>
        <p:cxnSp>
          <p:nvCxnSpPr>
            <p:cNvPr id="96" name="Gerade Verbindung mit Pfeil 95">
              <a:extLst>
                <a:ext uri="{FF2B5EF4-FFF2-40B4-BE49-F238E27FC236}">
                  <a16:creationId xmlns:a16="http://schemas.microsoft.com/office/drawing/2014/main" id="{6E317F9F-C965-EA5D-4A4F-311040DEDF23}"/>
                </a:ext>
              </a:extLst>
            </p:cNvPr>
            <p:cNvCxnSpPr>
              <a:cxnSpLocks/>
            </p:cNvCxnSpPr>
            <p:nvPr/>
          </p:nvCxnSpPr>
          <p:spPr>
            <a:xfrm flipH="1">
              <a:off x="4982056" y="4793986"/>
              <a:ext cx="619680" cy="1785"/>
            </a:xfrm>
            <a:prstGeom prst="straightConnector1">
              <a:avLst/>
            </a:prstGeom>
            <a:ln w="57150">
              <a:solidFill>
                <a:srgbClr val="FF9400"/>
              </a:solidFill>
            </a:ln>
          </p:spPr>
          <p:style>
            <a:lnRef idx="1">
              <a:schemeClr val="accent1"/>
            </a:lnRef>
            <a:fillRef idx="0">
              <a:schemeClr val="accent1"/>
            </a:fillRef>
            <a:effectRef idx="0">
              <a:schemeClr val="accent1"/>
            </a:effectRef>
            <a:fontRef idx="minor">
              <a:schemeClr val="tx1"/>
            </a:fontRef>
          </p:style>
        </p:cxnSp>
        <p:grpSp>
          <p:nvGrpSpPr>
            <p:cNvPr id="97" name="Gruppieren 96">
              <a:extLst>
                <a:ext uri="{FF2B5EF4-FFF2-40B4-BE49-F238E27FC236}">
                  <a16:creationId xmlns:a16="http://schemas.microsoft.com/office/drawing/2014/main" id="{BA399EF7-36D3-BB5B-FF8F-4609E3F6AC50}"/>
                </a:ext>
              </a:extLst>
            </p:cNvPr>
            <p:cNvGrpSpPr/>
            <p:nvPr/>
          </p:nvGrpSpPr>
          <p:grpSpPr>
            <a:xfrm>
              <a:off x="4025121" y="4112938"/>
              <a:ext cx="3726352" cy="688781"/>
              <a:chOff x="4025121" y="4112938"/>
              <a:chExt cx="3726352" cy="688781"/>
            </a:xfrm>
          </p:grpSpPr>
          <p:cxnSp>
            <p:nvCxnSpPr>
              <p:cNvPr id="121" name="Gerade Verbindung mit Pfeil 120">
                <a:extLst>
                  <a:ext uri="{FF2B5EF4-FFF2-40B4-BE49-F238E27FC236}">
                    <a16:creationId xmlns:a16="http://schemas.microsoft.com/office/drawing/2014/main" id="{FBDEA6B0-E73A-E93B-3AFD-D49D82959EFE}"/>
                  </a:ext>
                </a:extLst>
              </p:cNvPr>
              <p:cNvCxnSpPr>
                <a:cxnSpLocks/>
              </p:cNvCxnSpPr>
              <p:nvPr/>
            </p:nvCxnSpPr>
            <p:spPr>
              <a:xfrm flipH="1">
                <a:off x="6815714" y="4127809"/>
                <a:ext cx="1740" cy="670936"/>
              </a:xfrm>
              <a:prstGeom prst="straightConnector1">
                <a:avLst/>
              </a:prstGeom>
              <a:ln w="57150">
                <a:solidFill>
                  <a:srgbClr val="FF9400"/>
                </a:solidFill>
              </a:ln>
            </p:spPr>
            <p:style>
              <a:lnRef idx="1">
                <a:schemeClr val="accent1"/>
              </a:lnRef>
              <a:fillRef idx="0">
                <a:schemeClr val="accent1"/>
              </a:fillRef>
              <a:effectRef idx="0">
                <a:schemeClr val="accent1"/>
              </a:effectRef>
              <a:fontRef idx="minor">
                <a:schemeClr val="tx1"/>
              </a:fontRef>
            </p:style>
          </p:cxnSp>
          <p:cxnSp>
            <p:nvCxnSpPr>
              <p:cNvPr id="122" name="Gerade Verbindung mit Pfeil 121">
                <a:extLst>
                  <a:ext uri="{FF2B5EF4-FFF2-40B4-BE49-F238E27FC236}">
                    <a16:creationId xmlns:a16="http://schemas.microsoft.com/office/drawing/2014/main" id="{5DDDB144-0D86-1ADE-F23C-6DA2C79252ED}"/>
                  </a:ext>
                </a:extLst>
              </p:cNvPr>
              <p:cNvCxnSpPr>
                <a:cxnSpLocks/>
              </p:cNvCxnSpPr>
              <p:nvPr/>
            </p:nvCxnSpPr>
            <p:spPr>
              <a:xfrm flipH="1">
                <a:off x="4398928" y="4127808"/>
                <a:ext cx="1740" cy="670936"/>
              </a:xfrm>
              <a:prstGeom prst="straightConnector1">
                <a:avLst/>
              </a:prstGeom>
              <a:ln w="57150">
                <a:solidFill>
                  <a:srgbClr val="FF9400"/>
                </a:solidFill>
              </a:ln>
            </p:spPr>
            <p:style>
              <a:lnRef idx="1">
                <a:schemeClr val="accent1"/>
              </a:lnRef>
              <a:fillRef idx="0">
                <a:schemeClr val="accent1"/>
              </a:fillRef>
              <a:effectRef idx="0">
                <a:schemeClr val="accent1"/>
              </a:effectRef>
              <a:fontRef idx="minor">
                <a:schemeClr val="tx1"/>
              </a:fontRef>
            </p:style>
          </p:cxnSp>
          <p:cxnSp>
            <p:nvCxnSpPr>
              <p:cNvPr id="123" name="Gerade Verbindung mit Pfeil 122">
                <a:extLst>
                  <a:ext uri="{FF2B5EF4-FFF2-40B4-BE49-F238E27FC236}">
                    <a16:creationId xmlns:a16="http://schemas.microsoft.com/office/drawing/2014/main" id="{608097D2-2EF2-4247-2B2C-B6CD92DBB370}"/>
                  </a:ext>
                </a:extLst>
              </p:cNvPr>
              <p:cNvCxnSpPr>
                <a:cxnSpLocks/>
              </p:cNvCxnSpPr>
              <p:nvPr/>
            </p:nvCxnSpPr>
            <p:spPr>
              <a:xfrm flipH="1">
                <a:off x="4982056" y="4124834"/>
                <a:ext cx="1740" cy="676884"/>
              </a:xfrm>
              <a:prstGeom prst="straightConnector1">
                <a:avLst/>
              </a:prstGeom>
              <a:ln w="57150">
                <a:solidFill>
                  <a:srgbClr val="FF9400"/>
                </a:solidFill>
              </a:ln>
            </p:spPr>
            <p:style>
              <a:lnRef idx="1">
                <a:schemeClr val="accent1"/>
              </a:lnRef>
              <a:fillRef idx="0">
                <a:schemeClr val="accent1"/>
              </a:fillRef>
              <a:effectRef idx="0">
                <a:schemeClr val="accent1"/>
              </a:effectRef>
              <a:fontRef idx="minor">
                <a:schemeClr val="tx1"/>
              </a:fontRef>
            </p:style>
          </p:cxnSp>
          <p:cxnSp>
            <p:nvCxnSpPr>
              <p:cNvPr id="124" name="Gerade Verbindung mit Pfeil 123">
                <a:extLst>
                  <a:ext uri="{FF2B5EF4-FFF2-40B4-BE49-F238E27FC236}">
                    <a16:creationId xmlns:a16="http://schemas.microsoft.com/office/drawing/2014/main" id="{1638EA0F-16AB-36D3-4833-7ECADEC33576}"/>
                  </a:ext>
                </a:extLst>
              </p:cNvPr>
              <p:cNvCxnSpPr>
                <a:cxnSpLocks/>
              </p:cNvCxnSpPr>
              <p:nvPr/>
            </p:nvCxnSpPr>
            <p:spPr>
              <a:xfrm flipH="1">
                <a:off x="4385874" y="4112938"/>
                <a:ext cx="619680" cy="1785"/>
              </a:xfrm>
              <a:prstGeom prst="straightConnector1">
                <a:avLst/>
              </a:prstGeom>
              <a:ln w="57150">
                <a:solidFill>
                  <a:srgbClr val="FF9400"/>
                </a:solidFill>
              </a:ln>
            </p:spPr>
            <p:style>
              <a:lnRef idx="1">
                <a:schemeClr val="accent1"/>
              </a:lnRef>
              <a:fillRef idx="0">
                <a:schemeClr val="accent1"/>
              </a:fillRef>
              <a:effectRef idx="0">
                <a:schemeClr val="accent1"/>
              </a:effectRef>
              <a:fontRef idx="minor">
                <a:schemeClr val="tx1"/>
              </a:fontRef>
            </p:style>
          </p:cxnSp>
          <p:grpSp>
            <p:nvGrpSpPr>
              <p:cNvPr id="125" name="Gruppieren 124">
                <a:extLst>
                  <a:ext uri="{FF2B5EF4-FFF2-40B4-BE49-F238E27FC236}">
                    <a16:creationId xmlns:a16="http://schemas.microsoft.com/office/drawing/2014/main" id="{B87904DE-2566-4361-E943-BE150DB1F369}"/>
                  </a:ext>
                </a:extLst>
              </p:cNvPr>
              <p:cNvGrpSpPr/>
              <p:nvPr/>
            </p:nvGrpSpPr>
            <p:grpSpPr>
              <a:xfrm>
                <a:off x="5599658" y="4112939"/>
                <a:ext cx="1215776" cy="688780"/>
                <a:chOff x="6276313" y="4613575"/>
                <a:chExt cx="1600772" cy="1326911"/>
              </a:xfrm>
            </p:grpSpPr>
            <p:cxnSp>
              <p:nvCxnSpPr>
                <p:cNvPr id="130" name="Gerade Verbindung mit Pfeil 129">
                  <a:extLst>
                    <a:ext uri="{FF2B5EF4-FFF2-40B4-BE49-F238E27FC236}">
                      <a16:creationId xmlns:a16="http://schemas.microsoft.com/office/drawing/2014/main" id="{74841615-4858-B960-0D69-1E7318609346}"/>
                    </a:ext>
                  </a:extLst>
                </p:cNvPr>
                <p:cNvCxnSpPr>
                  <a:cxnSpLocks/>
                </p:cNvCxnSpPr>
                <p:nvPr/>
              </p:nvCxnSpPr>
              <p:spPr>
                <a:xfrm flipH="1">
                  <a:off x="6293499" y="4642222"/>
                  <a:ext cx="2291" cy="1292535"/>
                </a:xfrm>
                <a:prstGeom prst="straightConnector1">
                  <a:avLst/>
                </a:prstGeom>
                <a:ln w="57150">
                  <a:solidFill>
                    <a:srgbClr val="FF9400"/>
                  </a:solidFill>
                </a:ln>
              </p:spPr>
              <p:style>
                <a:lnRef idx="1">
                  <a:schemeClr val="accent1"/>
                </a:lnRef>
                <a:fillRef idx="0">
                  <a:schemeClr val="accent1"/>
                </a:fillRef>
                <a:effectRef idx="0">
                  <a:schemeClr val="accent1"/>
                </a:effectRef>
                <a:fontRef idx="minor">
                  <a:schemeClr val="tx1"/>
                </a:fontRef>
              </p:style>
            </p:cxnSp>
            <p:cxnSp>
              <p:nvCxnSpPr>
                <p:cNvPr id="131" name="Gerade Verbindung mit Pfeil 130">
                  <a:extLst>
                    <a:ext uri="{FF2B5EF4-FFF2-40B4-BE49-F238E27FC236}">
                      <a16:creationId xmlns:a16="http://schemas.microsoft.com/office/drawing/2014/main" id="{CF77C70B-E6A6-7B40-2EFD-ED391A211631}"/>
                    </a:ext>
                  </a:extLst>
                </p:cNvPr>
                <p:cNvCxnSpPr>
                  <a:cxnSpLocks/>
                </p:cNvCxnSpPr>
                <p:nvPr/>
              </p:nvCxnSpPr>
              <p:spPr>
                <a:xfrm flipH="1">
                  <a:off x="7061230" y="4636492"/>
                  <a:ext cx="2291" cy="1303994"/>
                </a:xfrm>
                <a:prstGeom prst="straightConnector1">
                  <a:avLst/>
                </a:prstGeom>
                <a:ln w="57150">
                  <a:solidFill>
                    <a:srgbClr val="FF9400"/>
                  </a:solidFill>
                </a:ln>
              </p:spPr>
              <p:style>
                <a:lnRef idx="1">
                  <a:schemeClr val="accent1"/>
                </a:lnRef>
                <a:fillRef idx="0">
                  <a:schemeClr val="accent1"/>
                </a:fillRef>
                <a:effectRef idx="0">
                  <a:schemeClr val="accent1"/>
                </a:effectRef>
                <a:fontRef idx="minor">
                  <a:schemeClr val="tx1"/>
                </a:fontRef>
              </p:style>
            </p:cxnSp>
            <p:cxnSp>
              <p:nvCxnSpPr>
                <p:cNvPr id="132" name="Gerade Verbindung mit Pfeil 131">
                  <a:extLst>
                    <a:ext uri="{FF2B5EF4-FFF2-40B4-BE49-F238E27FC236}">
                      <a16:creationId xmlns:a16="http://schemas.microsoft.com/office/drawing/2014/main" id="{2EFAC989-9A6F-35E1-92CF-35BC493B25FB}"/>
                    </a:ext>
                  </a:extLst>
                </p:cNvPr>
                <p:cNvCxnSpPr>
                  <a:cxnSpLocks/>
                </p:cNvCxnSpPr>
                <p:nvPr/>
              </p:nvCxnSpPr>
              <p:spPr>
                <a:xfrm flipH="1">
                  <a:off x="6276313" y="4613575"/>
                  <a:ext cx="815854" cy="3439"/>
                </a:xfrm>
                <a:prstGeom prst="straightConnector1">
                  <a:avLst/>
                </a:prstGeom>
                <a:ln w="57150">
                  <a:solidFill>
                    <a:srgbClr val="FF9400"/>
                  </a:solidFill>
                </a:ln>
              </p:spPr>
              <p:style>
                <a:lnRef idx="1">
                  <a:schemeClr val="accent1"/>
                </a:lnRef>
                <a:fillRef idx="0">
                  <a:schemeClr val="accent1"/>
                </a:fillRef>
                <a:effectRef idx="0">
                  <a:schemeClr val="accent1"/>
                </a:effectRef>
                <a:fontRef idx="minor">
                  <a:schemeClr val="tx1"/>
                </a:fontRef>
              </p:style>
            </p:cxnSp>
            <p:cxnSp>
              <p:nvCxnSpPr>
                <p:cNvPr id="133" name="Gerade Verbindung mit Pfeil 132">
                  <a:extLst>
                    <a:ext uri="{FF2B5EF4-FFF2-40B4-BE49-F238E27FC236}">
                      <a16:creationId xmlns:a16="http://schemas.microsoft.com/office/drawing/2014/main" id="{86911D5B-1BF5-21FA-D9C0-DF9C5468C5FB}"/>
                    </a:ext>
                  </a:extLst>
                </p:cNvPr>
                <p:cNvCxnSpPr>
                  <a:cxnSpLocks/>
                </p:cNvCxnSpPr>
                <p:nvPr/>
              </p:nvCxnSpPr>
              <p:spPr>
                <a:xfrm flipH="1">
                  <a:off x="7061231" y="5925590"/>
                  <a:ext cx="815854" cy="3439"/>
                </a:xfrm>
                <a:prstGeom prst="straightConnector1">
                  <a:avLst/>
                </a:prstGeom>
                <a:ln w="57150">
                  <a:solidFill>
                    <a:srgbClr val="FF9400"/>
                  </a:solidFill>
                </a:ln>
              </p:spPr>
              <p:style>
                <a:lnRef idx="1">
                  <a:schemeClr val="accent1"/>
                </a:lnRef>
                <a:fillRef idx="0">
                  <a:schemeClr val="accent1"/>
                </a:fillRef>
                <a:effectRef idx="0">
                  <a:schemeClr val="accent1"/>
                </a:effectRef>
                <a:fontRef idx="minor">
                  <a:schemeClr val="tx1"/>
                </a:fontRef>
              </p:style>
            </p:cxnSp>
          </p:grpSp>
          <p:cxnSp>
            <p:nvCxnSpPr>
              <p:cNvPr id="126" name="Gerade Verbindung mit Pfeil 125">
                <a:extLst>
                  <a:ext uri="{FF2B5EF4-FFF2-40B4-BE49-F238E27FC236}">
                    <a16:creationId xmlns:a16="http://schemas.microsoft.com/office/drawing/2014/main" id="{CF60412A-9505-BAEC-E7F8-E2E0255C4066}"/>
                  </a:ext>
                </a:extLst>
              </p:cNvPr>
              <p:cNvCxnSpPr>
                <a:cxnSpLocks/>
              </p:cNvCxnSpPr>
              <p:nvPr/>
            </p:nvCxnSpPr>
            <p:spPr>
              <a:xfrm flipH="1">
                <a:off x="4025121" y="4779374"/>
                <a:ext cx="362492" cy="2395"/>
              </a:xfrm>
              <a:prstGeom prst="straightConnector1">
                <a:avLst/>
              </a:prstGeom>
              <a:ln w="57150">
                <a:solidFill>
                  <a:srgbClr val="FF9400"/>
                </a:solidFill>
              </a:ln>
            </p:spPr>
            <p:style>
              <a:lnRef idx="1">
                <a:schemeClr val="accent1"/>
              </a:lnRef>
              <a:fillRef idx="0">
                <a:schemeClr val="accent1"/>
              </a:fillRef>
              <a:effectRef idx="0">
                <a:schemeClr val="accent1"/>
              </a:effectRef>
              <a:fontRef idx="minor">
                <a:schemeClr val="tx1"/>
              </a:fontRef>
            </p:style>
          </p:cxnSp>
          <p:cxnSp>
            <p:nvCxnSpPr>
              <p:cNvPr id="127" name="Gerade Verbindung mit Pfeil 126">
                <a:extLst>
                  <a:ext uri="{FF2B5EF4-FFF2-40B4-BE49-F238E27FC236}">
                    <a16:creationId xmlns:a16="http://schemas.microsoft.com/office/drawing/2014/main" id="{5571E493-99DE-AC5E-118F-55B7EEE0C66B}"/>
                  </a:ext>
                </a:extLst>
              </p:cNvPr>
              <p:cNvCxnSpPr>
                <a:cxnSpLocks/>
              </p:cNvCxnSpPr>
              <p:nvPr/>
            </p:nvCxnSpPr>
            <p:spPr>
              <a:xfrm flipH="1">
                <a:off x="7410300" y="4124835"/>
                <a:ext cx="1740" cy="676884"/>
              </a:xfrm>
              <a:prstGeom prst="straightConnector1">
                <a:avLst/>
              </a:prstGeom>
              <a:ln w="57150">
                <a:solidFill>
                  <a:srgbClr val="FF9400"/>
                </a:solidFill>
              </a:ln>
            </p:spPr>
            <p:style>
              <a:lnRef idx="1">
                <a:schemeClr val="accent1"/>
              </a:lnRef>
              <a:fillRef idx="0">
                <a:schemeClr val="accent1"/>
              </a:fillRef>
              <a:effectRef idx="0">
                <a:schemeClr val="accent1"/>
              </a:effectRef>
              <a:fontRef idx="minor">
                <a:schemeClr val="tx1"/>
              </a:fontRef>
            </p:style>
          </p:cxnSp>
          <p:cxnSp>
            <p:nvCxnSpPr>
              <p:cNvPr id="128" name="Gerade Verbindung mit Pfeil 127">
                <a:extLst>
                  <a:ext uri="{FF2B5EF4-FFF2-40B4-BE49-F238E27FC236}">
                    <a16:creationId xmlns:a16="http://schemas.microsoft.com/office/drawing/2014/main" id="{5EBD00F2-6D59-719E-7CA1-D5F95732851D}"/>
                  </a:ext>
                </a:extLst>
              </p:cNvPr>
              <p:cNvCxnSpPr>
                <a:cxnSpLocks/>
              </p:cNvCxnSpPr>
              <p:nvPr/>
            </p:nvCxnSpPr>
            <p:spPr>
              <a:xfrm flipH="1">
                <a:off x="6814118" y="4112939"/>
                <a:ext cx="619680" cy="1785"/>
              </a:xfrm>
              <a:prstGeom prst="straightConnector1">
                <a:avLst/>
              </a:prstGeom>
              <a:ln w="57150">
                <a:solidFill>
                  <a:srgbClr val="FF9400"/>
                </a:solidFill>
              </a:ln>
            </p:spPr>
            <p:style>
              <a:lnRef idx="1">
                <a:schemeClr val="accent1"/>
              </a:lnRef>
              <a:fillRef idx="0">
                <a:schemeClr val="accent1"/>
              </a:fillRef>
              <a:effectRef idx="0">
                <a:schemeClr val="accent1"/>
              </a:effectRef>
              <a:fontRef idx="minor">
                <a:schemeClr val="tx1"/>
              </a:fontRef>
            </p:style>
          </p:cxnSp>
          <p:cxnSp>
            <p:nvCxnSpPr>
              <p:cNvPr id="129" name="Gerade Verbindung mit Pfeil 128">
                <a:extLst>
                  <a:ext uri="{FF2B5EF4-FFF2-40B4-BE49-F238E27FC236}">
                    <a16:creationId xmlns:a16="http://schemas.microsoft.com/office/drawing/2014/main" id="{EB2A7C9C-F8AE-698A-6FEC-89FE01CB8A52}"/>
                  </a:ext>
                </a:extLst>
              </p:cNvPr>
              <p:cNvCxnSpPr>
                <a:cxnSpLocks/>
              </p:cNvCxnSpPr>
              <p:nvPr/>
            </p:nvCxnSpPr>
            <p:spPr>
              <a:xfrm flipH="1">
                <a:off x="7410301" y="4782016"/>
                <a:ext cx="341172" cy="5776"/>
              </a:xfrm>
              <a:prstGeom prst="straightConnector1">
                <a:avLst/>
              </a:prstGeom>
              <a:ln w="57150">
                <a:solidFill>
                  <a:srgbClr val="FF9400"/>
                </a:solidFill>
              </a:ln>
            </p:spPr>
            <p:style>
              <a:lnRef idx="1">
                <a:schemeClr val="accent1"/>
              </a:lnRef>
              <a:fillRef idx="0">
                <a:schemeClr val="accent1"/>
              </a:fillRef>
              <a:effectRef idx="0">
                <a:schemeClr val="accent1"/>
              </a:effectRef>
              <a:fontRef idx="minor">
                <a:schemeClr val="tx1"/>
              </a:fontRef>
            </p:style>
          </p:cxnSp>
        </p:grpSp>
        <p:sp>
          <p:nvSpPr>
            <p:cNvPr id="98" name="Title 1">
              <a:extLst>
                <a:ext uri="{FF2B5EF4-FFF2-40B4-BE49-F238E27FC236}">
                  <a16:creationId xmlns:a16="http://schemas.microsoft.com/office/drawing/2014/main" id="{25B2630C-52EB-B3F4-FD14-E12AACE80540}"/>
                </a:ext>
              </a:extLst>
            </p:cNvPr>
            <p:cNvSpPr txBox="1">
              <a:spLocks/>
            </p:cNvSpPr>
            <p:nvPr/>
          </p:nvSpPr>
          <p:spPr>
            <a:xfrm>
              <a:off x="2652148" y="3275927"/>
              <a:ext cx="624034" cy="436433"/>
            </a:xfrm>
            <a:prstGeom prst="rect">
              <a:avLst/>
            </a:prstGeom>
            <a:solidFill>
              <a:schemeClr val="tx1">
                <a:lumMod val="85000"/>
                <a:lumOff val="15000"/>
              </a:schemeClr>
            </a:solidFill>
          </p:spPr>
          <p:txBody>
            <a:bodyPr vert="horz" lIns="91440" tIns="45720" rIns="91440" bIns="45720" rtlCol="0" anchor="ct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de-DE" sz="2000">
                  <a:solidFill>
                    <a:srgbClr val="FF8100"/>
                  </a:solidFill>
                  <a:latin typeface="Arial"/>
                  <a:cs typeface="Arial"/>
                </a:rPr>
                <a:t>real</a:t>
              </a:r>
              <a:endParaRPr lang="de-DE" sz="2000"/>
            </a:p>
          </p:txBody>
        </p:sp>
        <p:sp>
          <p:nvSpPr>
            <p:cNvPr id="99" name="Title 1">
              <a:extLst>
                <a:ext uri="{FF2B5EF4-FFF2-40B4-BE49-F238E27FC236}">
                  <a16:creationId xmlns:a16="http://schemas.microsoft.com/office/drawing/2014/main" id="{E0579220-4E3B-26F1-E1D7-20803594E380}"/>
                </a:ext>
              </a:extLst>
            </p:cNvPr>
            <p:cNvSpPr txBox="1">
              <a:spLocks/>
            </p:cNvSpPr>
            <p:nvPr/>
          </p:nvSpPr>
          <p:spPr>
            <a:xfrm>
              <a:off x="1986339" y="4245647"/>
              <a:ext cx="1329008" cy="436433"/>
            </a:xfrm>
            <a:prstGeom prst="rect">
              <a:avLst/>
            </a:prstGeom>
            <a:solidFill>
              <a:schemeClr val="tx1">
                <a:lumMod val="85000"/>
                <a:lumOff val="15000"/>
              </a:schemeClr>
            </a:solidFill>
          </p:spPr>
          <p:txBody>
            <a:bodyPr vert="horz" lIns="91440" tIns="45720" rIns="91440" bIns="45720" rtlCol="0" anchor="ct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de-DE" sz="2000" err="1">
                  <a:solidFill>
                    <a:srgbClr val="FF8100"/>
                  </a:solidFill>
                  <a:latin typeface="Arial"/>
                  <a:cs typeface="Arial"/>
                </a:rPr>
                <a:t>imaginary</a:t>
              </a:r>
              <a:endParaRPr lang="de-DE" sz="2000" err="1"/>
            </a:p>
          </p:txBody>
        </p:sp>
        <p:cxnSp>
          <p:nvCxnSpPr>
            <p:cNvPr id="100" name="Gerade Verbindung mit Pfeil 99">
              <a:extLst>
                <a:ext uri="{FF2B5EF4-FFF2-40B4-BE49-F238E27FC236}">
                  <a16:creationId xmlns:a16="http://schemas.microsoft.com/office/drawing/2014/main" id="{08E8EC71-10C4-93A1-1E99-FBF3E20DA45E}"/>
                </a:ext>
              </a:extLst>
            </p:cNvPr>
            <p:cNvCxnSpPr/>
            <p:nvPr/>
          </p:nvCxnSpPr>
          <p:spPr>
            <a:xfrm flipV="1">
              <a:off x="3676989" y="4953615"/>
              <a:ext cx="3753769" cy="2554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1" name="Title 1">
              <a:extLst>
                <a:ext uri="{FF2B5EF4-FFF2-40B4-BE49-F238E27FC236}">
                  <a16:creationId xmlns:a16="http://schemas.microsoft.com/office/drawing/2014/main" id="{B841F490-11D7-7F5D-10F9-851238C75AE7}"/>
                </a:ext>
              </a:extLst>
            </p:cNvPr>
            <p:cNvSpPr txBox="1">
              <a:spLocks/>
            </p:cNvSpPr>
            <p:nvPr/>
          </p:nvSpPr>
          <p:spPr>
            <a:xfrm>
              <a:off x="6185026" y="4967949"/>
              <a:ext cx="1329267" cy="419245"/>
            </a:xfrm>
            <a:prstGeom prst="rect">
              <a:avLst/>
            </a:prstGeom>
            <a:noFill/>
          </p:spPr>
          <p:txBody>
            <a:bodyPr vert="horz" lIns="91440" tIns="45720" rIns="91440" bIns="45720" rtlCol="0" anchor="ct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de-DE" sz="2000">
                  <a:solidFill>
                    <a:srgbClr val="000000"/>
                  </a:solidFill>
                  <a:latin typeface="Arial"/>
                  <a:cs typeface="Arial"/>
                </a:rPr>
                <a:t>time</a:t>
              </a:r>
              <a:endParaRPr lang="de-DE" sz="2000" err="1">
                <a:solidFill>
                  <a:srgbClr val="000000"/>
                </a:solidFill>
              </a:endParaRPr>
            </a:p>
          </p:txBody>
        </p:sp>
        <p:cxnSp>
          <p:nvCxnSpPr>
            <p:cNvPr id="102" name="Gerade Verbindung mit Pfeil 101">
              <a:extLst>
                <a:ext uri="{FF2B5EF4-FFF2-40B4-BE49-F238E27FC236}">
                  <a16:creationId xmlns:a16="http://schemas.microsoft.com/office/drawing/2014/main" id="{17CFFF26-22C1-0EE6-DE9E-3F44B864BA16}"/>
                </a:ext>
              </a:extLst>
            </p:cNvPr>
            <p:cNvCxnSpPr/>
            <p:nvPr/>
          </p:nvCxnSpPr>
          <p:spPr>
            <a:xfrm flipH="1">
              <a:off x="3991762" y="2963896"/>
              <a:ext cx="1741" cy="2105447"/>
            </a:xfrm>
            <a:prstGeom prst="straightConnector1">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03" name="Gerade Verbindung mit Pfeil 102">
              <a:extLst>
                <a:ext uri="{FF2B5EF4-FFF2-40B4-BE49-F238E27FC236}">
                  <a16:creationId xmlns:a16="http://schemas.microsoft.com/office/drawing/2014/main" id="{84FEB780-F857-0848-FA5B-B371C4FFC593}"/>
                </a:ext>
              </a:extLst>
            </p:cNvPr>
            <p:cNvCxnSpPr>
              <a:cxnSpLocks/>
            </p:cNvCxnSpPr>
            <p:nvPr/>
          </p:nvCxnSpPr>
          <p:spPr>
            <a:xfrm flipH="1">
              <a:off x="3662240" y="2963896"/>
              <a:ext cx="1741" cy="2105446"/>
            </a:xfrm>
            <a:prstGeom prst="straightConnector1">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04" name="Title 1">
              <a:extLst>
                <a:ext uri="{FF2B5EF4-FFF2-40B4-BE49-F238E27FC236}">
                  <a16:creationId xmlns:a16="http://schemas.microsoft.com/office/drawing/2014/main" id="{F43CC46D-0886-32C2-DC1F-23ECCB3ACDE8}"/>
                </a:ext>
              </a:extLst>
            </p:cNvPr>
            <p:cNvSpPr txBox="1">
              <a:spLocks/>
            </p:cNvSpPr>
            <p:nvPr/>
          </p:nvSpPr>
          <p:spPr>
            <a:xfrm>
              <a:off x="3560820" y="5238791"/>
              <a:ext cx="624034" cy="436432"/>
            </a:xfrm>
            <a:prstGeom prst="rect">
              <a:avLst/>
            </a:prstGeom>
            <a:noFill/>
            <a:ln>
              <a:no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Futura LT Pro Book" panose="020B0502020204020303" pitchFamily="34" charset="77"/>
                  <a:ea typeface="+mj-ea"/>
                  <a:cs typeface="Futura Medium" panose="020B0602020204020303" pitchFamily="34" charset="-79"/>
                </a:defRPr>
              </a:lvl1pPr>
            </a:lstStyle>
            <a:p>
              <a:pPr algn="ctr"/>
              <a:r>
                <a:rPr lang="de-DE" sz="2000">
                  <a:solidFill>
                    <a:srgbClr val="FF8100"/>
                  </a:solidFill>
                  <a:latin typeface="Arial"/>
                  <a:cs typeface="Arial"/>
                </a:rPr>
                <a:t>90°</a:t>
              </a:r>
              <a:endParaRPr lang="de-DE" sz="2000"/>
            </a:p>
          </p:txBody>
        </p:sp>
        <p:cxnSp>
          <p:nvCxnSpPr>
            <p:cNvPr id="105" name="Gerade Verbindung mit Pfeil 104">
              <a:extLst>
                <a:ext uri="{FF2B5EF4-FFF2-40B4-BE49-F238E27FC236}">
                  <a16:creationId xmlns:a16="http://schemas.microsoft.com/office/drawing/2014/main" id="{35AC1E97-109D-E2CD-4575-FF7443C64787}"/>
                </a:ext>
              </a:extLst>
            </p:cNvPr>
            <p:cNvCxnSpPr/>
            <p:nvPr/>
          </p:nvCxnSpPr>
          <p:spPr>
            <a:xfrm flipV="1">
              <a:off x="3617405" y="5254974"/>
              <a:ext cx="419303" cy="2623"/>
            </a:xfrm>
            <a:prstGeom prst="straightConnector1">
              <a:avLst/>
            </a:prstGeom>
            <a:ln w="28575">
              <a:solidFill>
                <a:srgbClr val="FF8100"/>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106" name="Gruppieren 105">
              <a:extLst>
                <a:ext uri="{FF2B5EF4-FFF2-40B4-BE49-F238E27FC236}">
                  <a16:creationId xmlns:a16="http://schemas.microsoft.com/office/drawing/2014/main" id="{221DA4B1-02A4-F537-94D7-4FDABBAD2461}"/>
                </a:ext>
              </a:extLst>
            </p:cNvPr>
            <p:cNvGrpSpPr/>
            <p:nvPr/>
          </p:nvGrpSpPr>
          <p:grpSpPr>
            <a:xfrm>
              <a:off x="3664174" y="3150412"/>
              <a:ext cx="3726352" cy="688782"/>
              <a:chOff x="4025121" y="4112938"/>
              <a:chExt cx="3726352" cy="688782"/>
            </a:xfrm>
          </p:grpSpPr>
          <p:cxnSp>
            <p:nvCxnSpPr>
              <p:cNvPr id="108" name="Gerade Verbindung mit Pfeil 107">
                <a:extLst>
                  <a:ext uri="{FF2B5EF4-FFF2-40B4-BE49-F238E27FC236}">
                    <a16:creationId xmlns:a16="http://schemas.microsoft.com/office/drawing/2014/main" id="{FFF28DD9-007C-8B2E-45E8-14E2C81DA1E4}"/>
                  </a:ext>
                </a:extLst>
              </p:cNvPr>
              <p:cNvCxnSpPr>
                <a:cxnSpLocks/>
              </p:cNvCxnSpPr>
              <p:nvPr/>
            </p:nvCxnSpPr>
            <p:spPr>
              <a:xfrm flipH="1">
                <a:off x="6815714" y="4127809"/>
                <a:ext cx="1740" cy="670936"/>
              </a:xfrm>
              <a:prstGeom prst="straightConnector1">
                <a:avLst/>
              </a:prstGeom>
              <a:ln w="57150">
                <a:solidFill>
                  <a:srgbClr val="FF9400"/>
                </a:solidFill>
              </a:ln>
            </p:spPr>
            <p:style>
              <a:lnRef idx="1">
                <a:schemeClr val="accent1"/>
              </a:lnRef>
              <a:fillRef idx="0">
                <a:schemeClr val="accent1"/>
              </a:fillRef>
              <a:effectRef idx="0">
                <a:schemeClr val="accent1"/>
              </a:effectRef>
              <a:fontRef idx="minor">
                <a:schemeClr val="tx1"/>
              </a:fontRef>
            </p:style>
          </p:cxnSp>
          <p:cxnSp>
            <p:nvCxnSpPr>
              <p:cNvPr id="109" name="Gerade Verbindung mit Pfeil 108">
                <a:extLst>
                  <a:ext uri="{FF2B5EF4-FFF2-40B4-BE49-F238E27FC236}">
                    <a16:creationId xmlns:a16="http://schemas.microsoft.com/office/drawing/2014/main" id="{02960EF6-0EFA-B022-2BA1-822F56BAF27A}"/>
                  </a:ext>
                </a:extLst>
              </p:cNvPr>
              <p:cNvCxnSpPr>
                <a:cxnSpLocks/>
              </p:cNvCxnSpPr>
              <p:nvPr/>
            </p:nvCxnSpPr>
            <p:spPr>
              <a:xfrm flipH="1">
                <a:off x="4398928" y="4127808"/>
                <a:ext cx="1740" cy="670936"/>
              </a:xfrm>
              <a:prstGeom prst="straightConnector1">
                <a:avLst/>
              </a:prstGeom>
              <a:ln w="57150">
                <a:solidFill>
                  <a:srgbClr val="FF9400"/>
                </a:solidFill>
              </a:ln>
            </p:spPr>
            <p:style>
              <a:lnRef idx="1">
                <a:schemeClr val="accent1"/>
              </a:lnRef>
              <a:fillRef idx="0">
                <a:schemeClr val="accent1"/>
              </a:fillRef>
              <a:effectRef idx="0">
                <a:schemeClr val="accent1"/>
              </a:effectRef>
              <a:fontRef idx="minor">
                <a:schemeClr val="tx1"/>
              </a:fontRef>
            </p:style>
          </p:cxnSp>
          <p:cxnSp>
            <p:nvCxnSpPr>
              <p:cNvPr id="110" name="Gerade Verbindung mit Pfeil 109">
                <a:extLst>
                  <a:ext uri="{FF2B5EF4-FFF2-40B4-BE49-F238E27FC236}">
                    <a16:creationId xmlns:a16="http://schemas.microsoft.com/office/drawing/2014/main" id="{F2062905-AA71-CCDC-FD8C-C9255CA1854D}"/>
                  </a:ext>
                </a:extLst>
              </p:cNvPr>
              <p:cNvCxnSpPr>
                <a:cxnSpLocks/>
              </p:cNvCxnSpPr>
              <p:nvPr/>
            </p:nvCxnSpPr>
            <p:spPr>
              <a:xfrm flipH="1">
                <a:off x="4982056" y="4124834"/>
                <a:ext cx="1740" cy="676884"/>
              </a:xfrm>
              <a:prstGeom prst="straightConnector1">
                <a:avLst/>
              </a:prstGeom>
              <a:ln w="57150">
                <a:solidFill>
                  <a:srgbClr val="FF9400"/>
                </a:solidFill>
              </a:ln>
            </p:spPr>
            <p:style>
              <a:lnRef idx="1">
                <a:schemeClr val="accent1"/>
              </a:lnRef>
              <a:fillRef idx="0">
                <a:schemeClr val="accent1"/>
              </a:fillRef>
              <a:effectRef idx="0">
                <a:schemeClr val="accent1"/>
              </a:effectRef>
              <a:fontRef idx="minor">
                <a:schemeClr val="tx1"/>
              </a:fontRef>
            </p:style>
          </p:cxnSp>
          <p:cxnSp>
            <p:nvCxnSpPr>
              <p:cNvPr id="111" name="Gerade Verbindung mit Pfeil 110">
                <a:extLst>
                  <a:ext uri="{FF2B5EF4-FFF2-40B4-BE49-F238E27FC236}">
                    <a16:creationId xmlns:a16="http://schemas.microsoft.com/office/drawing/2014/main" id="{A679DEDB-00C4-51ED-4087-79BE5A19D0E3}"/>
                  </a:ext>
                </a:extLst>
              </p:cNvPr>
              <p:cNvCxnSpPr>
                <a:cxnSpLocks/>
              </p:cNvCxnSpPr>
              <p:nvPr/>
            </p:nvCxnSpPr>
            <p:spPr>
              <a:xfrm flipH="1">
                <a:off x="4385874" y="4112938"/>
                <a:ext cx="619680" cy="1785"/>
              </a:xfrm>
              <a:prstGeom prst="straightConnector1">
                <a:avLst/>
              </a:prstGeom>
              <a:ln w="57150">
                <a:solidFill>
                  <a:srgbClr val="FF9400"/>
                </a:solidFill>
              </a:ln>
            </p:spPr>
            <p:style>
              <a:lnRef idx="1">
                <a:schemeClr val="accent1"/>
              </a:lnRef>
              <a:fillRef idx="0">
                <a:schemeClr val="accent1"/>
              </a:fillRef>
              <a:effectRef idx="0">
                <a:schemeClr val="accent1"/>
              </a:effectRef>
              <a:fontRef idx="minor">
                <a:schemeClr val="tx1"/>
              </a:fontRef>
            </p:style>
          </p:cxnSp>
          <p:grpSp>
            <p:nvGrpSpPr>
              <p:cNvPr id="112" name="Gruppieren 111">
                <a:extLst>
                  <a:ext uri="{FF2B5EF4-FFF2-40B4-BE49-F238E27FC236}">
                    <a16:creationId xmlns:a16="http://schemas.microsoft.com/office/drawing/2014/main" id="{F2958525-BECF-E2E6-6A14-FA8185523EC1}"/>
                  </a:ext>
                </a:extLst>
              </p:cNvPr>
              <p:cNvGrpSpPr/>
              <p:nvPr/>
            </p:nvGrpSpPr>
            <p:grpSpPr>
              <a:xfrm>
                <a:off x="5599657" y="4112940"/>
                <a:ext cx="1215776" cy="688780"/>
                <a:chOff x="6276313" y="4613575"/>
                <a:chExt cx="1600772" cy="1326911"/>
              </a:xfrm>
            </p:grpSpPr>
            <p:cxnSp>
              <p:nvCxnSpPr>
                <p:cNvPr id="117" name="Gerade Verbindung mit Pfeil 116">
                  <a:extLst>
                    <a:ext uri="{FF2B5EF4-FFF2-40B4-BE49-F238E27FC236}">
                      <a16:creationId xmlns:a16="http://schemas.microsoft.com/office/drawing/2014/main" id="{3C7DB605-36A0-F654-7D5B-A246CDAC518F}"/>
                    </a:ext>
                  </a:extLst>
                </p:cNvPr>
                <p:cNvCxnSpPr>
                  <a:cxnSpLocks/>
                </p:cNvCxnSpPr>
                <p:nvPr/>
              </p:nvCxnSpPr>
              <p:spPr>
                <a:xfrm flipH="1">
                  <a:off x="6293499" y="4642222"/>
                  <a:ext cx="2291" cy="1292535"/>
                </a:xfrm>
                <a:prstGeom prst="straightConnector1">
                  <a:avLst/>
                </a:prstGeom>
                <a:ln w="57150">
                  <a:solidFill>
                    <a:srgbClr val="FF9400"/>
                  </a:solidFill>
                </a:ln>
              </p:spPr>
              <p:style>
                <a:lnRef idx="1">
                  <a:schemeClr val="accent1"/>
                </a:lnRef>
                <a:fillRef idx="0">
                  <a:schemeClr val="accent1"/>
                </a:fillRef>
                <a:effectRef idx="0">
                  <a:schemeClr val="accent1"/>
                </a:effectRef>
                <a:fontRef idx="minor">
                  <a:schemeClr val="tx1"/>
                </a:fontRef>
              </p:style>
            </p:cxnSp>
            <p:cxnSp>
              <p:nvCxnSpPr>
                <p:cNvPr id="118" name="Gerade Verbindung mit Pfeil 117">
                  <a:extLst>
                    <a:ext uri="{FF2B5EF4-FFF2-40B4-BE49-F238E27FC236}">
                      <a16:creationId xmlns:a16="http://schemas.microsoft.com/office/drawing/2014/main" id="{6EA51500-BD4B-343F-4405-E58488DAC76A}"/>
                    </a:ext>
                  </a:extLst>
                </p:cNvPr>
                <p:cNvCxnSpPr>
                  <a:cxnSpLocks/>
                </p:cNvCxnSpPr>
                <p:nvPr/>
              </p:nvCxnSpPr>
              <p:spPr>
                <a:xfrm flipH="1">
                  <a:off x="7061230" y="4636492"/>
                  <a:ext cx="2291" cy="1303994"/>
                </a:xfrm>
                <a:prstGeom prst="straightConnector1">
                  <a:avLst/>
                </a:prstGeom>
                <a:ln w="57150">
                  <a:solidFill>
                    <a:srgbClr val="FF9400"/>
                  </a:solidFill>
                </a:ln>
              </p:spPr>
              <p:style>
                <a:lnRef idx="1">
                  <a:schemeClr val="accent1"/>
                </a:lnRef>
                <a:fillRef idx="0">
                  <a:schemeClr val="accent1"/>
                </a:fillRef>
                <a:effectRef idx="0">
                  <a:schemeClr val="accent1"/>
                </a:effectRef>
                <a:fontRef idx="minor">
                  <a:schemeClr val="tx1"/>
                </a:fontRef>
              </p:style>
            </p:cxnSp>
            <p:cxnSp>
              <p:nvCxnSpPr>
                <p:cNvPr id="119" name="Gerade Verbindung mit Pfeil 118">
                  <a:extLst>
                    <a:ext uri="{FF2B5EF4-FFF2-40B4-BE49-F238E27FC236}">
                      <a16:creationId xmlns:a16="http://schemas.microsoft.com/office/drawing/2014/main" id="{B5E62A72-E1E5-9B1B-3076-D3275D8DE933}"/>
                    </a:ext>
                  </a:extLst>
                </p:cNvPr>
                <p:cNvCxnSpPr>
                  <a:cxnSpLocks/>
                </p:cNvCxnSpPr>
                <p:nvPr/>
              </p:nvCxnSpPr>
              <p:spPr>
                <a:xfrm flipH="1">
                  <a:off x="6276313" y="4613575"/>
                  <a:ext cx="815854" cy="3439"/>
                </a:xfrm>
                <a:prstGeom prst="straightConnector1">
                  <a:avLst/>
                </a:prstGeom>
                <a:ln w="57150">
                  <a:solidFill>
                    <a:srgbClr val="FF9400"/>
                  </a:solidFill>
                </a:ln>
              </p:spPr>
              <p:style>
                <a:lnRef idx="1">
                  <a:schemeClr val="accent1"/>
                </a:lnRef>
                <a:fillRef idx="0">
                  <a:schemeClr val="accent1"/>
                </a:fillRef>
                <a:effectRef idx="0">
                  <a:schemeClr val="accent1"/>
                </a:effectRef>
                <a:fontRef idx="minor">
                  <a:schemeClr val="tx1"/>
                </a:fontRef>
              </p:style>
            </p:cxnSp>
            <p:cxnSp>
              <p:nvCxnSpPr>
                <p:cNvPr id="120" name="Gerade Verbindung mit Pfeil 119">
                  <a:extLst>
                    <a:ext uri="{FF2B5EF4-FFF2-40B4-BE49-F238E27FC236}">
                      <a16:creationId xmlns:a16="http://schemas.microsoft.com/office/drawing/2014/main" id="{9C522BAB-55CC-2686-20D5-81145B3EE13D}"/>
                    </a:ext>
                  </a:extLst>
                </p:cNvPr>
                <p:cNvCxnSpPr>
                  <a:cxnSpLocks/>
                </p:cNvCxnSpPr>
                <p:nvPr/>
              </p:nvCxnSpPr>
              <p:spPr>
                <a:xfrm flipH="1">
                  <a:off x="7061231" y="5925590"/>
                  <a:ext cx="815854" cy="3439"/>
                </a:xfrm>
                <a:prstGeom prst="straightConnector1">
                  <a:avLst/>
                </a:prstGeom>
                <a:ln w="57150">
                  <a:solidFill>
                    <a:srgbClr val="FF9400"/>
                  </a:solidFill>
                </a:ln>
              </p:spPr>
              <p:style>
                <a:lnRef idx="1">
                  <a:schemeClr val="accent1"/>
                </a:lnRef>
                <a:fillRef idx="0">
                  <a:schemeClr val="accent1"/>
                </a:fillRef>
                <a:effectRef idx="0">
                  <a:schemeClr val="accent1"/>
                </a:effectRef>
                <a:fontRef idx="minor">
                  <a:schemeClr val="tx1"/>
                </a:fontRef>
              </p:style>
            </p:cxnSp>
          </p:grpSp>
          <p:cxnSp>
            <p:nvCxnSpPr>
              <p:cNvPr id="113" name="Gerade Verbindung mit Pfeil 112">
                <a:extLst>
                  <a:ext uri="{FF2B5EF4-FFF2-40B4-BE49-F238E27FC236}">
                    <a16:creationId xmlns:a16="http://schemas.microsoft.com/office/drawing/2014/main" id="{64FEAA83-7CEB-7303-78ED-A6038245FB51}"/>
                  </a:ext>
                </a:extLst>
              </p:cNvPr>
              <p:cNvCxnSpPr>
                <a:cxnSpLocks/>
              </p:cNvCxnSpPr>
              <p:nvPr/>
            </p:nvCxnSpPr>
            <p:spPr>
              <a:xfrm flipH="1">
                <a:off x="4025121" y="4779374"/>
                <a:ext cx="362492" cy="2395"/>
              </a:xfrm>
              <a:prstGeom prst="straightConnector1">
                <a:avLst/>
              </a:prstGeom>
              <a:ln w="57150">
                <a:solidFill>
                  <a:srgbClr val="FF9400"/>
                </a:solidFill>
              </a:ln>
            </p:spPr>
            <p:style>
              <a:lnRef idx="1">
                <a:schemeClr val="accent1"/>
              </a:lnRef>
              <a:fillRef idx="0">
                <a:schemeClr val="accent1"/>
              </a:fillRef>
              <a:effectRef idx="0">
                <a:schemeClr val="accent1"/>
              </a:effectRef>
              <a:fontRef idx="minor">
                <a:schemeClr val="tx1"/>
              </a:fontRef>
            </p:style>
          </p:cxnSp>
          <p:cxnSp>
            <p:nvCxnSpPr>
              <p:cNvPr id="114" name="Gerade Verbindung mit Pfeil 113">
                <a:extLst>
                  <a:ext uri="{FF2B5EF4-FFF2-40B4-BE49-F238E27FC236}">
                    <a16:creationId xmlns:a16="http://schemas.microsoft.com/office/drawing/2014/main" id="{408FA173-CE8C-5A49-CE0C-340B188D31D7}"/>
                  </a:ext>
                </a:extLst>
              </p:cNvPr>
              <p:cNvCxnSpPr>
                <a:cxnSpLocks/>
              </p:cNvCxnSpPr>
              <p:nvPr/>
            </p:nvCxnSpPr>
            <p:spPr>
              <a:xfrm flipH="1">
                <a:off x="7410300" y="4124835"/>
                <a:ext cx="1740" cy="676884"/>
              </a:xfrm>
              <a:prstGeom prst="straightConnector1">
                <a:avLst/>
              </a:prstGeom>
              <a:ln w="57150">
                <a:solidFill>
                  <a:srgbClr val="FF9400"/>
                </a:solidFill>
              </a:ln>
            </p:spPr>
            <p:style>
              <a:lnRef idx="1">
                <a:schemeClr val="accent1"/>
              </a:lnRef>
              <a:fillRef idx="0">
                <a:schemeClr val="accent1"/>
              </a:fillRef>
              <a:effectRef idx="0">
                <a:schemeClr val="accent1"/>
              </a:effectRef>
              <a:fontRef idx="minor">
                <a:schemeClr val="tx1"/>
              </a:fontRef>
            </p:style>
          </p:cxnSp>
          <p:cxnSp>
            <p:nvCxnSpPr>
              <p:cNvPr id="115" name="Gerade Verbindung mit Pfeil 114">
                <a:extLst>
                  <a:ext uri="{FF2B5EF4-FFF2-40B4-BE49-F238E27FC236}">
                    <a16:creationId xmlns:a16="http://schemas.microsoft.com/office/drawing/2014/main" id="{2E08A260-2AB8-58A4-112E-FA1FCDF9B1D0}"/>
                  </a:ext>
                </a:extLst>
              </p:cNvPr>
              <p:cNvCxnSpPr>
                <a:cxnSpLocks/>
              </p:cNvCxnSpPr>
              <p:nvPr/>
            </p:nvCxnSpPr>
            <p:spPr>
              <a:xfrm flipH="1">
                <a:off x="6814118" y="4112939"/>
                <a:ext cx="619680" cy="1785"/>
              </a:xfrm>
              <a:prstGeom prst="straightConnector1">
                <a:avLst/>
              </a:prstGeom>
              <a:ln w="57150">
                <a:solidFill>
                  <a:srgbClr val="FF9400"/>
                </a:solidFill>
              </a:ln>
            </p:spPr>
            <p:style>
              <a:lnRef idx="1">
                <a:schemeClr val="accent1"/>
              </a:lnRef>
              <a:fillRef idx="0">
                <a:schemeClr val="accent1"/>
              </a:fillRef>
              <a:effectRef idx="0">
                <a:schemeClr val="accent1"/>
              </a:effectRef>
              <a:fontRef idx="minor">
                <a:schemeClr val="tx1"/>
              </a:fontRef>
            </p:style>
          </p:cxnSp>
          <p:cxnSp>
            <p:nvCxnSpPr>
              <p:cNvPr id="116" name="Gerade Verbindung mit Pfeil 115">
                <a:extLst>
                  <a:ext uri="{FF2B5EF4-FFF2-40B4-BE49-F238E27FC236}">
                    <a16:creationId xmlns:a16="http://schemas.microsoft.com/office/drawing/2014/main" id="{AF4B7EDF-3B97-3D43-1A96-BC9582517005}"/>
                  </a:ext>
                </a:extLst>
              </p:cNvPr>
              <p:cNvCxnSpPr>
                <a:cxnSpLocks/>
              </p:cNvCxnSpPr>
              <p:nvPr/>
            </p:nvCxnSpPr>
            <p:spPr>
              <a:xfrm flipH="1">
                <a:off x="7410301" y="4782016"/>
                <a:ext cx="341172" cy="5776"/>
              </a:xfrm>
              <a:prstGeom prst="straightConnector1">
                <a:avLst/>
              </a:prstGeom>
              <a:ln w="57150">
                <a:solidFill>
                  <a:srgbClr val="FF9400"/>
                </a:solidFill>
              </a:ln>
            </p:spPr>
            <p:style>
              <a:lnRef idx="1">
                <a:schemeClr val="accent1"/>
              </a:lnRef>
              <a:fillRef idx="0">
                <a:schemeClr val="accent1"/>
              </a:fillRef>
              <a:effectRef idx="0">
                <a:schemeClr val="accent1"/>
              </a:effectRef>
              <a:fontRef idx="minor">
                <a:schemeClr val="tx1"/>
              </a:fontRef>
            </p:style>
          </p:cxnSp>
        </p:grpSp>
        <p:cxnSp>
          <p:nvCxnSpPr>
            <p:cNvPr id="107" name="Gerade Verbindung mit Pfeil 106">
              <a:extLst>
                <a:ext uri="{FF2B5EF4-FFF2-40B4-BE49-F238E27FC236}">
                  <a16:creationId xmlns:a16="http://schemas.microsoft.com/office/drawing/2014/main" id="{1E5DFD95-F0C3-1155-E14F-321F66B2E1A3}"/>
                </a:ext>
              </a:extLst>
            </p:cNvPr>
            <p:cNvCxnSpPr>
              <a:cxnSpLocks/>
            </p:cNvCxnSpPr>
            <p:nvPr/>
          </p:nvCxnSpPr>
          <p:spPr>
            <a:xfrm flipH="1">
              <a:off x="4626838" y="3820001"/>
              <a:ext cx="619680" cy="1785"/>
            </a:xfrm>
            <a:prstGeom prst="straightConnector1">
              <a:avLst/>
            </a:prstGeom>
            <a:ln w="57150">
              <a:solidFill>
                <a:srgbClr val="FF9400"/>
              </a:solidFill>
            </a:ln>
          </p:spPr>
          <p:style>
            <a:lnRef idx="1">
              <a:schemeClr val="accent1"/>
            </a:lnRef>
            <a:fillRef idx="0">
              <a:schemeClr val="accent1"/>
            </a:fillRef>
            <a:effectRef idx="0">
              <a:schemeClr val="accent1"/>
            </a:effectRef>
            <a:fontRef idx="minor">
              <a:schemeClr val="tx1"/>
            </a:fontRef>
          </p:style>
        </p:cxnSp>
      </p:grpSp>
      <p:sp>
        <p:nvSpPr>
          <p:cNvPr id="5" name="Title 1">
            <a:extLst>
              <a:ext uri="{FF2B5EF4-FFF2-40B4-BE49-F238E27FC236}">
                <a16:creationId xmlns:a16="http://schemas.microsoft.com/office/drawing/2014/main" id="{647B33BB-BAB5-BCA5-5647-CCE37566B177}"/>
              </a:ext>
            </a:extLst>
          </p:cNvPr>
          <p:cNvSpPr txBox="1">
            <a:spLocks/>
          </p:cNvSpPr>
          <p:nvPr/>
        </p:nvSpPr>
        <p:spPr>
          <a:xfrm>
            <a:off x="9504732" y="2766643"/>
            <a:ext cx="1176805" cy="626586"/>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Futura LT Pro Book" panose="020B0502020204020303" pitchFamily="34" charset="77"/>
                <a:ea typeface="+mj-ea"/>
                <a:cs typeface="Futura Medium" panose="020B0602020204020303" pitchFamily="34" charset="-79"/>
              </a:defRPr>
            </a:lvl1pPr>
          </a:lstStyle>
          <a:p>
            <a:pPr algn="ctr"/>
            <a:r>
              <a:rPr lang="de-DE" sz="2600">
                <a:solidFill>
                  <a:srgbClr val="000000"/>
                </a:solidFill>
                <a:latin typeface="Arial"/>
                <a:cs typeface="Arial"/>
              </a:rPr>
              <a:t>time</a:t>
            </a:r>
            <a:endParaRPr lang="de-DE">
              <a:solidFill>
                <a:srgbClr val="000000"/>
              </a:solidFill>
            </a:endParaRPr>
          </a:p>
        </p:txBody>
      </p:sp>
      <p:cxnSp>
        <p:nvCxnSpPr>
          <p:cNvPr id="9" name="Gerade Verbindung mit Pfeil 8">
            <a:extLst>
              <a:ext uri="{FF2B5EF4-FFF2-40B4-BE49-F238E27FC236}">
                <a16:creationId xmlns:a16="http://schemas.microsoft.com/office/drawing/2014/main" id="{B19F86D8-8496-44AA-195F-2E44885BB035}"/>
              </a:ext>
            </a:extLst>
          </p:cNvPr>
          <p:cNvCxnSpPr/>
          <p:nvPr/>
        </p:nvCxnSpPr>
        <p:spPr>
          <a:xfrm>
            <a:off x="3180950" y="1905888"/>
            <a:ext cx="2312354" cy="530536"/>
          </a:xfrm>
          <a:prstGeom prst="straightConnector1">
            <a:avLst/>
          </a:prstGeom>
          <a:ln w="28575">
            <a:solidFill>
              <a:srgbClr val="FF9400"/>
            </a:solidFill>
            <a:prstDash val="dash"/>
          </a:ln>
        </p:spPr>
        <p:style>
          <a:lnRef idx="1">
            <a:schemeClr val="accent1"/>
          </a:lnRef>
          <a:fillRef idx="0">
            <a:schemeClr val="accent1"/>
          </a:fillRef>
          <a:effectRef idx="0">
            <a:schemeClr val="accent1"/>
          </a:effectRef>
          <a:fontRef idx="minor">
            <a:schemeClr val="tx1"/>
          </a:fontRef>
        </p:style>
      </p:cxnSp>
      <p:cxnSp>
        <p:nvCxnSpPr>
          <p:cNvPr id="11" name="Gerade Verbindung mit Pfeil 10">
            <a:extLst>
              <a:ext uri="{FF2B5EF4-FFF2-40B4-BE49-F238E27FC236}">
                <a16:creationId xmlns:a16="http://schemas.microsoft.com/office/drawing/2014/main" id="{C3785F10-157C-BCBF-BADC-2BCFA6A2C761}"/>
              </a:ext>
            </a:extLst>
          </p:cNvPr>
          <p:cNvCxnSpPr>
            <a:cxnSpLocks/>
          </p:cNvCxnSpPr>
          <p:nvPr/>
        </p:nvCxnSpPr>
        <p:spPr>
          <a:xfrm>
            <a:off x="3827976" y="1321396"/>
            <a:ext cx="1705046" cy="1120655"/>
          </a:xfrm>
          <a:prstGeom prst="straightConnector1">
            <a:avLst/>
          </a:prstGeom>
          <a:ln w="28575">
            <a:solidFill>
              <a:srgbClr val="FF9400"/>
            </a:solidFill>
            <a:prstDash val="dash"/>
          </a:ln>
        </p:spPr>
        <p:style>
          <a:lnRef idx="1">
            <a:schemeClr val="accent1"/>
          </a:lnRef>
          <a:fillRef idx="0">
            <a:schemeClr val="accent1"/>
          </a:fillRef>
          <a:effectRef idx="0">
            <a:schemeClr val="accent1"/>
          </a:effectRef>
          <a:fontRef idx="minor">
            <a:schemeClr val="tx1"/>
          </a:fontRef>
        </p:style>
      </p:cxnSp>
      <p:sp>
        <p:nvSpPr>
          <p:cNvPr id="13" name="Title 1">
            <a:extLst>
              <a:ext uri="{FF2B5EF4-FFF2-40B4-BE49-F238E27FC236}">
                <a16:creationId xmlns:a16="http://schemas.microsoft.com/office/drawing/2014/main" id="{6065801D-8DE1-1FBF-227E-53FFB5323B18}"/>
              </a:ext>
            </a:extLst>
          </p:cNvPr>
          <p:cNvSpPr txBox="1">
            <a:spLocks/>
          </p:cNvSpPr>
          <p:nvPr/>
        </p:nvSpPr>
        <p:spPr>
          <a:xfrm>
            <a:off x="3908801" y="1300118"/>
            <a:ext cx="2402880" cy="420330"/>
          </a:xfrm>
          <a:prstGeom prst="rect">
            <a:avLst/>
          </a:prstGeom>
          <a:solidFill>
            <a:schemeClr val="bg1">
              <a:lumMod val="50000"/>
            </a:schemeClr>
          </a:solidFill>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Futura LT Pro Book" panose="020B0502020204020303" pitchFamily="34" charset="77"/>
                <a:ea typeface="+mj-ea"/>
                <a:cs typeface="Futura Medium" panose="020B0602020204020303" pitchFamily="34" charset="-79"/>
              </a:defRPr>
            </a:lvl1pPr>
          </a:lstStyle>
          <a:p>
            <a:pPr algn="ctr"/>
            <a:r>
              <a:rPr lang="de-DE" sz="2600">
                <a:solidFill>
                  <a:srgbClr val="FF8100"/>
                </a:solidFill>
                <a:latin typeface="Arial"/>
                <a:cs typeface="Arial"/>
              </a:rPr>
              <a:t>90° </a:t>
            </a:r>
            <a:r>
              <a:rPr lang="de-DE" sz="2600" err="1">
                <a:solidFill>
                  <a:srgbClr val="FF8100"/>
                </a:solidFill>
                <a:latin typeface="Arial"/>
                <a:cs typeface="Arial"/>
              </a:rPr>
              <a:t>phase</a:t>
            </a:r>
            <a:r>
              <a:rPr lang="de-DE" sz="2600">
                <a:solidFill>
                  <a:srgbClr val="FF8100"/>
                </a:solidFill>
                <a:latin typeface="Arial"/>
                <a:cs typeface="Arial"/>
              </a:rPr>
              <a:t> shift</a:t>
            </a:r>
            <a:endParaRPr lang="de-DE" sz="2600"/>
          </a:p>
        </p:txBody>
      </p:sp>
      <p:cxnSp>
        <p:nvCxnSpPr>
          <p:cNvPr id="15" name="Gerade Verbindung mit Pfeil 14">
            <a:extLst>
              <a:ext uri="{FF2B5EF4-FFF2-40B4-BE49-F238E27FC236}">
                <a16:creationId xmlns:a16="http://schemas.microsoft.com/office/drawing/2014/main" id="{4C050C08-71F8-5892-F3D0-F9E9FC006458}"/>
              </a:ext>
            </a:extLst>
          </p:cNvPr>
          <p:cNvCxnSpPr/>
          <p:nvPr/>
        </p:nvCxnSpPr>
        <p:spPr>
          <a:xfrm flipV="1">
            <a:off x="2962489" y="1135407"/>
            <a:ext cx="771167" cy="724186"/>
          </a:xfrm>
          <a:prstGeom prst="straightConnector1">
            <a:avLst/>
          </a:prstGeom>
          <a:ln w="57150">
            <a:solidFill>
              <a:srgbClr val="FF8100"/>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130104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F683A0CB-6B3F-E139-8CED-161843BAFC79}"/>
              </a:ext>
            </a:extLst>
          </p:cNvPr>
          <p:cNvSpPr>
            <a:spLocks noGrp="1"/>
          </p:cNvSpPr>
          <p:nvPr>
            <p:ph type="sldNum" sz="quarter" idx="12"/>
          </p:nvPr>
        </p:nvSpPr>
        <p:spPr/>
        <p:txBody>
          <a:bodyPr/>
          <a:lstStyle/>
          <a:p>
            <a:fld id="{CE68A0BE-C123-194B-B38C-82F5486B51C9}" type="slidenum">
              <a:rPr lang="de-DE" smtClean="0"/>
              <a:t>22</a:t>
            </a:fld>
            <a:endParaRPr lang="de-DE"/>
          </a:p>
        </p:txBody>
      </p:sp>
      <p:sp>
        <p:nvSpPr>
          <p:cNvPr id="5" name="Fußzeilenplatzhalter 4">
            <a:extLst>
              <a:ext uri="{FF2B5EF4-FFF2-40B4-BE49-F238E27FC236}">
                <a16:creationId xmlns:a16="http://schemas.microsoft.com/office/drawing/2014/main" id="{5D9731F8-8E48-6C50-CC65-D1B8E3752F8B}"/>
              </a:ext>
            </a:extLst>
          </p:cNvPr>
          <p:cNvSpPr>
            <a:spLocks noGrp="1"/>
          </p:cNvSpPr>
          <p:nvPr>
            <p:ph type="ftr" sz="quarter" idx="3"/>
          </p:nvPr>
        </p:nvSpPr>
        <p:spPr/>
        <p:txBody>
          <a:bodyPr/>
          <a:lstStyle/>
          <a:p>
            <a:r>
              <a:rPr lang="de-DE"/>
              <a:t>[THEMA]</a:t>
            </a:r>
          </a:p>
        </p:txBody>
      </p:sp>
      <p:sp>
        <p:nvSpPr>
          <p:cNvPr id="6" name="Datumsplatzhalter 5">
            <a:extLst>
              <a:ext uri="{FF2B5EF4-FFF2-40B4-BE49-F238E27FC236}">
                <a16:creationId xmlns:a16="http://schemas.microsoft.com/office/drawing/2014/main" id="{91F91FFB-4048-D537-1A33-7340C3D9ED47}"/>
              </a:ext>
            </a:extLst>
          </p:cNvPr>
          <p:cNvSpPr>
            <a:spLocks noGrp="1"/>
          </p:cNvSpPr>
          <p:nvPr>
            <p:ph type="dt" sz="half" idx="2"/>
          </p:nvPr>
        </p:nvSpPr>
        <p:spPr/>
        <p:txBody>
          <a:bodyPr/>
          <a:lstStyle/>
          <a:p>
            <a:endParaRPr lang="de-DE"/>
          </a:p>
        </p:txBody>
      </p:sp>
      <p:grpSp>
        <p:nvGrpSpPr>
          <p:cNvPr id="82" name="Gruppieren 81">
            <a:extLst>
              <a:ext uri="{FF2B5EF4-FFF2-40B4-BE49-F238E27FC236}">
                <a16:creationId xmlns:a16="http://schemas.microsoft.com/office/drawing/2014/main" id="{3DB9AEB1-E866-1A70-BDFD-BD1D3CE34BEF}"/>
              </a:ext>
            </a:extLst>
          </p:cNvPr>
          <p:cNvGrpSpPr/>
          <p:nvPr/>
        </p:nvGrpSpPr>
        <p:grpSpPr>
          <a:xfrm>
            <a:off x="1758901" y="2682754"/>
            <a:ext cx="6290798" cy="2992469"/>
            <a:chOff x="1758901" y="2682754"/>
            <a:chExt cx="6290798" cy="2992469"/>
          </a:xfrm>
        </p:grpSpPr>
        <p:sp>
          <p:nvSpPr>
            <p:cNvPr id="8" name="Rechteck 7">
              <a:extLst>
                <a:ext uri="{FF2B5EF4-FFF2-40B4-BE49-F238E27FC236}">
                  <a16:creationId xmlns:a16="http://schemas.microsoft.com/office/drawing/2014/main" id="{CF4256A9-C9F3-8F86-FF34-D85A89844DE2}"/>
                </a:ext>
              </a:extLst>
            </p:cNvPr>
            <p:cNvSpPr/>
            <p:nvPr/>
          </p:nvSpPr>
          <p:spPr>
            <a:xfrm>
              <a:off x="1758901" y="2682754"/>
              <a:ext cx="6290798" cy="2984978"/>
            </a:xfrm>
            <a:custGeom>
              <a:avLst/>
              <a:gdLst>
                <a:gd name="connsiteX0" fmla="*/ 0 w 6290798"/>
                <a:gd name="connsiteY0" fmla="*/ 0 h 2984978"/>
                <a:gd name="connsiteX1" fmla="*/ 508983 w 6290798"/>
                <a:gd name="connsiteY1" fmla="*/ 0 h 2984978"/>
                <a:gd name="connsiteX2" fmla="*/ 955058 w 6290798"/>
                <a:gd name="connsiteY2" fmla="*/ 0 h 2984978"/>
                <a:gd name="connsiteX3" fmla="*/ 1338224 w 6290798"/>
                <a:gd name="connsiteY3" fmla="*/ 0 h 2984978"/>
                <a:gd name="connsiteX4" fmla="*/ 1784299 w 6290798"/>
                <a:gd name="connsiteY4" fmla="*/ 0 h 2984978"/>
                <a:gd name="connsiteX5" fmla="*/ 2293282 w 6290798"/>
                <a:gd name="connsiteY5" fmla="*/ 0 h 2984978"/>
                <a:gd name="connsiteX6" fmla="*/ 2928081 w 6290798"/>
                <a:gd name="connsiteY6" fmla="*/ 0 h 2984978"/>
                <a:gd name="connsiteX7" fmla="*/ 3374155 w 6290798"/>
                <a:gd name="connsiteY7" fmla="*/ 0 h 2984978"/>
                <a:gd name="connsiteX8" fmla="*/ 3883138 w 6290798"/>
                <a:gd name="connsiteY8" fmla="*/ 0 h 2984978"/>
                <a:gd name="connsiteX9" fmla="*/ 4455029 w 6290798"/>
                <a:gd name="connsiteY9" fmla="*/ 0 h 2984978"/>
                <a:gd name="connsiteX10" fmla="*/ 5089827 w 6290798"/>
                <a:gd name="connsiteY10" fmla="*/ 0 h 2984978"/>
                <a:gd name="connsiteX11" fmla="*/ 5535902 w 6290798"/>
                <a:gd name="connsiteY11" fmla="*/ 0 h 2984978"/>
                <a:gd name="connsiteX12" fmla="*/ 6290798 w 6290798"/>
                <a:gd name="connsiteY12" fmla="*/ 0 h 2984978"/>
                <a:gd name="connsiteX13" fmla="*/ 6290798 w 6290798"/>
                <a:gd name="connsiteY13" fmla="*/ 626845 h 2984978"/>
                <a:gd name="connsiteX14" fmla="*/ 6290798 w 6290798"/>
                <a:gd name="connsiteY14" fmla="*/ 1283541 h 2984978"/>
                <a:gd name="connsiteX15" fmla="*/ 6290798 w 6290798"/>
                <a:gd name="connsiteY15" fmla="*/ 1880536 h 2984978"/>
                <a:gd name="connsiteX16" fmla="*/ 6290798 w 6290798"/>
                <a:gd name="connsiteY16" fmla="*/ 2417832 h 2984978"/>
                <a:gd name="connsiteX17" fmla="*/ 6290798 w 6290798"/>
                <a:gd name="connsiteY17" fmla="*/ 2984978 h 2984978"/>
                <a:gd name="connsiteX18" fmla="*/ 5718907 w 6290798"/>
                <a:gd name="connsiteY18" fmla="*/ 2984978 h 2984978"/>
                <a:gd name="connsiteX19" fmla="*/ 5084109 w 6290798"/>
                <a:gd name="connsiteY19" fmla="*/ 2984978 h 2984978"/>
                <a:gd name="connsiteX20" fmla="*/ 4575126 w 6290798"/>
                <a:gd name="connsiteY20" fmla="*/ 2984978 h 2984978"/>
                <a:gd name="connsiteX21" fmla="*/ 3877419 w 6290798"/>
                <a:gd name="connsiteY21" fmla="*/ 2984978 h 2984978"/>
                <a:gd name="connsiteX22" fmla="*/ 3242620 w 6290798"/>
                <a:gd name="connsiteY22" fmla="*/ 2984978 h 2984978"/>
                <a:gd name="connsiteX23" fmla="*/ 2733638 w 6290798"/>
                <a:gd name="connsiteY23" fmla="*/ 2984978 h 2984978"/>
                <a:gd name="connsiteX24" fmla="*/ 2161747 w 6290798"/>
                <a:gd name="connsiteY24" fmla="*/ 2984978 h 2984978"/>
                <a:gd name="connsiteX25" fmla="*/ 1652764 w 6290798"/>
                <a:gd name="connsiteY25" fmla="*/ 2984978 h 2984978"/>
                <a:gd name="connsiteX26" fmla="*/ 1206689 w 6290798"/>
                <a:gd name="connsiteY26" fmla="*/ 2984978 h 2984978"/>
                <a:gd name="connsiteX27" fmla="*/ 697707 w 6290798"/>
                <a:gd name="connsiteY27" fmla="*/ 2984978 h 2984978"/>
                <a:gd name="connsiteX28" fmla="*/ 0 w 6290798"/>
                <a:gd name="connsiteY28" fmla="*/ 2984978 h 2984978"/>
                <a:gd name="connsiteX29" fmla="*/ 0 w 6290798"/>
                <a:gd name="connsiteY29" fmla="*/ 2477532 h 2984978"/>
                <a:gd name="connsiteX30" fmla="*/ 0 w 6290798"/>
                <a:gd name="connsiteY30" fmla="*/ 1820837 h 2984978"/>
                <a:gd name="connsiteX31" fmla="*/ 0 w 6290798"/>
                <a:gd name="connsiteY31" fmla="*/ 1313390 h 2984978"/>
                <a:gd name="connsiteX32" fmla="*/ 0 w 6290798"/>
                <a:gd name="connsiteY32" fmla="*/ 656695 h 2984978"/>
                <a:gd name="connsiteX33" fmla="*/ 0 w 6290798"/>
                <a:gd name="connsiteY33" fmla="*/ 0 h 2984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290798" h="2984978" fill="none" extrusionOk="0">
                  <a:moveTo>
                    <a:pt x="0" y="0"/>
                  </a:moveTo>
                  <a:cubicBezTo>
                    <a:pt x="192624" y="-51459"/>
                    <a:pt x="378504" y="22805"/>
                    <a:pt x="508983" y="0"/>
                  </a:cubicBezTo>
                  <a:cubicBezTo>
                    <a:pt x="639462" y="-22805"/>
                    <a:pt x="823422" y="49787"/>
                    <a:pt x="955058" y="0"/>
                  </a:cubicBezTo>
                  <a:cubicBezTo>
                    <a:pt x="1086694" y="-49787"/>
                    <a:pt x="1205073" y="8297"/>
                    <a:pt x="1338224" y="0"/>
                  </a:cubicBezTo>
                  <a:cubicBezTo>
                    <a:pt x="1471375" y="-8297"/>
                    <a:pt x="1658788" y="35812"/>
                    <a:pt x="1784299" y="0"/>
                  </a:cubicBezTo>
                  <a:cubicBezTo>
                    <a:pt x="1909810" y="-35812"/>
                    <a:pt x="2045376" y="28420"/>
                    <a:pt x="2293282" y="0"/>
                  </a:cubicBezTo>
                  <a:cubicBezTo>
                    <a:pt x="2541188" y="-28420"/>
                    <a:pt x="2734912" y="39522"/>
                    <a:pt x="2928081" y="0"/>
                  </a:cubicBezTo>
                  <a:cubicBezTo>
                    <a:pt x="3121250" y="-39522"/>
                    <a:pt x="3176656" y="4877"/>
                    <a:pt x="3374155" y="0"/>
                  </a:cubicBezTo>
                  <a:cubicBezTo>
                    <a:pt x="3571654" y="-4877"/>
                    <a:pt x="3690686" y="47253"/>
                    <a:pt x="3883138" y="0"/>
                  </a:cubicBezTo>
                  <a:cubicBezTo>
                    <a:pt x="4075590" y="-47253"/>
                    <a:pt x="4245312" y="68091"/>
                    <a:pt x="4455029" y="0"/>
                  </a:cubicBezTo>
                  <a:cubicBezTo>
                    <a:pt x="4664746" y="-68091"/>
                    <a:pt x="4912752" y="56669"/>
                    <a:pt x="5089827" y="0"/>
                  </a:cubicBezTo>
                  <a:cubicBezTo>
                    <a:pt x="5266902" y="-56669"/>
                    <a:pt x="5329023" y="15369"/>
                    <a:pt x="5535902" y="0"/>
                  </a:cubicBezTo>
                  <a:cubicBezTo>
                    <a:pt x="5742782" y="-15369"/>
                    <a:pt x="6057227" y="20279"/>
                    <a:pt x="6290798" y="0"/>
                  </a:cubicBezTo>
                  <a:cubicBezTo>
                    <a:pt x="6304154" y="196677"/>
                    <a:pt x="6287418" y="416682"/>
                    <a:pt x="6290798" y="626845"/>
                  </a:cubicBezTo>
                  <a:cubicBezTo>
                    <a:pt x="6294178" y="837008"/>
                    <a:pt x="6249299" y="1031594"/>
                    <a:pt x="6290798" y="1283541"/>
                  </a:cubicBezTo>
                  <a:cubicBezTo>
                    <a:pt x="6332297" y="1535488"/>
                    <a:pt x="6229304" y="1684151"/>
                    <a:pt x="6290798" y="1880536"/>
                  </a:cubicBezTo>
                  <a:cubicBezTo>
                    <a:pt x="6352292" y="2076922"/>
                    <a:pt x="6275093" y="2191073"/>
                    <a:pt x="6290798" y="2417832"/>
                  </a:cubicBezTo>
                  <a:cubicBezTo>
                    <a:pt x="6306503" y="2644591"/>
                    <a:pt x="6226577" y="2702876"/>
                    <a:pt x="6290798" y="2984978"/>
                  </a:cubicBezTo>
                  <a:cubicBezTo>
                    <a:pt x="6139711" y="3039177"/>
                    <a:pt x="5998334" y="2929899"/>
                    <a:pt x="5718907" y="2984978"/>
                  </a:cubicBezTo>
                  <a:cubicBezTo>
                    <a:pt x="5439480" y="3040057"/>
                    <a:pt x="5256092" y="2954590"/>
                    <a:pt x="5084109" y="2984978"/>
                  </a:cubicBezTo>
                  <a:cubicBezTo>
                    <a:pt x="4912126" y="3015366"/>
                    <a:pt x="4829358" y="2975836"/>
                    <a:pt x="4575126" y="2984978"/>
                  </a:cubicBezTo>
                  <a:cubicBezTo>
                    <a:pt x="4320894" y="2994120"/>
                    <a:pt x="4063916" y="2943553"/>
                    <a:pt x="3877419" y="2984978"/>
                  </a:cubicBezTo>
                  <a:cubicBezTo>
                    <a:pt x="3690922" y="3026403"/>
                    <a:pt x="3525421" y="2932340"/>
                    <a:pt x="3242620" y="2984978"/>
                  </a:cubicBezTo>
                  <a:cubicBezTo>
                    <a:pt x="2959819" y="3037616"/>
                    <a:pt x="2962679" y="2929776"/>
                    <a:pt x="2733638" y="2984978"/>
                  </a:cubicBezTo>
                  <a:cubicBezTo>
                    <a:pt x="2504597" y="3040180"/>
                    <a:pt x="2372257" y="2981281"/>
                    <a:pt x="2161747" y="2984978"/>
                  </a:cubicBezTo>
                  <a:cubicBezTo>
                    <a:pt x="1951237" y="2988675"/>
                    <a:pt x="1769924" y="2943304"/>
                    <a:pt x="1652764" y="2984978"/>
                  </a:cubicBezTo>
                  <a:cubicBezTo>
                    <a:pt x="1535604" y="3026652"/>
                    <a:pt x="1346852" y="2945319"/>
                    <a:pt x="1206689" y="2984978"/>
                  </a:cubicBezTo>
                  <a:cubicBezTo>
                    <a:pt x="1066527" y="3024637"/>
                    <a:pt x="888418" y="2934287"/>
                    <a:pt x="697707" y="2984978"/>
                  </a:cubicBezTo>
                  <a:cubicBezTo>
                    <a:pt x="506996" y="3035669"/>
                    <a:pt x="156919" y="2950608"/>
                    <a:pt x="0" y="2984978"/>
                  </a:cubicBezTo>
                  <a:cubicBezTo>
                    <a:pt x="-47557" y="2750107"/>
                    <a:pt x="57434" y="2586346"/>
                    <a:pt x="0" y="2477532"/>
                  </a:cubicBezTo>
                  <a:cubicBezTo>
                    <a:pt x="-57434" y="2368718"/>
                    <a:pt x="74448" y="2023510"/>
                    <a:pt x="0" y="1820837"/>
                  </a:cubicBezTo>
                  <a:cubicBezTo>
                    <a:pt x="-74448" y="1618165"/>
                    <a:pt x="50247" y="1533903"/>
                    <a:pt x="0" y="1313390"/>
                  </a:cubicBezTo>
                  <a:cubicBezTo>
                    <a:pt x="-50247" y="1092877"/>
                    <a:pt x="46599" y="822028"/>
                    <a:pt x="0" y="656695"/>
                  </a:cubicBezTo>
                  <a:cubicBezTo>
                    <a:pt x="-46599" y="491362"/>
                    <a:pt x="24787" y="159078"/>
                    <a:pt x="0" y="0"/>
                  </a:cubicBezTo>
                  <a:close/>
                </a:path>
                <a:path w="6290798" h="2984978" stroke="0" extrusionOk="0">
                  <a:moveTo>
                    <a:pt x="0" y="0"/>
                  </a:moveTo>
                  <a:cubicBezTo>
                    <a:pt x="199393" y="-58868"/>
                    <a:pt x="298451" y="49770"/>
                    <a:pt x="508983" y="0"/>
                  </a:cubicBezTo>
                  <a:cubicBezTo>
                    <a:pt x="719515" y="-49770"/>
                    <a:pt x="737815" y="22676"/>
                    <a:pt x="955058" y="0"/>
                  </a:cubicBezTo>
                  <a:cubicBezTo>
                    <a:pt x="1172302" y="-22676"/>
                    <a:pt x="1281418" y="8239"/>
                    <a:pt x="1401132" y="0"/>
                  </a:cubicBezTo>
                  <a:cubicBezTo>
                    <a:pt x="1520846" y="-8239"/>
                    <a:pt x="1630654" y="4715"/>
                    <a:pt x="1784299" y="0"/>
                  </a:cubicBezTo>
                  <a:cubicBezTo>
                    <a:pt x="1937944" y="-4715"/>
                    <a:pt x="2068218" y="31069"/>
                    <a:pt x="2167466" y="0"/>
                  </a:cubicBezTo>
                  <a:cubicBezTo>
                    <a:pt x="2266714" y="-31069"/>
                    <a:pt x="2452559" y="4186"/>
                    <a:pt x="2550633" y="0"/>
                  </a:cubicBezTo>
                  <a:cubicBezTo>
                    <a:pt x="2648707" y="-4186"/>
                    <a:pt x="2880755" y="17588"/>
                    <a:pt x="3185431" y="0"/>
                  </a:cubicBezTo>
                  <a:cubicBezTo>
                    <a:pt x="3490107" y="-17588"/>
                    <a:pt x="3443769" y="15934"/>
                    <a:pt x="3568598" y="0"/>
                  </a:cubicBezTo>
                  <a:cubicBezTo>
                    <a:pt x="3693427" y="-15934"/>
                    <a:pt x="3917417" y="25513"/>
                    <a:pt x="4014673" y="0"/>
                  </a:cubicBezTo>
                  <a:cubicBezTo>
                    <a:pt x="4111929" y="-25513"/>
                    <a:pt x="4257493" y="52867"/>
                    <a:pt x="4460748" y="0"/>
                  </a:cubicBezTo>
                  <a:cubicBezTo>
                    <a:pt x="4664004" y="-52867"/>
                    <a:pt x="4897060" y="10744"/>
                    <a:pt x="5158454" y="0"/>
                  </a:cubicBezTo>
                  <a:cubicBezTo>
                    <a:pt x="5419848" y="-10744"/>
                    <a:pt x="5381705" y="26123"/>
                    <a:pt x="5541621" y="0"/>
                  </a:cubicBezTo>
                  <a:cubicBezTo>
                    <a:pt x="5701537" y="-26123"/>
                    <a:pt x="6038947" y="65799"/>
                    <a:pt x="6290798" y="0"/>
                  </a:cubicBezTo>
                  <a:cubicBezTo>
                    <a:pt x="6318234" y="167033"/>
                    <a:pt x="6245615" y="390160"/>
                    <a:pt x="6290798" y="656695"/>
                  </a:cubicBezTo>
                  <a:cubicBezTo>
                    <a:pt x="6335981" y="923230"/>
                    <a:pt x="6268853" y="1063932"/>
                    <a:pt x="6290798" y="1283541"/>
                  </a:cubicBezTo>
                  <a:cubicBezTo>
                    <a:pt x="6312743" y="1503150"/>
                    <a:pt x="6237341" y="1647467"/>
                    <a:pt x="6290798" y="1910386"/>
                  </a:cubicBezTo>
                  <a:cubicBezTo>
                    <a:pt x="6344255" y="2173305"/>
                    <a:pt x="6287168" y="2229644"/>
                    <a:pt x="6290798" y="2417832"/>
                  </a:cubicBezTo>
                  <a:cubicBezTo>
                    <a:pt x="6294428" y="2606020"/>
                    <a:pt x="6240457" y="2758568"/>
                    <a:pt x="6290798" y="2984978"/>
                  </a:cubicBezTo>
                  <a:cubicBezTo>
                    <a:pt x="6073517" y="2994390"/>
                    <a:pt x="5893665" y="2979536"/>
                    <a:pt x="5781815" y="2984978"/>
                  </a:cubicBezTo>
                  <a:cubicBezTo>
                    <a:pt x="5669965" y="2990420"/>
                    <a:pt x="5434329" y="2961799"/>
                    <a:pt x="5209925" y="2984978"/>
                  </a:cubicBezTo>
                  <a:cubicBezTo>
                    <a:pt x="4985521" y="3008157"/>
                    <a:pt x="4821738" y="2984761"/>
                    <a:pt x="4700942" y="2984978"/>
                  </a:cubicBezTo>
                  <a:cubicBezTo>
                    <a:pt x="4580146" y="2985195"/>
                    <a:pt x="4503233" y="2979184"/>
                    <a:pt x="4317775" y="2984978"/>
                  </a:cubicBezTo>
                  <a:cubicBezTo>
                    <a:pt x="4132317" y="2990772"/>
                    <a:pt x="3995408" y="2918250"/>
                    <a:pt x="3745884" y="2984978"/>
                  </a:cubicBezTo>
                  <a:cubicBezTo>
                    <a:pt x="3496360" y="3051706"/>
                    <a:pt x="3450934" y="2930067"/>
                    <a:pt x="3173994" y="2984978"/>
                  </a:cubicBezTo>
                  <a:cubicBezTo>
                    <a:pt x="2897054" y="3039889"/>
                    <a:pt x="2714602" y="2969899"/>
                    <a:pt x="2539195" y="2984978"/>
                  </a:cubicBezTo>
                  <a:cubicBezTo>
                    <a:pt x="2363788" y="3000057"/>
                    <a:pt x="2070808" y="2921953"/>
                    <a:pt x="1841488" y="2984978"/>
                  </a:cubicBezTo>
                  <a:cubicBezTo>
                    <a:pt x="1612168" y="3048003"/>
                    <a:pt x="1564219" y="2977869"/>
                    <a:pt x="1395413" y="2984978"/>
                  </a:cubicBezTo>
                  <a:cubicBezTo>
                    <a:pt x="1226608" y="2992087"/>
                    <a:pt x="890013" y="2904354"/>
                    <a:pt x="697707" y="2984978"/>
                  </a:cubicBezTo>
                  <a:cubicBezTo>
                    <a:pt x="505401" y="3065602"/>
                    <a:pt x="331861" y="2931281"/>
                    <a:pt x="0" y="2984978"/>
                  </a:cubicBezTo>
                  <a:cubicBezTo>
                    <a:pt x="-2831" y="2737752"/>
                    <a:pt x="52" y="2674798"/>
                    <a:pt x="0" y="2477532"/>
                  </a:cubicBezTo>
                  <a:cubicBezTo>
                    <a:pt x="-52" y="2280266"/>
                    <a:pt x="40225" y="2156397"/>
                    <a:pt x="0" y="1880536"/>
                  </a:cubicBezTo>
                  <a:cubicBezTo>
                    <a:pt x="-40225" y="1604675"/>
                    <a:pt x="28182" y="1442563"/>
                    <a:pt x="0" y="1283541"/>
                  </a:cubicBezTo>
                  <a:cubicBezTo>
                    <a:pt x="-28182" y="1124519"/>
                    <a:pt x="23341" y="833256"/>
                    <a:pt x="0" y="656695"/>
                  </a:cubicBezTo>
                  <a:cubicBezTo>
                    <a:pt x="-23341" y="480134"/>
                    <a:pt x="4743" y="216870"/>
                    <a:pt x="0" y="0"/>
                  </a:cubicBezTo>
                  <a:close/>
                </a:path>
              </a:pathLst>
            </a:custGeom>
            <a:solidFill>
              <a:schemeClr val="accent1">
                <a:lumMod val="40000"/>
                <a:lumOff val="60000"/>
              </a:schemeClr>
            </a:solidFill>
            <a:ln>
              <a:solidFill>
                <a:schemeClr val="bg1"/>
              </a:solidFill>
              <a:extLst>
                <a:ext uri="{C807C97D-BFC1-408E-A445-0C87EB9F89A2}">
                  <ask:lineSketchStyleProps xmlns:ask="http://schemas.microsoft.com/office/drawing/2018/sketchyshapes" sd="3499211612">
                    <a:prstGeom prst="rect">
                      <a:avLst/>
                    </a:prstGeom>
                    <ask:type>
                      <ask:lineSketchScribble/>
                    </ask:type>
                  </ask:lineSketchStyleProps>
                </a:ext>
              </a:extLst>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de-DE"/>
            </a:p>
          </p:txBody>
        </p:sp>
        <p:cxnSp>
          <p:nvCxnSpPr>
            <p:cNvPr id="33" name="Gerade Verbindung mit Pfeil 32">
              <a:extLst>
                <a:ext uri="{FF2B5EF4-FFF2-40B4-BE49-F238E27FC236}">
                  <a16:creationId xmlns:a16="http://schemas.microsoft.com/office/drawing/2014/main" id="{75322B2A-4644-2EBF-6225-2234D364197D}"/>
                </a:ext>
              </a:extLst>
            </p:cNvPr>
            <p:cNvCxnSpPr>
              <a:cxnSpLocks/>
            </p:cNvCxnSpPr>
            <p:nvPr/>
          </p:nvCxnSpPr>
          <p:spPr>
            <a:xfrm flipH="1">
              <a:off x="4982056" y="4793986"/>
              <a:ext cx="619680" cy="1785"/>
            </a:xfrm>
            <a:prstGeom prst="straightConnector1">
              <a:avLst/>
            </a:prstGeom>
            <a:ln w="57150">
              <a:solidFill>
                <a:srgbClr val="FF9400"/>
              </a:solidFill>
            </a:ln>
          </p:spPr>
          <p:style>
            <a:lnRef idx="1">
              <a:schemeClr val="accent1"/>
            </a:lnRef>
            <a:fillRef idx="0">
              <a:schemeClr val="accent1"/>
            </a:fillRef>
            <a:effectRef idx="0">
              <a:schemeClr val="accent1"/>
            </a:effectRef>
            <a:fontRef idx="minor">
              <a:schemeClr val="tx1"/>
            </a:fontRef>
          </p:style>
        </p:cxnSp>
        <p:grpSp>
          <p:nvGrpSpPr>
            <p:cNvPr id="66" name="Gruppieren 65">
              <a:extLst>
                <a:ext uri="{FF2B5EF4-FFF2-40B4-BE49-F238E27FC236}">
                  <a16:creationId xmlns:a16="http://schemas.microsoft.com/office/drawing/2014/main" id="{BDDB4E1D-031F-4408-3CBD-431068AD2CFD}"/>
                </a:ext>
              </a:extLst>
            </p:cNvPr>
            <p:cNvGrpSpPr/>
            <p:nvPr/>
          </p:nvGrpSpPr>
          <p:grpSpPr>
            <a:xfrm>
              <a:off x="4025121" y="4112938"/>
              <a:ext cx="3726352" cy="688781"/>
              <a:chOff x="4025121" y="4112938"/>
              <a:chExt cx="3726352" cy="688781"/>
            </a:xfrm>
          </p:grpSpPr>
          <p:cxnSp>
            <p:nvCxnSpPr>
              <p:cNvPr id="16" name="Gerade Verbindung mit Pfeil 15">
                <a:extLst>
                  <a:ext uri="{FF2B5EF4-FFF2-40B4-BE49-F238E27FC236}">
                    <a16:creationId xmlns:a16="http://schemas.microsoft.com/office/drawing/2014/main" id="{68756021-2B0F-717C-968C-D18AF1264D51}"/>
                  </a:ext>
                </a:extLst>
              </p:cNvPr>
              <p:cNvCxnSpPr>
                <a:cxnSpLocks/>
              </p:cNvCxnSpPr>
              <p:nvPr/>
            </p:nvCxnSpPr>
            <p:spPr>
              <a:xfrm flipH="1">
                <a:off x="6815714" y="4127809"/>
                <a:ext cx="1740" cy="670936"/>
              </a:xfrm>
              <a:prstGeom prst="straightConnector1">
                <a:avLst/>
              </a:prstGeom>
              <a:ln w="57150">
                <a:solidFill>
                  <a:srgbClr val="FF9400"/>
                </a:solidFill>
              </a:ln>
            </p:spPr>
            <p:style>
              <a:lnRef idx="1">
                <a:schemeClr val="accent1"/>
              </a:lnRef>
              <a:fillRef idx="0">
                <a:schemeClr val="accent1"/>
              </a:fillRef>
              <a:effectRef idx="0">
                <a:schemeClr val="accent1"/>
              </a:effectRef>
              <a:fontRef idx="minor">
                <a:schemeClr val="tx1"/>
              </a:fontRef>
            </p:style>
          </p:cxnSp>
          <p:cxnSp>
            <p:nvCxnSpPr>
              <p:cNvPr id="30" name="Gerade Verbindung mit Pfeil 29">
                <a:extLst>
                  <a:ext uri="{FF2B5EF4-FFF2-40B4-BE49-F238E27FC236}">
                    <a16:creationId xmlns:a16="http://schemas.microsoft.com/office/drawing/2014/main" id="{80A2B0B8-8AF7-3810-DF1C-3BBDB2C14648}"/>
                  </a:ext>
                </a:extLst>
              </p:cNvPr>
              <p:cNvCxnSpPr>
                <a:cxnSpLocks/>
              </p:cNvCxnSpPr>
              <p:nvPr/>
            </p:nvCxnSpPr>
            <p:spPr>
              <a:xfrm flipH="1">
                <a:off x="4398928" y="4127808"/>
                <a:ext cx="1740" cy="670936"/>
              </a:xfrm>
              <a:prstGeom prst="straightConnector1">
                <a:avLst/>
              </a:prstGeom>
              <a:ln w="57150">
                <a:solidFill>
                  <a:srgbClr val="FF9400"/>
                </a:solidFill>
              </a:ln>
            </p:spPr>
            <p:style>
              <a:lnRef idx="1">
                <a:schemeClr val="accent1"/>
              </a:lnRef>
              <a:fillRef idx="0">
                <a:schemeClr val="accent1"/>
              </a:fillRef>
              <a:effectRef idx="0">
                <a:schemeClr val="accent1"/>
              </a:effectRef>
              <a:fontRef idx="minor">
                <a:schemeClr val="tx1"/>
              </a:fontRef>
            </p:style>
          </p:cxnSp>
          <p:cxnSp>
            <p:nvCxnSpPr>
              <p:cNvPr id="31" name="Gerade Verbindung mit Pfeil 30">
                <a:extLst>
                  <a:ext uri="{FF2B5EF4-FFF2-40B4-BE49-F238E27FC236}">
                    <a16:creationId xmlns:a16="http://schemas.microsoft.com/office/drawing/2014/main" id="{17FFB90E-E5D7-05C3-D4B9-57CB0A63690B}"/>
                  </a:ext>
                </a:extLst>
              </p:cNvPr>
              <p:cNvCxnSpPr>
                <a:cxnSpLocks/>
              </p:cNvCxnSpPr>
              <p:nvPr/>
            </p:nvCxnSpPr>
            <p:spPr>
              <a:xfrm flipH="1">
                <a:off x="4982056" y="4124834"/>
                <a:ext cx="1740" cy="676884"/>
              </a:xfrm>
              <a:prstGeom prst="straightConnector1">
                <a:avLst/>
              </a:prstGeom>
              <a:ln w="57150">
                <a:solidFill>
                  <a:srgbClr val="FF9400"/>
                </a:solidFill>
              </a:ln>
            </p:spPr>
            <p:style>
              <a:lnRef idx="1">
                <a:schemeClr val="accent1"/>
              </a:lnRef>
              <a:fillRef idx="0">
                <a:schemeClr val="accent1"/>
              </a:fillRef>
              <a:effectRef idx="0">
                <a:schemeClr val="accent1"/>
              </a:effectRef>
              <a:fontRef idx="minor">
                <a:schemeClr val="tx1"/>
              </a:fontRef>
            </p:style>
          </p:cxnSp>
          <p:cxnSp>
            <p:nvCxnSpPr>
              <p:cNvPr id="32" name="Gerade Verbindung mit Pfeil 31">
                <a:extLst>
                  <a:ext uri="{FF2B5EF4-FFF2-40B4-BE49-F238E27FC236}">
                    <a16:creationId xmlns:a16="http://schemas.microsoft.com/office/drawing/2014/main" id="{BEA8D79F-34FA-1C01-83CB-56E1A75A614C}"/>
                  </a:ext>
                </a:extLst>
              </p:cNvPr>
              <p:cNvCxnSpPr>
                <a:cxnSpLocks/>
              </p:cNvCxnSpPr>
              <p:nvPr/>
            </p:nvCxnSpPr>
            <p:spPr>
              <a:xfrm flipH="1">
                <a:off x="4385874" y="4112938"/>
                <a:ext cx="619680" cy="1785"/>
              </a:xfrm>
              <a:prstGeom prst="straightConnector1">
                <a:avLst/>
              </a:prstGeom>
              <a:ln w="57150">
                <a:solidFill>
                  <a:srgbClr val="FF9400"/>
                </a:solidFill>
              </a:ln>
            </p:spPr>
            <p:style>
              <a:lnRef idx="1">
                <a:schemeClr val="accent1"/>
              </a:lnRef>
              <a:fillRef idx="0">
                <a:schemeClr val="accent1"/>
              </a:fillRef>
              <a:effectRef idx="0">
                <a:schemeClr val="accent1"/>
              </a:effectRef>
              <a:fontRef idx="minor">
                <a:schemeClr val="tx1"/>
              </a:fontRef>
            </p:style>
          </p:cxnSp>
          <p:grpSp>
            <p:nvGrpSpPr>
              <p:cNvPr id="14" name="Gruppieren 13">
                <a:extLst>
                  <a:ext uri="{FF2B5EF4-FFF2-40B4-BE49-F238E27FC236}">
                    <a16:creationId xmlns:a16="http://schemas.microsoft.com/office/drawing/2014/main" id="{67E7F939-2482-1624-D5B1-3246C2344996}"/>
                  </a:ext>
                </a:extLst>
              </p:cNvPr>
              <p:cNvGrpSpPr/>
              <p:nvPr/>
            </p:nvGrpSpPr>
            <p:grpSpPr>
              <a:xfrm>
                <a:off x="5599996" y="4112938"/>
                <a:ext cx="1215862" cy="688780"/>
                <a:chOff x="6276313" y="4613575"/>
                <a:chExt cx="1600772" cy="1326911"/>
              </a:xfrm>
            </p:grpSpPr>
            <p:cxnSp>
              <p:nvCxnSpPr>
                <p:cNvPr id="26" name="Gerade Verbindung mit Pfeil 25">
                  <a:extLst>
                    <a:ext uri="{FF2B5EF4-FFF2-40B4-BE49-F238E27FC236}">
                      <a16:creationId xmlns:a16="http://schemas.microsoft.com/office/drawing/2014/main" id="{3AE2E33B-2B28-1477-2EAE-F52B2D6274BC}"/>
                    </a:ext>
                  </a:extLst>
                </p:cNvPr>
                <p:cNvCxnSpPr>
                  <a:cxnSpLocks/>
                </p:cNvCxnSpPr>
                <p:nvPr/>
              </p:nvCxnSpPr>
              <p:spPr>
                <a:xfrm flipH="1">
                  <a:off x="6293499" y="4642222"/>
                  <a:ext cx="2291" cy="1292535"/>
                </a:xfrm>
                <a:prstGeom prst="straightConnector1">
                  <a:avLst/>
                </a:prstGeom>
                <a:ln w="57150">
                  <a:solidFill>
                    <a:srgbClr val="FF9400"/>
                  </a:solidFill>
                </a:ln>
              </p:spPr>
              <p:style>
                <a:lnRef idx="1">
                  <a:schemeClr val="accent1"/>
                </a:lnRef>
                <a:fillRef idx="0">
                  <a:schemeClr val="accent1"/>
                </a:fillRef>
                <a:effectRef idx="0">
                  <a:schemeClr val="accent1"/>
                </a:effectRef>
                <a:fontRef idx="minor">
                  <a:schemeClr val="tx1"/>
                </a:fontRef>
              </p:style>
            </p:cxnSp>
            <p:cxnSp>
              <p:nvCxnSpPr>
                <p:cNvPr id="27" name="Gerade Verbindung mit Pfeil 26">
                  <a:extLst>
                    <a:ext uri="{FF2B5EF4-FFF2-40B4-BE49-F238E27FC236}">
                      <a16:creationId xmlns:a16="http://schemas.microsoft.com/office/drawing/2014/main" id="{607D98F8-3494-765F-6691-B27EE2F594FD}"/>
                    </a:ext>
                  </a:extLst>
                </p:cNvPr>
                <p:cNvCxnSpPr>
                  <a:cxnSpLocks/>
                </p:cNvCxnSpPr>
                <p:nvPr/>
              </p:nvCxnSpPr>
              <p:spPr>
                <a:xfrm flipH="1">
                  <a:off x="7061230" y="4636492"/>
                  <a:ext cx="2291" cy="1303994"/>
                </a:xfrm>
                <a:prstGeom prst="straightConnector1">
                  <a:avLst/>
                </a:prstGeom>
                <a:ln w="57150">
                  <a:solidFill>
                    <a:srgbClr val="FF9400"/>
                  </a:solidFill>
                </a:ln>
              </p:spPr>
              <p:style>
                <a:lnRef idx="1">
                  <a:schemeClr val="accent1"/>
                </a:lnRef>
                <a:fillRef idx="0">
                  <a:schemeClr val="accent1"/>
                </a:fillRef>
                <a:effectRef idx="0">
                  <a:schemeClr val="accent1"/>
                </a:effectRef>
                <a:fontRef idx="minor">
                  <a:schemeClr val="tx1"/>
                </a:fontRef>
              </p:style>
            </p:cxnSp>
            <p:cxnSp>
              <p:nvCxnSpPr>
                <p:cNvPr id="28" name="Gerade Verbindung mit Pfeil 27">
                  <a:extLst>
                    <a:ext uri="{FF2B5EF4-FFF2-40B4-BE49-F238E27FC236}">
                      <a16:creationId xmlns:a16="http://schemas.microsoft.com/office/drawing/2014/main" id="{37FD82A5-B7B0-494F-4E32-89B4D85F01F4}"/>
                    </a:ext>
                  </a:extLst>
                </p:cNvPr>
                <p:cNvCxnSpPr>
                  <a:cxnSpLocks/>
                </p:cNvCxnSpPr>
                <p:nvPr/>
              </p:nvCxnSpPr>
              <p:spPr>
                <a:xfrm flipH="1">
                  <a:off x="6276313" y="4613575"/>
                  <a:ext cx="815854" cy="3439"/>
                </a:xfrm>
                <a:prstGeom prst="straightConnector1">
                  <a:avLst/>
                </a:prstGeom>
                <a:ln w="57150">
                  <a:solidFill>
                    <a:srgbClr val="FF9400"/>
                  </a:solidFill>
                </a:ln>
              </p:spPr>
              <p:style>
                <a:lnRef idx="1">
                  <a:schemeClr val="accent1"/>
                </a:lnRef>
                <a:fillRef idx="0">
                  <a:schemeClr val="accent1"/>
                </a:fillRef>
                <a:effectRef idx="0">
                  <a:schemeClr val="accent1"/>
                </a:effectRef>
                <a:fontRef idx="minor">
                  <a:schemeClr val="tx1"/>
                </a:fontRef>
              </p:style>
            </p:cxnSp>
            <p:cxnSp>
              <p:nvCxnSpPr>
                <p:cNvPr id="29" name="Gerade Verbindung mit Pfeil 28">
                  <a:extLst>
                    <a:ext uri="{FF2B5EF4-FFF2-40B4-BE49-F238E27FC236}">
                      <a16:creationId xmlns:a16="http://schemas.microsoft.com/office/drawing/2014/main" id="{D6E868C4-4C2B-E94A-82E7-40CBB48BFC0D}"/>
                    </a:ext>
                  </a:extLst>
                </p:cNvPr>
                <p:cNvCxnSpPr>
                  <a:cxnSpLocks/>
                </p:cNvCxnSpPr>
                <p:nvPr/>
              </p:nvCxnSpPr>
              <p:spPr>
                <a:xfrm flipH="1">
                  <a:off x="7061231" y="5925590"/>
                  <a:ext cx="815854" cy="3439"/>
                </a:xfrm>
                <a:prstGeom prst="straightConnector1">
                  <a:avLst/>
                </a:prstGeom>
                <a:ln w="57150">
                  <a:solidFill>
                    <a:srgbClr val="FF9400"/>
                  </a:solidFill>
                </a:ln>
              </p:spPr>
              <p:style>
                <a:lnRef idx="1">
                  <a:schemeClr val="accent1"/>
                </a:lnRef>
                <a:fillRef idx="0">
                  <a:schemeClr val="accent1"/>
                </a:fillRef>
                <a:effectRef idx="0">
                  <a:schemeClr val="accent1"/>
                </a:effectRef>
                <a:fontRef idx="minor">
                  <a:schemeClr val="tx1"/>
                </a:fontRef>
              </p:style>
            </p:cxnSp>
          </p:grpSp>
          <p:cxnSp>
            <p:nvCxnSpPr>
              <p:cNvPr id="15" name="Gerade Verbindung mit Pfeil 14">
                <a:extLst>
                  <a:ext uri="{FF2B5EF4-FFF2-40B4-BE49-F238E27FC236}">
                    <a16:creationId xmlns:a16="http://schemas.microsoft.com/office/drawing/2014/main" id="{85E174A2-FDC9-4D50-3C23-7BF9E6443283}"/>
                  </a:ext>
                </a:extLst>
              </p:cNvPr>
              <p:cNvCxnSpPr>
                <a:cxnSpLocks/>
              </p:cNvCxnSpPr>
              <p:nvPr/>
            </p:nvCxnSpPr>
            <p:spPr>
              <a:xfrm flipH="1">
                <a:off x="4025121" y="4779374"/>
                <a:ext cx="362492" cy="2395"/>
              </a:xfrm>
              <a:prstGeom prst="straightConnector1">
                <a:avLst/>
              </a:prstGeom>
              <a:ln w="57150">
                <a:solidFill>
                  <a:srgbClr val="FF9400"/>
                </a:solidFill>
              </a:ln>
            </p:spPr>
            <p:style>
              <a:lnRef idx="1">
                <a:schemeClr val="accent1"/>
              </a:lnRef>
              <a:fillRef idx="0">
                <a:schemeClr val="accent1"/>
              </a:fillRef>
              <a:effectRef idx="0">
                <a:schemeClr val="accent1"/>
              </a:effectRef>
              <a:fontRef idx="minor">
                <a:schemeClr val="tx1"/>
              </a:fontRef>
            </p:style>
          </p:cxnSp>
          <p:cxnSp>
            <p:nvCxnSpPr>
              <p:cNvPr id="17" name="Gerade Verbindung mit Pfeil 16">
                <a:extLst>
                  <a:ext uri="{FF2B5EF4-FFF2-40B4-BE49-F238E27FC236}">
                    <a16:creationId xmlns:a16="http://schemas.microsoft.com/office/drawing/2014/main" id="{2DDFE12E-C44C-0170-DFA3-63D0ED219E26}"/>
                  </a:ext>
                </a:extLst>
              </p:cNvPr>
              <p:cNvCxnSpPr>
                <a:cxnSpLocks/>
              </p:cNvCxnSpPr>
              <p:nvPr/>
            </p:nvCxnSpPr>
            <p:spPr>
              <a:xfrm flipH="1">
                <a:off x="7410300" y="4124835"/>
                <a:ext cx="1740" cy="676884"/>
              </a:xfrm>
              <a:prstGeom prst="straightConnector1">
                <a:avLst/>
              </a:prstGeom>
              <a:ln w="57150">
                <a:solidFill>
                  <a:srgbClr val="FF9400"/>
                </a:solidFill>
              </a:ln>
            </p:spPr>
            <p:style>
              <a:lnRef idx="1">
                <a:schemeClr val="accent1"/>
              </a:lnRef>
              <a:fillRef idx="0">
                <a:schemeClr val="accent1"/>
              </a:fillRef>
              <a:effectRef idx="0">
                <a:schemeClr val="accent1"/>
              </a:effectRef>
              <a:fontRef idx="minor">
                <a:schemeClr val="tx1"/>
              </a:fontRef>
            </p:style>
          </p:cxnSp>
          <p:cxnSp>
            <p:nvCxnSpPr>
              <p:cNvPr id="18" name="Gerade Verbindung mit Pfeil 17">
                <a:extLst>
                  <a:ext uri="{FF2B5EF4-FFF2-40B4-BE49-F238E27FC236}">
                    <a16:creationId xmlns:a16="http://schemas.microsoft.com/office/drawing/2014/main" id="{3AE30FC9-7E19-0D69-9255-1D81B51622A7}"/>
                  </a:ext>
                </a:extLst>
              </p:cNvPr>
              <p:cNvCxnSpPr>
                <a:cxnSpLocks/>
              </p:cNvCxnSpPr>
              <p:nvPr/>
            </p:nvCxnSpPr>
            <p:spPr>
              <a:xfrm flipH="1">
                <a:off x="6814118" y="4112939"/>
                <a:ext cx="619680" cy="1785"/>
              </a:xfrm>
              <a:prstGeom prst="straightConnector1">
                <a:avLst/>
              </a:prstGeom>
              <a:ln w="57150">
                <a:solidFill>
                  <a:srgbClr val="FF9400"/>
                </a:solidFill>
              </a:ln>
            </p:spPr>
            <p:style>
              <a:lnRef idx="1">
                <a:schemeClr val="accent1"/>
              </a:lnRef>
              <a:fillRef idx="0">
                <a:schemeClr val="accent1"/>
              </a:fillRef>
              <a:effectRef idx="0">
                <a:schemeClr val="accent1"/>
              </a:effectRef>
              <a:fontRef idx="minor">
                <a:schemeClr val="tx1"/>
              </a:fontRef>
            </p:style>
          </p:cxnSp>
          <p:cxnSp>
            <p:nvCxnSpPr>
              <p:cNvPr id="19" name="Gerade Verbindung mit Pfeil 18">
                <a:extLst>
                  <a:ext uri="{FF2B5EF4-FFF2-40B4-BE49-F238E27FC236}">
                    <a16:creationId xmlns:a16="http://schemas.microsoft.com/office/drawing/2014/main" id="{C6BBEEB1-4C34-5A72-243E-6AA4BB1FF935}"/>
                  </a:ext>
                </a:extLst>
              </p:cNvPr>
              <p:cNvCxnSpPr>
                <a:cxnSpLocks/>
              </p:cNvCxnSpPr>
              <p:nvPr/>
            </p:nvCxnSpPr>
            <p:spPr>
              <a:xfrm flipH="1">
                <a:off x="7410301" y="4782016"/>
                <a:ext cx="341172" cy="5776"/>
              </a:xfrm>
              <a:prstGeom prst="straightConnector1">
                <a:avLst/>
              </a:prstGeom>
              <a:ln w="57150">
                <a:solidFill>
                  <a:srgbClr val="FF9400"/>
                </a:solidFill>
              </a:ln>
            </p:spPr>
            <p:style>
              <a:lnRef idx="1">
                <a:schemeClr val="accent1"/>
              </a:lnRef>
              <a:fillRef idx="0">
                <a:schemeClr val="accent1"/>
              </a:fillRef>
              <a:effectRef idx="0">
                <a:schemeClr val="accent1"/>
              </a:effectRef>
              <a:fontRef idx="minor">
                <a:schemeClr val="tx1"/>
              </a:fontRef>
            </p:style>
          </p:cxnSp>
        </p:grpSp>
        <p:sp>
          <p:nvSpPr>
            <p:cNvPr id="20" name="Title 1">
              <a:extLst>
                <a:ext uri="{FF2B5EF4-FFF2-40B4-BE49-F238E27FC236}">
                  <a16:creationId xmlns:a16="http://schemas.microsoft.com/office/drawing/2014/main" id="{CDE13726-886F-D1C1-ECFD-1F53C412E4EF}"/>
                </a:ext>
              </a:extLst>
            </p:cNvPr>
            <p:cNvSpPr txBox="1">
              <a:spLocks/>
            </p:cNvSpPr>
            <p:nvPr/>
          </p:nvSpPr>
          <p:spPr>
            <a:xfrm>
              <a:off x="2652148" y="3275927"/>
              <a:ext cx="624034" cy="436433"/>
            </a:xfrm>
            <a:prstGeom prst="rect">
              <a:avLst/>
            </a:prstGeom>
            <a:solidFill>
              <a:schemeClr val="tx1">
                <a:lumMod val="85000"/>
                <a:lumOff val="15000"/>
              </a:schemeClr>
            </a:solidFill>
          </p:spPr>
          <p:txBody>
            <a:bodyPr vert="horz" lIns="91440" tIns="45720" rIns="91440" bIns="45720" rtlCol="0" anchor="ct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de-DE" sz="2000">
                  <a:solidFill>
                    <a:srgbClr val="FF8100"/>
                  </a:solidFill>
                  <a:latin typeface="Arial"/>
                  <a:cs typeface="Arial"/>
                </a:rPr>
                <a:t>real</a:t>
              </a:r>
              <a:endParaRPr lang="de-DE" sz="2000"/>
            </a:p>
          </p:txBody>
        </p:sp>
        <p:sp>
          <p:nvSpPr>
            <p:cNvPr id="21" name="Title 1">
              <a:extLst>
                <a:ext uri="{FF2B5EF4-FFF2-40B4-BE49-F238E27FC236}">
                  <a16:creationId xmlns:a16="http://schemas.microsoft.com/office/drawing/2014/main" id="{D6116A82-CD4D-80F9-F569-44F074BEA282}"/>
                </a:ext>
              </a:extLst>
            </p:cNvPr>
            <p:cNvSpPr txBox="1">
              <a:spLocks/>
            </p:cNvSpPr>
            <p:nvPr/>
          </p:nvSpPr>
          <p:spPr>
            <a:xfrm>
              <a:off x="1986339" y="4245647"/>
              <a:ext cx="1329008" cy="436433"/>
            </a:xfrm>
            <a:prstGeom prst="rect">
              <a:avLst/>
            </a:prstGeom>
            <a:solidFill>
              <a:schemeClr val="tx1">
                <a:lumMod val="85000"/>
                <a:lumOff val="15000"/>
              </a:schemeClr>
            </a:solidFill>
          </p:spPr>
          <p:txBody>
            <a:bodyPr vert="horz" lIns="91440" tIns="45720" rIns="91440" bIns="45720" rtlCol="0" anchor="ct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de-DE" sz="2000" err="1">
                  <a:solidFill>
                    <a:srgbClr val="FF8100"/>
                  </a:solidFill>
                  <a:latin typeface="Arial"/>
                  <a:cs typeface="Arial"/>
                </a:rPr>
                <a:t>imaginary</a:t>
              </a:r>
              <a:endParaRPr lang="de-DE" sz="2000" err="1"/>
            </a:p>
          </p:txBody>
        </p:sp>
        <p:cxnSp>
          <p:nvCxnSpPr>
            <p:cNvPr id="22" name="Gerade Verbindung mit Pfeil 21">
              <a:extLst>
                <a:ext uri="{FF2B5EF4-FFF2-40B4-BE49-F238E27FC236}">
                  <a16:creationId xmlns:a16="http://schemas.microsoft.com/office/drawing/2014/main" id="{29AACC49-3F2F-D3A8-7560-6382001C0218}"/>
                </a:ext>
              </a:extLst>
            </p:cNvPr>
            <p:cNvCxnSpPr/>
            <p:nvPr/>
          </p:nvCxnSpPr>
          <p:spPr>
            <a:xfrm flipV="1">
              <a:off x="3676989" y="4953615"/>
              <a:ext cx="3753769" cy="2554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 name="Title 1">
              <a:extLst>
                <a:ext uri="{FF2B5EF4-FFF2-40B4-BE49-F238E27FC236}">
                  <a16:creationId xmlns:a16="http://schemas.microsoft.com/office/drawing/2014/main" id="{A78F46A9-3CCE-074E-416C-01EF798C3E94}"/>
                </a:ext>
              </a:extLst>
            </p:cNvPr>
            <p:cNvSpPr txBox="1">
              <a:spLocks/>
            </p:cNvSpPr>
            <p:nvPr/>
          </p:nvSpPr>
          <p:spPr>
            <a:xfrm>
              <a:off x="6185026" y="4967949"/>
              <a:ext cx="1329267" cy="419245"/>
            </a:xfrm>
            <a:prstGeom prst="rect">
              <a:avLst/>
            </a:prstGeom>
            <a:noFill/>
          </p:spPr>
          <p:txBody>
            <a:bodyPr vert="horz" lIns="91440" tIns="45720" rIns="91440" bIns="45720" rtlCol="0" anchor="ct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de-DE" sz="2000">
                  <a:solidFill>
                    <a:srgbClr val="000000"/>
                  </a:solidFill>
                  <a:latin typeface="Arial"/>
                  <a:cs typeface="Arial"/>
                </a:rPr>
                <a:t>time</a:t>
              </a:r>
              <a:endParaRPr lang="de-DE" sz="2000" err="1">
                <a:solidFill>
                  <a:srgbClr val="000000"/>
                </a:solidFill>
              </a:endParaRPr>
            </a:p>
          </p:txBody>
        </p:sp>
        <p:cxnSp>
          <p:nvCxnSpPr>
            <p:cNvPr id="24" name="Gerade Verbindung mit Pfeil 23">
              <a:extLst>
                <a:ext uri="{FF2B5EF4-FFF2-40B4-BE49-F238E27FC236}">
                  <a16:creationId xmlns:a16="http://schemas.microsoft.com/office/drawing/2014/main" id="{33B2AFF8-4ECB-3BCB-F155-91D4471B6F3C}"/>
                </a:ext>
              </a:extLst>
            </p:cNvPr>
            <p:cNvCxnSpPr/>
            <p:nvPr/>
          </p:nvCxnSpPr>
          <p:spPr>
            <a:xfrm flipH="1">
              <a:off x="3991762" y="2963896"/>
              <a:ext cx="1741" cy="2105447"/>
            </a:xfrm>
            <a:prstGeom prst="straightConnector1">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5" name="Gerade Verbindung mit Pfeil 24">
              <a:extLst>
                <a:ext uri="{FF2B5EF4-FFF2-40B4-BE49-F238E27FC236}">
                  <a16:creationId xmlns:a16="http://schemas.microsoft.com/office/drawing/2014/main" id="{FFEAB69F-26B0-E0C1-F1D4-2B91339EA533}"/>
                </a:ext>
              </a:extLst>
            </p:cNvPr>
            <p:cNvCxnSpPr>
              <a:cxnSpLocks/>
            </p:cNvCxnSpPr>
            <p:nvPr/>
          </p:nvCxnSpPr>
          <p:spPr>
            <a:xfrm flipH="1">
              <a:off x="3662240" y="2963896"/>
              <a:ext cx="1741" cy="2105446"/>
            </a:xfrm>
            <a:prstGeom prst="straightConnector1">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47" name="Title 1">
              <a:extLst>
                <a:ext uri="{FF2B5EF4-FFF2-40B4-BE49-F238E27FC236}">
                  <a16:creationId xmlns:a16="http://schemas.microsoft.com/office/drawing/2014/main" id="{7FAB653E-36F7-C71C-A125-836BAB49F548}"/>
                </a:ext>
              </a:extLst>
            </p:cNvPr>
            <p:cNvSpPr txBox="1">
              <a:spLocks/>
            </p:cNvSpPr>
            <p:nvPr/>
          </p:nvSpPr>
          <p:spPr>
            <a:xfrm>
              <a:off x="3560820" y="5238791"/>
              <a:ext cx="624034" cy="436432"/>
            </a:xfrm>
            <a:prstGeom prst="rect">
              <a:avLst/>
            </a:prstGeom>
            <a:noFill/>
            <a:ln>
              <a:no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Futura LT Pro Book" panose="020B0502020204020303" pitchFamily="34" charset="77"/>
                  <a:ea typeface="+mj-ea"/>
                  <a:cs typeface="Futura Medium" panose="020B0602020204020303" pitchFamily="34" charset="-79"/>
                </a:defRPr>
              </a:lvl1pPr>
            </a:lstStyle>
            <a:p>
              <a:pPr algn="ctr"/>
              <a:r>
                <a:rPr lang="de-DE" sz="2000">
                  <a:solidFill>
                    <a:srgbClr val="FF8100"/>
                  </a:solidFill>
                  <a:latin typeface="Arial"/>
                  <a:cs typeface="Arial"/>
                </a:rPr>
                <a:t>90°</a:t>
              </a:r>
              <a:endParaRPr lang="de-DE" sz="2000"/>
            </a:p>
          </p:txBody>
        </p:sp>
        <p:cxnSp>
          <p:nvCxnSpPr>
            <p:cNvPr id="49" name="Gerade Verbindung mit Pfeil 48">
              <a:extLst>
                <a:ext uri="{FF2B5EF4-FFF2-40B4-BE49-F238E27FC236}">
                  <a16:creationId xmlns:a16="http://schemas.microsoft.com/office/drawing/2014/main" id="{C76C1CF1-891D-A8ED-1D55-B9E545C4E028}"/>
                </a:ext>
              </a:extLst>
            </p:cNvPr>
            <p:cNvCxnSpPr/>
            <p:nvPr/>
          </p:nvCxnSpPr>
          <p:spPr>
            <a:xfrm flipV="1">
              <a:off x="3617405" y="5254974"/>
              <a:ext cx="419303" cy="2623"/>
            </a:xfrm>
            <a:prstGeom prst="straightConnector1">
              <a:avLst/>
            </a:prstGeom>
            <a:ln w="28575">
              <a:solidFill>
                <a:srgbClr val="FF8100"/>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67" name="Gruppieren 66">
              <a:extLst>
                <a:ext uri="{FF2B5EF4-FFF2-40B4-BE49-F238E27FC236}">
                  <a16:creationId xmlns:a16="http://schemas.microsoft.com/office/drawing/2014/main" id="{565839ED-F9DD-7628-5F81-09F7B351BBF6}"/>
                </a:ext>
              </a:extLst>
            </p:cNvPr>
            <p:cNvGrpSpPr/>
            <p:nvPr/>
          </p:nvGrpSpPr>
          <p:grpSpPr>
            <a:xfrm>
              <a:off x="3664174" y="3150412"/>
              <a:ext cx="3726352" cy="688781"/>
              <a:chOff x="4025121" y="4112938"/>
              <a:chExt cx="3726352" cy="688781"/>
            </a:xfrm>
          </p:grpSpPr>
          <p:cxnSp>
            <p:nvCxnSpPr>
              <p:cNvPr id="68" name="Gerade Verbindung mit Pfeil 67">
                <a:extLst>
                  <a:ext uri="{FF2B5EF4-FFF2-40B4-BE49-F238E27FC236}">
                    <a16:creationId xmlns:a16="http://schemas.microsoft.com/office/drawing/2014/main" id="{3F0463D5-6850-A187-B4DE-213DCDA7CD0D}"/>
                  </a:ext>
                </a:extLst>
              </p:cNvPr>
              <p:cNvCxnSpPr>
                <a:cxnSpLocks/>
              </p:cNvCxnSpPr>
              <p:nvPr/>
            </p:nvCxnSpPr>
            <p:spPr>
              <a:xfrm flipH="1">
                <a:off x="6815714" y="4127809"/>
                <a:ext cx="1740" cy="670936"/>
              </a:xfrm>
              <a:prstGeom prst="straightConnector1">
                <a:avLst/>
              </a:prstGeom>
              <a:ln w="57150">
                <a:solidFill>
                  <a:srgbClr val="FF9400"/>
                </a:solidFill>
              </a:ln>
            </p:spPr>
            <p:style>
              <a:lnRef idx="1">
                <a:schemeClr val="accent1"/>
              </a:lnRef>
              <a:fillRef idx="0">
                <a:schemeClr val="accent1"/>
              </a:fillRef>
              <a:effectRef idx="0">
                <a:schemeClr val="accent1"/>
              </a:effectRef>
              <a:fontRef idx="minor">
                <a:schemeClr val="tx1"/>
              </a:fontRef>
            </p:style>
          </p:cxnSp>
          <p:cxnSp>
            <p:nvCxnSpPr>
              <p:cNvPr id="69" name="Gerade Verbindung mit Pfeil 68">
                <a:extLst>
                  <a:ext uri="{FF2B5EF4-FFF2-40B4-BE49-F238E27FC236}">
                    <a16:creationId xmlns:a16="http://schemas.microsoft.com/office/drawing/2014/main" id="{F180C762-D6A8-66C0-82DB-7DBD208B0EC1}"/>
                  </a:ext>
                </a:extLst>
              </p:cNvPr>
              <p:cNvCxnSpPr>
                <a:cxnSpLocks/>
              </p:cNvCxnSpPr>
              <p:nvPr/>
            </p:nvCxnSpPr>
            <p:spPr>
              <a:xfrm flipH="1">
                <a:off x="4398928" y="4127808"/>
                <a:ext cx="1740" cy="670936"/>
              </a:xfrm>
              <a:prstGeom prst="straightConnector1">
                <a:avLst/>
              </a:prstGeom>
              <a:ln w="57150">
                <a:solidFill>
                  <a:srgbClr val="FF9400"/>
                </a:solidFill>
              </a:ln>
            </p:spPr>
            <p:style>
              <a:lnRef idx="1">
                <a:schemeClr val="accent1"/>
              </a:lnRef>
              <a:fillRef idx="0">
                <a:schemeClr val="accent1"/>
              </a:fillRef>
              <a:effectRef idx="0">
                <a:schemeClr val="accent1"/>
              </a:effectRef>
              <a:fontRef idx="minor">
                <a:schemeClr val="tx1"/>
              </a:fontRef>
            </p:style>
          </p:cxnSp>
          <p:cxnSp>
            <p:nvCxnSpPr>
              <p:cNvPr id="70" name="Gerade Verbindung mit Pfeil 69">
                <a:extLst>
                  <a:ext uri="{FF2B5EF4-FFF2-40B4-BE49-F238E27FC236}">
                    <a16:creationId xmlns:a16="http://schemas.microsoft.com/office/drawing/2014/main" id="{7785F714-638D-030E-1B1F-A5F0CE493233}"/>
                  </a:ext>
                </a:extLst>
              </p:cNvPr>
              <p:cNvCxnSpPr>
                <a:cxnSpLocks/>
              </p:cNvCxnSpPr>
              <p:nvPr/>
            </p:nvCxnSpPr>
            <p:spPr>
              <a:xfrm flipH="1">
                <a:off x="4982056" y="4124834"/>
                <a:ext cx="1740" cy="676884"/>
              </a:xfrm>
              <a:prstGeom prst="straightConnector1">
                <a:avLst/>
              </a:prstGeom>
              <a:ln w="57150">
                <a:solidFill>
                  <a:srgbClr val="FF9400"/>
                </a:solidFill>
              </a:ln>
            </p:spPr>
            <p:style>
              <a:lnRef idx="1">
                <a:schemeClr val="accent1"/>
              </a:lnRef>
              <a:fillRef idx="0">
                <a:schemeClr val="accent1"/>
              </a:fillRef>
              <a:effectRef idx="0">
                <a:schemeClr val="accent1"/>
              </a:effectRef>
              <a:fontRef idx="minor">
                <a:schemeClr val="tx1"/>
              </a:fontRef>
            </p:style>
          </p:cxnSp>
          <p:cxnSp>
            <p:nvCxnSpPr>
              <p:cNvPr id="71" name="Gerade Verbindung mit Pfeil 70">
                <a:extLst>
                  <a:ext uri="{FF2B5EF4-FFF2-40B4-BE49-F238E27FC236}">
                    <a16:creationId xmlns:a16="http://schemas.microsoft.com/office/drawing/2014/main" id="{AA05462C-002E-EB5B-2A32-606B7E1A3141}"/>
                  </a:ext>
                </a:extLst>
              </p:cNvPr>
              <p:cNvCxnSpPr>
                <a:cxnSpLocks/>
              </p:cNvCxnSpPr>
              <p:nvPr/>
            </p:nvCxnSpPr>
            <p:spPr>
              <a:xfrm flipH="1">
                <a:off x="4385874" y="4112938"/>
                <a:ext cx="619680" cy="1785"/>
              </a:xfrm>
              <a:prstGeom prst="straightConnector1">
                <a:avLst/>
              </a:prstGeom>
              <a:ln w="57150">
                <a:solidFill>
                  <a:srgbClr val="FF9400"/>
                </a:solidFill>
              </a:ln>
            </p:spPr>
            <p:style>
              <a:lnRef idx="1">
                <a:schemeClr val="accent1"/>
              </a:lnRef>
              <a:fillRef idx="0">
                <a:schemeClr val="accent1"/>
              </a:fillRef>
              <a:effectRef idx="0">
                <a:schemeClr val="accent1"/>
              </a:effectRef>
              <a:fontRef idx="minor">
                <a:schemeClr val="tx1"/>
              </a:fontRef>
            </p:style>
          </p:cxnSp>
          <p:grpSp>
            <p:nvGrpSpPr>
              <p:cNvPr id="72" name="Gruppieren 71">
                <a:extLst>
                  <a:ext uri="{FF2B5EF4-FFF2-40B4-BE49-F238E27FC236}">
                    <a16:creationId xmlns:a16="http://schemas.microsoft.com/office/drawing/2014/main" id="{7582FBCB-F2E6-1D64-BBBB-3AF49D160CDD}"/>
                  </a:ext>
                </a:extLst>
              </p:cNvPr>
              <p:cNvGrpSpPr/>
              <p:nvPr/>
            </p:nvGrpSpPr>
            <p:grpSpPr>
              <a:xfrm>
                <a:off x="5599658" y="4112939"/>
                <a:ext cx="1215776" cy="688780"/>
                <a:chOff x="6276313" y="4613575"/>
                <a:chExt cx="1600772" cy="1326911"/>
              </a:xfrm>
            </p:grpSpPr>
            <p:cxnSp>
              <p:nvCxnSpPr>
                <p:cNvPr id="77" name="Gerade Verbindung mit Pfeil 76">
                  <a:extLst>
                    <a:ext uri="{FF2B5EF4-FFF2-40B4-BE49-F238E27FC236}">
                      <a16:creationId xmlns:a16="http://schemas.microsoft.com/office/drawing/2014/main" id="{83AE2E0D-CA9A-48C5-769E-F47E0E35C23C}"/>
                    </a:ext>
                  </a:extLst>
                </p:cNvPr>
                <p:cNvCxnSpPr>
                  <a:cxnSpLocks/>
                </p:cNvCxnSpPr>
                <p:nvPr/>
              </p:nvCxnSpPr>
              <p:spPr>
                <a:xfrm flipH="1">
                  <a:off x="6293499" y="4642222"/>
                  <a:ext cx="2291" cy="1292535"/>
                </a:xfrm>
                <a:prstGeom prst="straightConnector1">
                  <a:avLst/>
                </a:prstGeom>
                <a:ln w="57150">
                  <a:solidFill>
                    <a:srgbClr val="FF9400"/>
                  </a:solidFill>
                </a:ln>
              </p:spPr>
              <p:style>
                <a:lnRef idx="1">
                  <a:schemeClr val="accent1"/>
                </a:lnRef>
                <a:fillRef idx="0">
                  <a:schemeClr val="accent1"/>
                </a:fillRef>
                <a:effectRef idx="0">
                  <a:schemeClr val="accent1"/>
                </a:effectRef>
                <a:fontRef idx="minor">
                  <a:schemeClr val="tx1"/>
                </a:fontRef>
              </p:style>
            </p:cxnSp>
            <p:cxnSp>
              <p:nvCxnSpPr>
                <p:cNvPr id="78" name="Gerade Verbindung mit Pfeil 77">
                  <a:extLst>
                    <a:ext uri="{FF2B5EF4-FFF2-40B4-BE49-F238E27FC236}">
                      <a16:creationId xmlns:a16="http://schemas.microsoft.com/office/drawing/2014/main" id="{9A3347CF-269F-8232-02B0-F9BDE0AF7DE3}"/>
                    </a:ext>
                  </a:extLst>
                </p:cNvPr>
                <p:cNvCxnSpPr>
                  <a:cxnSpLocks/>
                </p:cNvCxnSpPr>
                <p:nvPr/>
              </p:nvCxnSpPr>
              <p:spPr>
                <a:xfrm flipH="1">
                  <a:off x="7061230" y="4636492"/>
                  <a:ext cx="2291" cy="1303994"/>
                </a:xfrm>
                <a:prstGeom prst="straightConnector1">
                  <a:avLst/>
                </a:prstGeom>
                <a:ln w="57150">
                  <a:solidFill>
                    <a:srgbClr val="FF9400"/>
                  </a:solidFill>
                </a:ln>
              </p:spPr>
              <p:style>
                <a:lnRef idx="1">
                  <a:schemeClr val="accent1"/>
                </a:lnRef>
                <a:fillRef idx="0">
                  <a:schemeClr val="accent1"/>
                </a:fillRef>
                <a:effectRef idx="0">
                  <a:schemeClr val="accent1"/>
                </a:effectRef>
                <a:fontRef idx="minor">
                  <a:schemeClr val="tx1"/>
                </a:fontRef>
              </p:style>
            </p:cxnSp>
            <p:cxnSp>
              <p:nvCxnSpPr>
                <p:cNvPr id="79" name="Gerade Verbindung mit Pfeil 78">
                  <a:extLst>
                    <a:ext uri="{FF2B5EF4-FFF2-40B4-BE49-F238E27FC236}">
                      <a16:creationId xmlns:a16="http://schemas.microsoft.com/office/drawing/2014/main" id="{CB9FF96A-3780-6177-3C3E-1E4D8137EF76}"/>
                    </a:ext>
                  </a:extLst>
                </p:cNvPr>
                <p:cNvCxnSpPr>
                  <a:cxnSpLocks/>
                </p:cNvCxnSpPr>
                <p:nvPr/>
              </p:nvCxnSpPr>
              <p:spPr>
                <a:xfrm flipH="1">
                  <a:off x="6276313" y="4613575"/>
                  <a:ext cx="815854" cy="3439"/>
                </a:xfrm>
                <a:prstGeom prst="straightConnector1">
                  <a:avLst/>
                </a:prstGeom>
                <a:ln w="57150">
                  <a:solidFill>
                    <a:srgbClr val="FF9400"/>
                  </a:solidFill>
                </a:ln>
              </p:spPr>
              <p:style>
                <a:lnRef idx="1">
                  <a:schemeClr val="accent1"/>
                </a:lnRef>
                <a:fillRef idx="0">
                  <a:schemeClr val="accent1"/>
                </a:fillRef>
                <a:effectRef idx="0">
                  <a:schemeClr val="accent1"/>
                </a:effectRef>
                <a:fontRef idx="minor">
                  <a:schemeClr val="tx1"/>
                </a:fontRef>
              </p:style>
            </p:cxnSp>
            <p:cxnSp>
              <p:nvCxnSpPr>
                <p:cNvPr id="80" name="Gerade Verbindung mit Pfeil 79">
                  <a:extLst>
                    <a:ext uri="{FF2B5EF4-FFF2-40B4-BE49-F238E27FC236}">
                      <a16:creationId xmlns:a16="http://schemas.microsoft.com/office/drawing/2014/main" id="{412F4EE2-1C90-9F55-A7F5-298CE98857C9}"/>
                    </a:ext>
                  </a:extLst>
                </p:cNvPr>
                <p:cNvCxnSpPr>
                  <a:cxnSpLocks/>
                </p:cNvCxnSpPr>
                <p:nvPr/>
              </p:nvCxnSpPr>
              <p:spPr>
                <a:xfrm flipH="1">
                  <a:off x="7061231" y="5925590"/>
                  <a:ext cx="815854" cy="3439"/>
                </a:xfrm>
                <a:prstGeom prst="straightConnector1">
                  <a:avLst/>
                </a:prstGeom>
                <a:ln w="57150">
                  <a:solidFill>
                    <a:srgbClr val="FF9400"/>
                  </a:solidFill>
                </a:ln>
              </p:spPr>
              <p:style>
                <a:lnRef idx="1">
                  <a:schemeClr val="accent1"/>
                </a:lnRef>
                <a:fillRef idx="0">
                  <a:schemeClr val="accent1"/>
                </a:fillRef>
                <a:effectRef idx="0">
                  <a:schemeClr val="accent1"/>
                </a:effectRef>
                <a:fontRef idx="minor">
                  <a:schemeClr val="tx1"/>
                </a:fontRef>
              </p:style>
            </p:cxnSp>
          </p:grpSp>
          <p:cxnSp>
            <p:nvCxnSpPr>
              <p:cNvPr id="73" name="Gerade Verbindung mit Pfeil 72">
                <a:extLst>
                  <a:ext uri="{FF2B5EF4-FFF2-40B4-BE49-F238E27FC236}">
                    <a16:creationId xmlns:a16="http://schemas.microsoft.com/office/drawing/2014/main" id="{78FC493D-5C95-2A11-C225-A2C8B338BB58}"/>
                  </a:ext>
                </a:extLst>
              </p:cNvPr>
              <p:cNvCxnSpPr>
                <a:cxnSpLocks/>
              </p:cNvCxnSpPr>
              <p:nvPr/>
            </p:nvCxnSpPr>
            <p:spPr>
              <a:xfrm flipH="1">
                <a:off x="4025121" y="4779374"/>
                <a:ext cx="362492" cy="2395"/>
              </a:xfrm>
              <a:prstGeom prst="straightConnector1">
                <a:avLst/>
              </a:prstGeom>
              <a:ln w="57150">
                <a:solidFill>
                  <a:srgbClr val="FF9400"/>
                </a:solidFill>
              </a:ln>
            </p:spPr>
            <p:style>
              <a:lnRef idx="1">
                <a:schemeClr val="accent1"/>
              </a:lnRef>
              <a:fillRef idx="0">
                <a:schemeClr val="accent1"/>
              </a:fillRef>
              <a:effectRef idx="0">
                <a:schemeClr val="accent1"/>
              </a:effectRef>
              <a:fontRef idx="minor">
                <a:schemeClr val="tx1"/>
              </a:fontRef>
            </p:style>
          </p:cxnSp>
          <p:cxnSp>
            <p:nvCxnSpPr>
              <p:cNvPr id="74" name="Gerade Verbindung mit Pfeil 73">
                <a:extLst>
                  <a:ext uri="{FF2B5EF4-FFF2-40B4-BE49-F238E27FC236}">
                    <a16:creationId xmlns:a16="http://schemas.microsoft.com/office/drawing/2014/main" id="{68C627AB-7B63-53F7-4A98-6D751FA69D02}"/>
                  </a:ext>
                </a:extLst>
              </p:cNvPr>
              <p:cNvCxnSpPr>
                <a:cxnSpLocks/>
              </p:cNvCxnSpPr>
              <p:nvPr/>
            </p:nvCxnSpPr>
            <p:spPr>
              <a:xfrm flipH="1">
                <a:off x="7410300" y="4124835"/>
                <a:ext cx="1740" cy="676884"/>
              </a:xfrm>
              <a:prstGeom prst="straightConnector1">
                <a:avLst/>
              </a:prstGeom>
              <a:ln w="57150">
                <a:solidFill>
                  <a:srgbClr val="FF9400"/>
                </a:solidFill>
              </a:ln>
            </p:spPr>
            <p:style>
              <a:lnRef idx="1">
                <a:schemeClr val="accent1"/>
              </a:lnRef>
              <a:fillRef idx="0">
                <a:schemeClr val="accent1"/>
              </a:fillRef>
              <a:effectRef idx="0">
                <a:schemeClr val="accent1"/>
              </a:effectRef>
              <a:fontRef idx="minor">
                <a:schemeClr val="tx1"/>
              </a:fontRef>
            </p:style>
          </p:cxnSp>
          <p:cxnSp>
            <p:nvCxnSpPr>
              <p:cNvPr id="75" name="Gerade Verbindung mit Pfeil 74">
                <a:extLst>
                  <a:ext uri="{FF2B5EF4-FFF2-40B4-BE49-F238E27FC236}">
                    <a16:creationId xmlns:a16="http://schemas.microsoft.com/office/drawing/2014/main" id="{534AAE0E-BAE3-B529-9E6F-90C37ECF6F98}"/>
                  </a:ext>
                </a:extLst>
              </p:cNvPr>
              <p:cNvCxnSpPr>
                <a:cxnSpLocks/>
              </p:cNvCxnSpPr>
              <p:nvPr/>
            </p:nvCxnSpPr>
            <p:spPr>
              <a:xfrm flipH="1">
                <a:off x="6814118" y="4112939"/>
                <a:ext cx="619680" cy="1785"/>
              </a:xfrm>
              <a:prstGeom prst="straightConnector1">
                <a:avLst/>
              </a:prstGeom>
              <a:ln w="57150">
                <a:solidFill>
                  <a:srgbClr val="FF9400"/>
                </a:solidFill>
              </a:ln>
            </p:spPr>
            <p:style>
              <a:lnRef idx="1">
                <a:schemeClr val="accent1"/>
              </a:lnRef>
              <a:fillRef idx="0">
                <a:schemeClr val="accent1"/>
              </a:fillRef>
              <a:effectRef idx="0">
                <a:schemeClr val="accent1"/>
              </a:effectRef>
              <a:fontRef idx="minor">
                <a:schemeClr val="tx1"/>
              </a:fontRef>
            </p:style>
          </p:cxnSp>
          <p:cxnSp>
            <p:nvCxnSpPr>
              <p:cNvPr id="76" name="Gerade Verbindung mit Pfeil 75">
                <a:extLst>
                  <a:ext uri="{FF2B5EF4-FFF2-40B4-BE49-F238E27FC236}">
                    <a16:creationId xmlns:a16="http://schemas.microsoft.com/office/drawing/2014/main" id="{D80C4357-0394-29D9-0CA1-BBE4BA53631E}"/>
                  </a:ext>
                </a:extLst>
              </p:cNvPr>
              <p:cNvCxnSpPr>
                <a:cxnSpLocks/>
              </p:cNvCxnSpPr>
              <p:nvPr/>
            </p:nvCxnSpPr>
            <p:spPr>
              <a:xfrm flipH="1">
                <a:off x="7410301" y="4782016"/>
                <a:ext cx="341172" cy="5776"/>
              </a:xfrm>
              <a:prstGeom prst="straightConnector1">
                <a:avLst/>
              </a:prstGeom>
              <a:ln w="57150">
                <a:solidFill>
                  <a:srgbClr val="FF9400"/>
                </a:solidFill>
              </a:ln>
            </p:spPr>
            <p:style>
              <a:lnRef idx="1">
                <a:schemeClr val="accent1"/>
              </a:lnRef>
              <a:fillRef idx="0">
                <a:schemeClr val="accent1"/>
              </a:fillRef>
              <a:effectRef idx="0">
                <a:schemeClr val="accent1"/>
              </a:effectRef>
              <a:fontRef idx="minor">
                <a:schemeClr val="tx1"/>
              </a:fontRef>
            </p:style>
          </p:cxnSp>
        </p:grpSp>
        <p:cxnSp>
          <p:nvCxnSpPr>
            <p:cNvPr id="81" name="Gerade Verbindung mit Pfeil 80">
              <a:extLst>
                <a:ext uri="{FF2B5EF4-FFF2-40B4-BE49-F238E27FC236}">
                  <a16:creationId xmlns:a16="http://schemas.microsoft.com/office/drawing/2014/main" id="{B31A6CE1-F396-4D11-368C-F8C90B6EE15B}"/>
                </a:ext>
              </a:extLst>
            </p:cNvPr>
            <p:cNvCxnSpPr>
              <a:cxnSpLocks/>
            </p:cNvCxnSpPr>
            <p:nvPr/>
          </p:nvCxnSpPr>
          <p:spPr>
            <a:xfrm flipH="1">
              <a:off x="4626838" y="3820001"/>
              <a:ext cx="619680" cy="1785"/>
            </a:xfrm>
            <a:prstGeom prst="straightConnector1">
              <a:avLst/>
            </a:prstGeom>
            <a:ln w="57150">
              <a:solidFill>
                <a:srgbClr val="FF94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4282042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EA9F8EC-1789-9E3D-A909-FD85E8345248}"/>
              </a:ext>
            </a:extLst>
          </p:cNvPr>
          <p:cNvSpPr>
            <a:spLocks noGrp="1"/>
          </p:cNvSpPr>
          <p:nvPr>
            <p:ph type="sldNum" sz="quarter" idx="12"/>
          </p:nvPr>
        </p:nvSpPr>
        <p:spPr/>
        <p:txBody>
          <a:bodyPr/>
          <a:lstStyle/>
          <a:p>
            <a:fld id="{CE68A0BE-C123-194B-B38C-82F5486B51C9}" type="slidenum">
              <a:rPr lang="de-DE" smtClean="0">
                <a:latin typeface="Arial"/>
                <a:cs typeface="Arial"/>
              </a:rPr>
              <a:t>23</a:t>
            </a:fld>
            <a:endParaRPr lang="de-DE">
              <a:latin typeface="Arial"/>
              <a:cs typeface="Arial"/>
            </a:endParaRPr>
          </a:p>
        </p:txBody>
      </p:sp>
      <p:sp>
        <p:nvSpPr>
          <p:cNvPr id="7" name="Footer Placeholder 3">
            <a:extLst>
              <a:ext uri="{FF2B5EF4-FFF2-40B4-BE49-F238E27FC236}">
                <a16:creationId xmlns:a16="http://schemas.microsoft.com/office/drawing/2014/main" id="{A5D95821-4776-892F-119C-F9826740BCF6}"/>
              </a:ext>
            </a:extLst>
          </p:cNvPr>
          <p:cNvSpPr>
            <a:spLocks noGrp="1"/>
          </p:cNvSpPr>
          <p:nvPr>
            <p:ph type="ftr" sz="quarter" idx="3"/>
          </p:nvPr>
        </p:nvSpPr>
        <p:spPr/>
        <p:txBody>
          <a:bodyPr/>
          <a:lstStyle/>
          <a:p>
            <a:r>
              <a:rPr lang="de-DE" err="1">
                <a:latin typeface="Arial"/>
                <a:cs typeface="Arial"/>
              </a:rPr>
              <a:t>Coherent</a:t>
            </a:r>
            <a:r>
              <a:rPr lang="de-DE">
                <a:latin typeface="Arial"/>
                <a:cs typeface="Arial"/>
              </a:rPr>
              <a:t> </a:t>
            </a:r>
            <a:r>
              <a:rPr lang="de-DE" err="1">
                <a:latin typeface="Arial"/>
                <a:cs typeface="Arial"/>
              </a:rPr>
              <a:t>optical</a:t>
            </a:r>
            <a:r>
              <a:rPr lang="de-DE">
                <a:latin typeface="Arial"/>
                <a:cs typeface="Arial"/>
              </a:rPr>
              <a:t> </a:t>
            </a:r>
            <a:r>
              <a:rPr lang="de-DE" err="1">
                <a:latin typeface="Arial"/>
                <a:cs typeface="Arial"/>
              </a:rPr>
              <a:t>transceivers</a:t>
            </a:r>
            <a:endParaRPr lang="de-DE">
              <a:latin typeface="Arial"/>
              <a:cs typeface="Arial"/>
            </a:endParaRPr>
          </a:p>
        </p:txBody>
      </p:sp>
      <p:sp>
        <p:nvSpPr>
          <p:cNvPr id="4" name="Date Placeholder 3">
            <a:extLst>
              <a:ext uri="{FF2B5EF4-FFF2-40B4-BE49-F238E27FC236}">
                <a16:creationId xmlns:a16="http://schemas.microsoft.com/office/drawing/2014/main" id="{C73E73E2-DABA-0AA1-31B6-777D93CCC2C3}"/>
              </a:ext>
            </a:extLst>
          </p:cNvPr>
          <p:cNvSpPr>
            <a:spLocks noGrp="1"/>
          </p:cNvSpPr>
          <p:nvPr>
            <p:ph type="dt" sz="half" idx="2"/>
          </p:nvPr>
        </p:nvSpPr>
        <p:spPr/>
        <p:txBody>
          <a:bodyPr/>
          <a:lstStyle/>
          <a:p>
            <a:fld id="{7E9AA530-B9BE-F047-B05C-ACC2D58FB1E8}" type="datetime1">
              <a:rPr lang="de-DE" smtClean="0"/>
              <a:t>04.11.2024</a:t>
            </a:fld>
            <a:endParaRPr lang="de-DE"/>
          </a:p>
        </p:txBody>
      </p:sp>
      <p:pic>
        <p:nvPicPr>
          <p:cNvPr id="19" name="Picture 18" descr="A grid with red dots and blue arrow&#10;&#10;Description automatically generated">
            <a:extLst>
              <a:ext uri="{FF2B5EF4-FFF2-40B4-BE49-F238E27FC236}">
                <a16:creationId xmlns:a16="http://schemas.microsoft.com/office/drawing/2014/main" id="{66E73869-A77D-1E41-493B-184DBCA19A07}"/>
              </a:ext>
            </a:extLst>
          </p:cNvPr>
          <p:cNvPicPr>
            <a:picLocks noChangeAspect="1"/>
          </p:cNvPicPr>
          <p:nvPr/>
        </p:nvPicPr>
        <p:blipFill>
          <a:blip r:embed="rId3"/>
          <a:stretch>
            <a:fillRect/>
          </a:stretch>
        </p:blipFill>
        <p:spPr>
          <a:xfrm>
            <a:off x="2514977" y="-95185"/>
            <a:ext cx="7021156" cy="7021156"/>
          </a:xfrm>
          <a:prstGeom prst="rect">
            <a:avLst/>
          </a:prstGeom>
        </p:spPr>
      </p:pic>
      <p:sp>
        <p:nvSpPr>
          <p:cNvPr id="8" name="TextBox 17">
            <a:extLst>
              <a:ext uri="{FF2B5EF4-FFF2-40B4-BE49-F238E27FC236}">
                <a16:creationId xmlns:a16="http://schemas.microsoft.com/office/drawing/2014/main" id="{A2B11B6E-6C15-4F64-3631-AB1A3BEA6EBA}"/>
              </a:ext>
            </a:extLst>
          </p:cNvPr>
          <p:cNvSpPr txBox="1"/>
          <p:nvPr/>
        </p:nvSpPr>
        <p:spPr>
          <a:xfrm>
            <a:off x="3699028" y="514016"/>
            <a:ext cx="1984883" cy="307777"/>
          </a:xfrm>
          <a:prstGeom prst="rect">
            <a:avLst/>
          </a:prstGeom>
          <a:noFill/>
        </p:spPr>
        <p:txBody>
          <a:bodyPr wrap="square" lIns="91440" tIns="45720" rIns="91440" bIns="45720" rtlCol="0" anchor="t">
            <a:spAutoFit/>
          </a:bodyPr>
          <a:lstStyle/>
          <a:p>
            <a:pPr algn="ctr"/>
            <a:r>
              <a:rPr lang="en-DE" sz="1400">
                <a:latin typeface="Arial"/>
                <a:cs typeface="Arial"/>
              </a:rPr>
              <a:t>Phase  =</a:t>
            </a:r>
            <a:endParaRPr lang="de-DE" sz="1400">
              <a:latin typeface="Arial"/>
              <a:cs typeface="Arial"/>
            </a:endParaRPr>
          </a:p>
        </p:txBody>
      </p:sp>
      <p:sp>
        <p:nvSpPr>
          <p:cNvPr id="9" name="TextBox 17">
            <a:extLst>
              <a:ext uri="{FF2B5EF4-FFF2-40B4-BE49-F238E27FC236}">
                <a16:creationId xmlns:a16="http://schemas.microsoft.com/office/drawing/2014/main" id="{0C31F905-2604-064F-1ADA-66C5D3DAC479}"/>
              </a:ext>
            </a:extLst>
          </p:cNvPr>
          <p:cNvSpPr txBox="1"/>
          <p:nvPr/>
        </p:nvSpPr>
        <p:spPr>
          <a:xfrm>
            <a:off x="4581979" y="6150395"/>
            <a:ext cx="1984883" cy="307777"/>
          </a:xfrm>
          <a:prstGeom prst="rect">
            <a:avLst/>
          </a:prstGeom>
          <a:noFill/>
        </p:spPr>
        <p:txBody>
          <a:bodyPr wrap="square" lIns="91440" tIns="45720" rIns="91440" bIns="45720" rtlCol="0" anchor="t">
            <a:spAutoFit/>
          </a:bodyPr>
          <a:lstStyle/>
          <a:p>
            <a:pPr algn="ctr"/>
            <a:r>
              <a:rPr lang="en-DE" sz="1400">
                <a:latin typeface="Arial"/>
                <a:cs typeface="Arial"/>
              </a:rPr>
              <a:t>Phase  =</a:t>
            </a:r>
            <a:endParaRPr lang="de-DE" sz="1400">
              <a:latin typeface="Arial"/>
              <a:cs typeface="Arial"/>
            </a:endParaRPr>
          </a:p>
        </p:txBody>
      </p:sp>
      <p:sp>
        <p:nvSpPr>
          <p:cNvPr id="10" name="TextBox 17">
            <a:extLst>
              <a:ext uri="{FF2B5EF4-FFF2-40B4-BE49-F238E27FC236}">
                <a16:creationId xmlns:a16="http://schemas.microsoft.com/office/drawing/2014/main" id="{E1B8E6BD-2895-E08F-22ED-B1C4DFC1FB79}"/>
              </a:ext>
            </a:extLst>
          </p:cNvPr>
          <p:cNvSpPr txBox="1"/>
          <p:nvPr/>
        </p:nvSpPr>
        <p:spPr>
          <a:xfrm>
            <a:off x="1328361" y="3126586"/>
            <a:ext cx="1984883" cy="307777"/>
          </a:xfrm>
          <a:prstGeom prst="rect">
            <a:avLst/>
          </a:prstGeom>
          <a:noFill/>
        </p:spPr>
        <p:txBody>
          <a:bodyPr wrap="square" lIns="91440" tIns="45720" rIns="91440" bIns="45720" rtlCol="0" anchor="t">
            <a:spAutoFit/>
          </a:bodyPr>
          <a:lstStyle/>
          <a:p>
            <a:pPr algn="ctr"/>
            <a:r>
              <a:rPr lang="en-DE" sz="1400">
                <a:latin typeface="Arial"/>
                <a:cs typeface="Arial"/>
              </a:rPr>
              <a:t>Phase  =</a:t>
            </a:r>
            <a:endParaRPr lang="de-DE" sz="1400">
              <a:latin typeface="Arial"/>
              <a:cs typeface="Arial"/>
            </a:endParaRPr>
          </a:p>
        </p:txBody>
      </p:sp>
    </p:spTree>
    <p:extLst>
      <p:ext uri="{BB962C8B-B14F-4D97-AF65-F5344CB8AC3E}">
        <p14:creationId xmlns:p14="http://schemas.microsoft.com/office/powerpoint/2010/main" val="12483228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315403F6-9D9F-F380-C200-101E60EA97E4}"/>
            </a:ext>
          </a:extLst>
        </p:cNvPr>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EEDCE51-92AB-390E-19D5-2C4C4700F520}"/>
              </a:ext>
            </a:extLst>
          </p:cNvPr>
          <p:cNvSpPr>
            <a:spLocks noGrp="1"/>
          </p:cNvSpPr>
          <p:nvPr>
            <p:ph type="sldNum" sz="quarter" idx="12"/>
          </p:nvPr>
        </p:nvSpPr>
        <p:spPr/>
        <p:txBody>
          <a:bodyPr/>
          <a:lstStyle/>
          <a:p>
            <a:fld id="{CE68A0BE-C123-194B-B38C-82F5486B51C9}" type="slidenum">
              <a:rPr lang="de-DE" smtClean="0">
                <a:latin typeface="Arial"/>
                <a:cs typeface="Arial"/>
              </a:rPr>
              <a:t>24</a:t>
            </a:fld>
            <a:endParaRPr lang="de-DE">
              <a:latin typeface="Arial"/>
              <a:cs typeface="Arial"/>
            </a:endParaRPr>
          </a:p>
        </p:txBody>
      </p:sp>
      <p:sp>
        <p:nvSpPr>
          <p:cNvPr id="7" name="Footer Placeholder 3">
            <a:extLst>
              <a:ext uri="{FF2B5EF4-FFF2-40B4-BE49-F238E27FC236}">
                <a16:creationId xmlns:a16="http://schemas.microsoft.com/office/drawing/2014/main" id="{2A49C567-2A5A-80F7-71E6-F9C5EAE7492E}"/>
              </a:ext>
            </a:extLst>
          </p:cNvPr>
          <p:cNvSpPr>
            <a:spLocks noGrp="1"/>
          </p:cNvSpPr>
          <p:nvPr>
            <p:ph type="ftr" sz="quarter" idx="3"/>
          </p:nvPr>
        </p:nvSpPr>
        <p:spPr/>
        <p:txBody>
          <a:bodyPr/>
          <a:lstStyle/>
          <a:p>
            <a:r>
              <a:rPr lang="de-DE" err="1">
                <a:latin typeface="Arial"/>
                <a:cs typeface="Arial"/>
              </a:rPr>
              <a:t>Coherent</a:t>
            </a:r>
            <a:r>
              <a:rPr lang="de-DE">
                <a:latin typeface="Arial"/>
                <a:cs typeface="Arial"/>
              </a:rPr>
              <a:t> </a:t>
            </a:r>
            <a:r>
              <a:rPr lang="de-DE" err="1">
                <a:latin typeface="Arial"/>
                <a:cs typeface="Arial"/>
              </a:rPr>
              <a:t>optical</a:t>
            </a:r>
            <a:r>
              <a:rPr lang="de-DE">
                <a:latin typeface="Arial"/>
                <a:cs typeface="Arial"/>
              </a:rPr>
              <a:t> </a:t>
            </a:r>
            <a:r>
              <a:rPr lang="de-DE" err="1">
                <a:latin typeface="Arial"/>
                <a:cs typeface="Arial"/>
              </a:rPr>
              <a:t>transceivers</a:t>
            </a:r>
            <a:endParaRPr lang="de-DE">
              <a:latin typeface="Arial"/>
              <a:cs typeface="Arial"/>
            </a:endParaRPr>
          </a:p>
        </p:txBody>
      </p:sp>
      <p:sp>
        <p:nvSpPr>
          <p:cNvPr id="4" name="Date Placeholder 3">
            <a:extLst>
              <a:ext uri="{FF2B5EF4-FFF2-40B4-BE49-F238E27FC236}">
                <a16:creationId xmlns:a16="http://schemas.microsoft.com/office/drawing/2014/main" id="{1CE72822-3C65-3CBA-B130-EC7C8EE737A9}"/>
              </a:ext>
            </a:extLst>
          </p:cNvPr>
          <p:cNvSpPr>
            <a:spLocks noGrp="1"/>
          </p:cNvSpPr>
          <p:nvPr>
            <p:ph type="dt" sz="half" idx="2"/>
          </p:nvPr>
        </p:nvSpPr>
        <p:spPr/>
        <p:txBody>
          <a:bodyPr/>
          <a:lstStyle/>
          <a:p>
            <a:fld id="{7E9AA530-B9BE-F047-B05C-ACC2D58FB1E8}" type="datetime1">
              <a:rPr lang="de-DE" smtClean="0"/>
              <a:t>04.11.2024</a:t>
            </a:fld>
            <a:endParaRPr lang="de-DE"/>
          </a:p>
        </p:txBody>
      </p:sp>
      <p:sp>
        <p:nvSpPr>
          <p:cNvPr id="5" name="TextBox 4">
            <a:extLst>
              <a:ext uri="{FF2B5EF4-FFF2-40B4-BE49-F238E27FC236}">
                <a16:creationId xmlns:a16="http://schemas.microsoft.com/office/drawing/2014/main" id="{7D5F9C39-60D5-DEF9-4F24-9DA0B70C017D}"/>
              </a:ext>
            </a:extLst>
          </p:cNvPr>
          <p:cNvSpPr txBox="1"/>
          <p:nvPr/>
        </p:nvSpPr>
        <p:spPr>
          <a:xfrm>
            <a:off x="9477114" y="317041"/>
            <a:ext cx="2717812" cy="2554545"/>
          </a:xfrm>
          <a:prstGeom prst="rect">
            <a:avLst/>
          </a:prstGeom>
          <a:noFill/>
          <a:effectLst>
            <a:outerShdw blurRad="63500" dist="38100" dir="2700000">
              <a:srgbClr val="000000">
                <a:alpha val="40000"/>
              </a:srgbClr>
            </a:outerShdw>
          </a:effectLst>
        </p:spPr>
        <p:txBody>
          <a:bodyPr wrap="square" lIns="91440" tIns="45720" rIns="91440" bIns="45720" rtlCol="0" anchor="t">
            <a:spAutoFit/>
          </a:bodyPr>
          <a:lstStyle/>
          <a:p>
            <a:r>
              <a:rPr lang="en-DE" sz="4000">
                <a:solidFill>
                  <a:schemeClr val="bg1"/>
                </a:solidFill>
                <a:highlight>
                  <a:srgbClr val="000000"/>
                </a:highlight>
                <a:latin typeface="Courier New"/>
                <a:cs typeface="Arial"/>
              </a:rPr>
              <a:t>Who </a:t>
            </a:r>
            <a:r>
              <a:rPr lang="en-DE" sz="4000" err="1">
                <a:solidFill>
                  <a:schemeClr val="bg1"/>
                </a:solidFill>
                <a:highlight>
                  <a:srgbClr val="000000"/>
                </a:highlight>
                <a:latin typeface="Courier New"/>
                <a:cs typeface="Arial"/>
              </a:rPr>
              <a:t>is</a:t>
            </a:r>
            <a:r>
              <a:rPr lang="en-DE" sz="4000">
                <a:solidFill>
                  <a:schemeClr val="bg1"/>
                </a:solidFill>
                <a:highlight>
                  <a:srgbClr val="000000"/>
                </a:highlight>
                <a:latin typeface="Courier New"/>
                <a:cs typeface="Arial"/>
              </a:rPr>
              <a:t> ?</a:t>
            </a:r>
            <a:br>
              <a:rPr lang="en-DE" sz="4000">
                <a:highlight>
                  <a:srgbClr val="000000"/>
                </a:highlight>
                <a:latin typeface="Courier New"/>
                <a:cs typeface="Arial"/>
              </a:rPr>
            </a:br>
            <a:r>
              <a:rPr lang="en-DE" sz="4000">
                <a:solidFill>
                  <a:schemeClr val="bg1"/>
                </a:solidFill>
                <a:highlight>
                  <a:srgbClr val="000000"/>
                </a:highlight>
                <a:latin typeface="Courier New"/>
                <a:cs typeface="Arial"/>
              </a:rPr>
              <a:t>1111</a:t>
            </a:r>
            <a:br>
              <a:rPr lang="en-DE" sz="4000">
                <a:highlight>
                  <a:srgbClr val="000000"/>
                </a:highlight>
                <a:latin typeface="Courier New"/>
                <a:cs typeface="Arial"/>
              </a:rPr>
            </a:br>
            <a:r>
              <a:rPr lang="en-DE" sz="4000">
                <a:solidFill>
                  <a:schemeClr val="bg1"/>
                </a:solidFill>
                <a:highlight>
                  <a:srgbClr val="000000"/>
                </a:highlight>
                <a:latin typeface="Courier New"/>
                <a:cs typeface="Arial"/>
              </a:rPr>
              <a:t>0101</a:t>
            </a:r>
            <a:br>
              <a:rPr lang="en-DE" sz="4000">
                <a:highlight>
                  <a:srgbClr val="000000"/>
                </a:highlight>
                <a:latin typeface="Courier New"/>
                <a:cs typeface="Arial"/>
              </a:rPr>
            </a:br>
            <a:r>
              <a:rPr lang="en-DE" sz="4000">
                <a:solidFill>
                  <a:schemeClr val="bg1"/>
                </a:solidFill>
                <a:highlight>
                  <a:srgbClr val="000000"/>
                </a:highlight>
                <a:latin typeface="Courier New"/>
                <a:cs typeface="Arial"/>
              </a:rPr>
              <a:t>0011</a:t>
            </a:r>
            <a:endParaRPr lang="de-DE" sz="4000">
              <a:solidFill>
                <a:schemeClr val="bg1"/>
              </a:solidFill>
              <a:highlight>
                <a:srgbClr val="000000"/>
              </a:highlight>
              <a:latin typeface="Courier New"/>
              <a:cs typeface="Arial"/>
            </a:endParaRPr>
          </a:p>
        </p:txBody>
      </p:sp>
      <p:pic>
        <p:nvPicPr>
          <p:cNvPr id="19" name="Picture 18" descr="A grid with red dots and blue arrow&#10;&#10;Description automatically generated">
            <a:extLst>
              <a:ext uri="{FF2B5EF4-FFF2-40B4-BE49-F238E27FC236}">
                <a16:creationId xmlns:a16="http://schemas.microsoft.com/office/drawing/2014/main" id="{994A2FC6-DBAB-42F7-E736-3F90257A6D2E}"/>
              </a:ext>
            </a:extLst>
          </p:cNvPr>
          <p:cNvPicPr>
            <a:picLocks noChangeAspect="1"/>
          </p:cNvPicPr>
          <p:nvPr/>
        </p:nvPicPr>
        <p:blipFill>
          <a:blip r:embed="rId3"/>
          <a:stretch>
            <a:fillRect/>
          </a:stretch>
        </p:blipFill>
        <p:spPr>
          <a:xfrm>
            <a:off x="2514977" y="-95185"/>
            <a:ext cx="7021156" cy="7021156"/>
          </a:xfrm>
          <a:prstGeom prst="rect">
            <a:avLst/>
          </a:prstGeom>
        </p:spPr>
      </p:pic>
      <p:sp>
        <p:nvSpPr>
          <p:cNvPr id="8" name="TextBox 17">
            <a:extLst>
              <a:ext uri="{FF2B5EF4-FFF2-40B4-BE49-F238E27FC236}">
                <a16:creationId xmlns:a16="http://schemas.microsoft.com/office/drawing/2014/main" id="{BDFD7860-58B2-0454-D357-9296136DC7F0}"/>
              </a:ext>
            </a:extLst>
          </p:cNvPr>
          <p:cNvSpPr txBox="1"/>
          <p:nvPr/>
        </p:nvSpPr>
        <p:spPr>
          <a:xfrm>
            <a:off x="3699028" y="514016"/>
            <a:ext cx="1984883" cy="307777"/>
          </a:xfrm>
          <a:prstGeom prst="rect">
            <a:avLst/>
          </a:prstGeom>
          <a:noFill/>
        </p:spPr>
        <p:txBody>
          <a:bodyPr wrap="square" lIns="91440" tIns="45720" rIns="91440" bIns="45720" rtlCol="0" anchor="t">
            <a:spAutoFit/>
          </a:bodyPr>
          <a:lstStyle/>
          <a:p>
            <a:pPr algn="ctr"/>
            <a:r>
              <a:rPr lang="en-DE" sz="1400">
                <a:latin typeface="Arial"/>
                <a:cs typeface="Arial"/>
              </a:rPr>
              <a:t>Phase  =</a:t>
            </a:r>
            <a:endParaRPr lang="de-DE" sz="1400">
              <a:latin typeface="Arial"/>
              <a:cs typeface="Arial"/>
            </a:endParaRPr>
          </a:p>
        </p:txBody>
      </p:sp>
      <p:sp>
        <p:nvSpPr>
          <p:cNvPr id="9" name="TextBox 17">
            <a:extLst>
              <a:ext uri="{FF2B5EF4-FFF2-40B4-BE49-F238E27FC236}">
                <a16:creationId xmlns:a16="http://schemas.microsoft.com/office/drawing/2014/main" id="{C7F4A64D-2E7C-7F28-CCA5-581F33BF00BE}"/>
              </a:ext>
            </a:extLst>
          </p:cNvPr>
          <p:cNvSpPr txBox="1"/>
          <p:nvPr/>
        </p:nvSpPr>
        <p:spPr>
          <a:xfrm>
            <a:off x="4581979" y="6150395"/>
            <a:ext cx="1984883" cy="307777"/>
          </a:xfrm>
          <a:prstGeom prst="rect">
            <a:avLst/>
          </a:prstGeom>
          <a:noFill/>
        </p:spPr>
        <p:txBody>
          <a:bodyPr wrap="square" lIns="91440" tIns="45720" rIns="91440" bIns="45720" rtlCol="0" anchor="t">
            <a:spAutoFit/>
          </a:bodyPr>
          <a:lstStyle/>
          <a:p>
            <a:pPr algn="ctr"/>
            <a:r>
              <a:rPr lang="en-DE" sz="1400">
                <a:latin typeface="Arial"/>
                <a:cs typeface="Arial"/>
              </a:rPr>
              <a:t>Phase  =</a:t>
            </a:r>
            <a:endParaRPr lang="de-DE" sz="1400">
              <a:latin typeface="Arial"/>
              <a:cs typeface="Arial"/>
            </a:endParaRPr>
          </a:p>
        </p:txBody>
      </p:sp>
      <p:sp>
        <p:nvSpPr>
          <p:cNvPr id="10" name="TextBox 17">
            <a:extLst>
              <a:ext uri="{FF2B5EF4-FFF2-40B4-BE49-F238E27FC236}">
                <a16:creationId xmlns:a16="http://schemas.microsoft.com/office/drawing/2014/main" id="{058676D1-1FDE-D06D-CF8A-D7B0ACAB8CA5}"/>
              </a:ext>
            </a:extLst>
          </p:cNvPr>
          <p:cNvSpPr txBox="1"/>
          <p:nvPr/>
        </p:nvSpPr>
        <p:spPr>
          <a:xfrm>
            <a:off x="1328361" y="3126586"/>
            <a:ext cx="1984883" cy="307777"/>
          </a:xfrm>
          <a:prstGeom prst="rect">
            <a:avLst/>
          </a:prstGeom>
          <a:noFill/>
        </p:spPr>
        <p:txBody>
          <a:bodyPr wrap="square" lIns="91440" tIns="45720" rIns="91440" bIns="45720" rtlCol="0" anchor="t">
            <a:spAutoFit/>
          </a:bodyPr>
          <a:lstStyle/>
          <a:p>
            <a:pPr algn="ctr"/>
            <a:r>
              <a:rPr lang="en-DE" sz="1400">
                <a:latin typeface="Arial"/>
                <a:cs typeface="Arial"/>
              </a:rPr>
              <a:t>Phase  =</a:t>
            </a:r>
            <a:endParaRPr lang="de-DE" sz="1400">
              <a:latin typeface="Arial"/>
              <a:cs typeface="Arial"/>
            </a:endParaRPr>
          </a:p>
        </p:txBody>
      </p:sp>
    </p:spTree>
    <p:extLst>
      <p:ext uri="{BB962C8B-B14F-4D97-AF65-F5344CB8AC3E}">
        <p14:creationId xmlns:p14="http://schemas.microsoft.com/office/powerpoint/2010/main" val="11163812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EB178D-18BD-33B3-C009-E00BD9F3BDAF}"/>
              </a:ext>
            </a:extLst>
          </p:cNvPr>
          <p:cNvSpPr>
            <a:spLocks noGrp="1"/>
          </p:cNvSpPr>
          <p:nvPr>
            <p:ph type="title"/>
          </p:nvPr>
        </p:nvSpPr>
        <p:spPr/>
        <p:txBody>
          <a:bodyPr/>
          <a:lstStyle/>
          <a:p>
            <a:r>
              <a:rPr lang="en-DE">
                <a:latin typeface="Arial"/>
                <a:cs typeface="Arial"/>
              </a:rPr>
              <a:t>Measuring Signal Quality</a:t>
            </a:r>
          </a:p>
        </p:txBody>
      </p:sp>
      <p:sp>
        <p:nvSpPr>
          <p:cNvPr id="3" name="Content Placeholder 2">
            <a:extLst>
              <a:ext uri="{FF2B5EF4-FFF2-40B4-BE49-F238E27FC236}">
                <a16:creationId xmlns:a16="http://schemas.microsoft.com/office/drawing/2014/main" id="{92E51C65-5C75-5574-AD15-6F4FBFA9BFAF}"/>
              </a:ext>
            </a:extLst>
          </p:cNvPr>
          <p:cNvSpPr>
            <a:spLocks noGrp="1"/>
          </p:cNvSpPr>
          <p:nvPr>
            <p:ph idx="1"/>
          </p:nvPr>
        </p:nvSpPr>
        <p:spPr>
          <a:xfrm>
            <a:off x="533784" y="2134136"/>
            <a:ext cx="5465235" cy="4492048"/>
          </a:xfrm>
        </p:spPr>
        <p:txBody>
          <a:bodyPr>
            <a:normAutofit/>
          </a:bodyPr>
          <a:lstStyle/>
          <a:p>
            <a:pPr>
              <a:lnSpc>
                <a:spcPct val="120000"/>
              </a:lnSpc>
            </a:pPr>
            <a:r>
              <a:rPr lang="en-DE" b="1">
                <a:latin typeface="Arial"/>
                <a:cs typeface="Arial"/>
              </a:rPr>
              <a:t>SNR</a:t>
            </a:r>
            <a:r>
              <a:rPr lang="en-DE">
                <a:latin typeface="Arial"/>
                <a:cs typeface="Arial"/>
              </a:rPr>
              <a:t> = Signal-to-Noise-Ratio</a:t>
            </a:r>
          </a:p>
          <a:p>
            <a:pPr>
              <a:lnSpc>
                <a:spcPct val="120000"/>
              </a:lnSpc>
            </a:pPr>
            <a:r>
              <a:rPr lang="en-DE">
                <a:latin typeface="Arial"/>
                <a:cs typeface="Arial"/>
              </a:rPr>
              <a:t>Convenience of using decibels for </a:t>
            </a:r>
            <a:r>
              <a:rPr lang="en-DE" b="1">
                <a:latin typeface="Arial"/>
                <a:cs typeface="Arial"/>
              </a:rPr>
              <a:t>small</a:t>
            </a:r>
            <a:r>
              <a:rPr lang="en-DE">
                <a:latin typeface="Arial"/>
                <a:cs typeface="Arial"/>
              </a:rPr>
              <a:t> and </a:t>
            </a:r>
            <a:r>
              <a:rPr lang="en-DE" b="1">
                <a:latin typeface="Arial"/>
                <a:cs typeface="Arial"/>
              </a:rPr>
              <a:t>large</a:t>
            </a:r>
            <a:r>
              <a:rPr lang="en-DE">
                <a:latin typeface="Arial"/>
                <a:cs typeface="Arial"/>
              </a:rPr>
              <a:t> values</a:t>
            </a:r>
          </a:p>
          <a:p>
            <a:pPr>
              <a:lnSpc>
                <a:spcPct val="120000"/>
              </a:lnSpc>
            </a:pPr>
            <a:r>
              <a:rPr lang="en-DE">
                <a:latin typeface="Arial"/>
                <a:cs typeface="Arial"/>
              </a:rPr>
              <a:t>(e)SNR vs OSNR: </a:t>
            </a:r>
          </a:p>
          <a:p>
            <a:pPr marL="457200" lvl="1" indent="0">
              <a:lnSpc>
                <a:spcPct val="120000"/>
              </a:lnSpc>
              <a:buNone/>
            </a:pPr>
            <a:r>
              <a:rPr lang="en-DE" b="1">
                <a:latin typeface="Arial"/>
                <a:cs typeface="Arial"/>
              </a:rPr>
              <a:t>electrical</a:t>
            </a:r>
            <a:r>
              <a:rPr lang="en-DE">
                <a:latin typeface="Arial"/>
                <a:cs typeface="Arial"/>
              </a:rPr>
              <a:t> vs </a:t>
            </a:r>
            <a:r>
              <a:rPr lang="en-DE" b="1">
                <a:latin typeface="Arial"/>
                <a:cs typeface="Arial"/>
              </a:rPr>
              <a:t>optical</a:t>
            </a:r>
            <a:endParaRPr lang="en-DE">
              <a:latin typeface="Arial"/>
              <a:cs typeface="Arial"/>
            </a:endParaRPr>
          </a:p>
          <a:p>
            <a:endParaRPr lang="en-DE">
              <a:latin typeface="Arial"/>
              <a:cs typeface="Arial"/>
            </a:endParaRPr>
          </a:p>
        </p:txBody>
      </p:sp>
      <p:sp>
        <p:nvSpPr>
          <p:cNvPr id="6" name="Slide Number Placeholder 5">
            <a:extLst>
              <a:ext uri="{FF2B5EF4-FFF2-40B4-BE49-F238E27FC236}">
                <a16:creationId xmlns:a16="http://schemas.microsoft.com/office/drawing/2014/main" id="{7EA9F8EC-1789-9E3D-A909-FD85E8345248}"/>
              </a:ext>
            </a:extLst>
          </p:cNvPr>
          <p:cNvSpPr>
            <a:spLocks noGrp="1"/>
          </p:cNvSpPr>
          <p:nvPr>
            <p:ph type="sldNum" sz="quarter" idx="12"/>
          </p:nvPr>
        </p:nvSpPr>
        <p:spPr/>
        <p:txBody>
          <a:bodyPr/>
          <a:lstStyle/>
          <a:p>
            <a:fld id="{CE68A0BE-C123-194B-B38C-82F5486B51C9}" type="slidenum">
              <a:rPr lang="de-DE" smtClean="0">
                <a:latin typeface="Arial"/>
                <a:cs typeface="Arial"/>
              </a:rPr>
              <a:t>25</a:t>
            </a:fld>
            <a:endParaRPr lang="de-DE">
              <a:latin typeface="Arial"/>
              <a:cs typeface="Arial"/>
            </a:endParaRPr>
          </a:p>
        </p:txBody>
      </p:sp>
      <p:sp>
        <p:nvSpPr>
          <p:cNvPr id="7" name="Footer Placeholder 3">
            <a:extLst>
              <a:ext uri="{FF2B5EF4-FFF2-40B4-BE49-F238E27FC236}">
                <a16:creationId xmlns:a16="http://schemas.microsoft.com/office/drawing/2014/main" id="{A5D95821-4776-892F-119C-F9826740BCF6}"/>
              </a:ext>
            </a:extLst>
          </p:cNvPr>
          <p:cNvSpPr>
            <a:spLocks noGrp="1"/>
          </p:cNvSpPr>
          <p:nvPr>
            <p:ph type="ftr" sz="quarter" idx="3"/>
          </p:nvPr>
        </p:nvSpPr>
        <p:spPr/>
        <p:txBody>
          <a:bodyPr/>
          <a:lstStyle/>
          <a:p>
            <a:r>
              <a:rPr lang="de-DE" err="1">
                <a:latin typeface="Arial"/>
                <a:cs typeface="Arial"/>
              </a:rPr>
              <a:t>Coherent</a:t>
            </a:r>
            <a:r>
              <a:rPr lang="de-DE">
                <a:latin typeface="Arial"/>
                <a:cs typeface="Arial"/>
              </a:rPr>
              <a:t> </a:t>
            </a:r>
            <a:r>
              <a:rPr lang="de-DE" err="1">
                <a:latin typeface="Arial"/>
                <a:cs typeface="Arial"/>
              </a:rPr>
              <a:t>optical</a:t>
            </a:r>
            <a:r>
              <a:rPr lang="de-DE">
                <a:latin typeface="Arial"/>
                <a:cs typeface="Arial"/>
              </a:rPr>
              <a:t> </a:t>
            </a:r>
            <a:r>
              <a:rPr lang="de-DE" err="1">
                <a:latin typeface="Arial"/>
                <a:cs typeface="Arial"/>
              </a:rPr>
              <a:t>transceivers</a:t>
            </a:r>
            <a:endParaRPr lang="de-DE">
              <a:latin typeface="Arial"/>
              <a:cs typeface="Arial"/>
            </a:endParaRPr>
          </a:p>
        </p:txBody>
      </p:sp>
      <p:sp>
        <p:nvSpPr>
          <p:cNvPr id="4" name="Date Placeholder 3">
            <a:extLst>
              <a:ext uri="{FF2B5EF4-FFF2-40B4-BE49-F238E27FC236}">
                <a16:creationId xmlns:a16="http://schemas.microsoft.com/office/drawing/2014/main" id="{C73E73E2-DABA-0AA1-31B6-777D93CCC2C3}"/>
              </a:ext>
            </a:extLst>
          </p:cNvPr>
          <p:cNvSpPr>
            <a:spLocks noGrp="1"/>
          </p:cNvSpPr>
          <p:nvPr>
            <p:ph type="dt" sz="half" idx="2"/>
          </p:nvPr>
        </p:nvSpPr>
        <p:spPr/>
        <p:txBody>
          <a:bodyPr/>
          <a:lstStyle/>
          <a:p>
            <a:fld id="{7E9AA530-B9BE-F047-B05C-ACC2D58FB1E8}" type="datetime1">
              <a:rPr lang="de-DE" smtClean="0"/>
              <a:t>04.11.2024</a:t>
            </a:fld>
            <a:endParaRPr lang="de-DE"/>
          </a:p>
        </p:txBody>
      </p:sp>
      <p:pic>
        <p:nvPicPr>
          <p:cNvPr id="5" name="Picture 4">
            <a:extLst>
              <a:ext uri="{FF2B5EF4-FFF2-40B4-BE49-F238E27FC236}">
                <a16:creationId xmlns:a16="http://schemas.microsoft.com/office/drawing/2014/main" id="{07EF033A-6491-0673-055D-9AF6024E2BE9}"/>
              </a:ext>
            </a:extLst>
          </p:cNvPr>
          <p:cNvPicPr>
            <a:picLocks noChangeAspect="1"/>
          </p:cNvPicPr>
          <p:nvPr/>
        </p:nvPicPr>
        <p:blipFill>
          <a:blip r:embed="rId3"/>
          <a:stretch>
            <a:fillRect/>
          </a:stretch>
        </p:blipFill>
        <p:spPr>
          <a:xfrm>
            <a:off x="6192981" y="2462525"/>
            <a:ext cx="5816995" cy="2285707"/>
          </a:xfrm>
          <a:prstGeom prst="rect">
            <a:avLst/>
          </a:prstGeom>
        </p:spPr>
      </p:pic>
    </p:spTree>
    <p:extLst>
      <p:ext uri="{BB962C8B-B14F-4D97-AF65-F5344CB8AC3E}">
        <p14:creationId xmlns:p14="http://schemas.microsoft.com/office/powerpoint/2010/main" val="26085430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EB178D-18BD-33B3-C009-E00BD9F3BDAF}"/>
              </a:ext>
            </a:extLst>
          </p:cNvPr>
          <p:cNvSpPr>
            <a:spLocks noGrp="1"/>
          </p:cNvSpPr>
          <p:nvPr>
            <p:ph type="title"/>
          </p:nvPr>
        </p:nvSpPr>
        <p:spPr/>
        <p:txBody>
          <a:bodyPr/>
          <a:lstStyle/>
          <a:p>
            <a:r>
              <a:rPr lang="en-DE">
                <a:latin typeface="Arial"/>
                <a:cs typeface="Arial"/>
              </a:rPr>
              <a:t>Phase and Amplitude Errors</a:t>
            </a:r>
          </a:p>
        </p:txBody>
      </p:sp>
      <p:sp>
        <p:nvSpPr>
          <p:cNvPr id="6" name="Slide Number Placeholder 5">
            <a:extLst>
              <a:ext uri="{FF2B5EF4-FFF2-40B4-BE49-F238E27FC236}">
                <a16:creationId xmlns:a16="http://schemas.microsoft.com/office/drawing/2014/main" id="{7EA9F8EC-1789-9E3D-A909-FD85E8345248}"/>
              </a:ext>
            </a:extLst>
          </p:cNvPr>
          <p:cNvSpPr>
            <a:spLocks noGrp="1"/>
          </p:cNvSpPr>
          <p:nvPr>
            <p:ph type="sldNum" sz="quarter" idx="12"/>
          </p:nvPr>
        </p:nvSpPr>
        <p:spPr/>
        <p:txBody>
          <a:bodyPr/>
          <a:lstStyle/>
          <a:p>
            <a:fld id="{CE68A0BE-C123-194B-B38C-82F5486B51C9}" type="slidenum">
              <a:rPr lang="de-DE" smtClean="0">
                <a:latin typeface="Arial"/>
                <a:cs typeface="Arial"/>
              </a:rPr>
              <a:t>26</a:t>
            </a:fld>
            <a:endParaRPr lang="de-DE">
              <a:latin typeface="Arial"/>
              <a:cs typeface="Arial"/>
            </a:endParaRPr>
          </a:p>
        </p:txBody>
      </p:sp>
      <p:sp>
        <p:nvSpPr>
          <p:cNvPr id="7" name="Footer Placeholder 3">
            <a:extLst>
              <a:ext uri="{FF2B5EF4-FFF2-40B4-BE49-F238E27FC236}">
                <a16:creationId xmlns:a16="http://schemas.microsoft.com/office/drawing/2014/main" id="{A5D95821-4776-892F-119C-F9826740BCF6}"/>
              </a:ext>
            </a:extLst>
          </p:cNvPr>
          <p:cNvSpPr>
            <a:spLocks noGrp="1"/>
          </p:cNvSpPr>
          <p:nvPr>
            <p:ph type="ftr" sz="quarter" idx="3"/>
          </p:nvPr>
        </p:nvSpPr>
        <p:spPr/>
        <p:txBody>
          <a:bodyPr/>
          <a:lstStyle/>
          <a:p>
            <a:r>
              <a:rPr lang="de-DE" err="1">
                <a:latin typeface="Arial"/>
                <a:cs typeface="Arial"/>
              </a:rPr>
              <a:t>Coherent</a:t>
            </a:r>
            <a:r>
              <a:rPr lang="de-DE">
                <a:latin typeface="Arial"/>
                <a:cs typeface="Arial"/>
              </a:rPr>
              <a:t> </a:t>
            </a:r>
            <a:r>
              <a:rPr lang="de-DE" err="1">
                <a:latin typeface="Arial"/>
                <a:cs typeface="Arial"/>
              </a:rPr>
              <a:t>optical</a:t>
            </a:r>
            <a:r>
              <a:rPr lang="de-DE">
                <a:latin typeface="Arial"/>
                <a:cs typeface="Arial"/>
              </a:rPr>
              <a:t> </a:t>
            </a:r>
            <a:r>
              <a:rPr lang="de-DE" err="1">
                <a:latin typeface="Arial"/>
                <a:cs typeface="Arial"/>
              </a:rPr>
              <a:t>transceivers</a:t>
            </a:r>
            <a:endParaRPr lang="de-DE">
              <a:latin typeface="Arial"/>
              <a:cs typeface="Arial"/>
            </a:endParaRPr>
          </a:p>
        </p:txBody>
      </p:sp>
      <p:sp>
        <p:nvSpPr>
          <p:cNvPr id="4" name="Date Placeholder 3">
            <a:extLst>
              <a:ext uri="{FF2B5EF4-FFF2-40B4-BE49-F238E27FC236}">
                <a16:creationId xmlns:a16="http://schemas.microsoft.com/office/drawing/2014/main" id="{C73E73E2-DABA-0AA1-31B6-777D93CCC2C3}"/>
              </a:ext>
            </a:extLst>
          </p:cNvPr>
          <p:cNvSpPr>
            <a:spLocks noGrp="1"/>
          </p:cNvSpPr>
          <p:nvPr>
            <p:ph type="dt" sz="half" idx="2"/>
          </p:nvPr>
        </p:nvSpPr>
        <p:spPr/>
        <p:txBody>
          <a:bodyPr/>
          <a:lstStyle/>
          <a:p>
            <a:fld id="{7E9AA530-B9BE-F047-B05C-ACC2D58FB1E8}" type="datetime1">
              <a:rPr lang="de-DE" smtClean="0"/>
              <a:t>04.11.2024</a:t>
            </a:fld>
            <a:endParaRPr lang="de-DE"/>
          </a:p>
        </p:txBody>
      </p:sp>
      <p:sp>
        <p:nvSpPr>
          <p:cNvPr id="5" name="Content Placeholder 2">
            <a:extLst>
              <a:ext uri="{FF2B5EF4-FFF2-40B4-BE49-F238E27FC236}">
                <a16:creationId xmlns:a16="http://schemas.microsoft.com/office/drawing/2014/main" id="{B9ED4CF9-19FB-177E-F9C1-1F6BF4BDC70C}"/>
              </a:ext>
            </a:extLst>
          </p:cNvPr>
          <p:cNvSpPr txBox="1">
            <a:spLocks/>
          </p:cNvSpPr>
          <p:nvPr/>
        </p:nvSpPr>
        <p:spPr>
          <a:xfrm>
            <a:off x="548649" y="6166153"/>
            <a:ext cx="2622254" cy="200301"/>
          </a:xfrm>
          <a:prstGeom prst="rect">
            <a:avLst/>
          </a:prstGeom>
        </p:spPr>
        <p:txBody>
          <a:bodyPr vert="horz" lIns="91440" tIns="45720" rIns="91440" bIns="45720" rtlCol="0">
            <a:normAutofit fontScale="3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Futura LT Pro Book" panose="020B05020202040203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Futura LT Pro Book" panose="020B05020202040203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utura LT Pro Book" panose="020B05020202040203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utura LT Pro Book" panose="020B05020202040203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utura LT Pro Book" panose="020B05020202040203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DE" b="1">
                <a:latin typeface="Arial"/>
                <a:cs typeface="Arial"/>
              </a:rPr>
              <a:t>NOTE:</a:t>
            </a:r>
            <a:r>
              <a:rPr lang="en-DE">
                <a:latin typeface="Arial"/>
                <a:cs typeface="Arial"/>
              </a:rPr>
              <a:t> Polarisation Error not considered</a:t>
            </a:r>
          </a:p>
        </p:txBody>
      </p:sp>
      <p:sp>
        <p:nvSpPr>
          <p:cNvPr id="17" name="TextBox 16">
            <a:extLst>
              <a:ext uri="{FF2B5EF4-FFF2-40B4-BE49-F238E27FC236}">
                <a16:creationId xmlns:a16="http://schemas.microsoft.com/office/drawing/2014/main" id="{44D1DC11-B6CD-38EA-C917-73C409F1040B}"/>
              </a:ext>
            </a:extLst>
          </p:cNvPr>
          <p:cNvSpPr txBox="1"/>
          <p:nvPr/>
        </p:nvSpPr>
        <p:spPr>
          <a:xfrm>
            <a:off x="5086034" y="4966575"/>
            <a:ext cx="1845845" cy="369332"/>
          </a:xfrm>
          <a:prstGeom prst="rect">
            <a:avLst/>
          </a:prstGeom>
          <a:noFill/>
        </p:spPr>
        <p:txBody>
          <a:bodyPr wrap="square" rtlCol="0">
            <a:spAutoFit/>
          </a:bodyPr>
          <a:lstStyle/>
          <a:p>
            <a:r>
              <a:rPr lang="en-DE">
                <a:latin typeface="Arial"/>
                <a:cs typeface="Arial"/>
              </a:rPr>
              <a:t>SNR = 20 dB </a:t>
            </a:r>
          </a:p>
        </p:txBody>
      </p:sp>
      <p:sp>
        <p:nvSpPr>
          <p:cNvPr id="18" name="TextBox 17">
            <a:extLst>
              <a:ext uri="{FF2B5EF4-FFF2-40B4-BE49-F238E27FC236}">
                <a16:creationId xmlns:a16="http://schemas.microsoft.com/office/drawing/2014/main" id="{BF2E5AD5-BE09-7A66-ADF9-835CCB6CC6EE}"/>
              </a:ext>
            </a:extLst>
          </p:cNvPr>
          <p:cNvSpPr txBox="1"/>
          <p:nvPr/>
        </p:nvSpPr>
        <p:spPr>
          <a:xfrm>
            <a:off x="1299634" y="4966575"/>
            <a:ext cx="1984883" cy="369332"/>
          </a:xfrm>
          <a:prstGeom prst="rect">
            <a:avLst/>
          </a:prstGeom>
          <a:noFill/>
        </p:spPr>
        <p:txBody>
          <a:bodyPr wrap="square" rtlCol="0">
            <a:spAutoFit/>
          </a:bodyPr>
          <a:lstStyle/>
          <a:p>
            <a:pPr algn="ctr"/>
            <a:r>
              <a:rPr lang="en-DE">
                <a:latin typeface="Arial"/>
                <a:cs typeface="Arial"/>
              </a:rPr>
              <a:t>SNR = 30 dB </a:t>
            </a:r>
          </a:p>
        </p:txBody>
      </p:sp>
      <p:pic>
        <p:nvPicPr>
          <p:cNvPr id="12" name="Picture 11" descr="A diagram of red dots&#10;&#10;Description automatically generated">
            <a:extLst>
              <a:ext uri="{FF2B5EF4-FFF2-40B4-BE49-F238E27FC236}">
                <a16:creationId xmlns:a16="http://schemas.microsoft.com/office/drawing/2014/main" id="{46006580-93D3-524F-A087-4FB6C09816F5}"/>
              </a:ext>
            </a:extLst>
          </p:cNvPr>
          <p:cNvPicPr>
            <a:picLocks noChangeAspect="1"/>
          </p:cNvPicPr>
          <p:nvPr/>
        </p:nvPicPr>
        <p:blipFill>
          <a:blip r:embed="rId3"/>
          <a:stretch>
            <a:fillRect/>
          </a:stretch>
        </p:blipFill>
        <p:spPr>
          <a:xfrm>
            <a:off x="7770476" y="2020221"/>
            <a:ext cx="3398740" cy="2549055"/>
          </a:xfrm>
          <a:prstGeom prst="rect">
            <a:avLst/>
          </a:prstGeom>
        </p:spPr>
      </p:pic>
      <p:pic>
        <p:nvPicPr>
          <p:cNvPr id="14" name="Picture 13" descr="A grid of red dots&#10;&#10;Description automatically generated">
            <a:extLst>
              <a:ext uri="{FF2B5EF4-FFF2-40B4-BE49-F238E27FC236}">
                <a16:creationId xmlns:a16="http://schemas.microsoft.com/office/drawing/2014/main" id="{87AA52E5-4BD6-E2E8-CE79-CDA564235032}"/>
              </a:ext>
            </a:extLst>
          </p:cNvPr>
          <p:cNvPicPr>
            <a:picLocks noChangeAspect="1"/>
          </p:cNvPicPr>
          <p:nvPr/>
        </p:nvPicPr>
        <p:blipFill>
          <a:blip r:embed="rId4"/>
          <a:stretch>
            <a:fillRect/>
          </a:stretch>
        </p:blipFill>
        <p:spPr>
          <a:xfrm>
            <a:off x="4110016" y="2020222"/>
            <a:ext cx="3398741" cy="2549056"/>
          </a:xfrm>
          <a:prstGeom prst="rect">
            <a:avLst/>
          </a:prstGeom>
        </p:spPr>
      </p:pic>
      <p:pic>
        <p:nvPicPr>
          <p:cNvPr id="19" name="Picture 18" descr="A grid of red dots&#10;&#10;Description automatically generated">
            <a:extLst>
              <a:ext uri="{FF2B5EF4-FFF2-40B4-BE49-F238E27FC236}">
                <a16:creationId xmlns:a16="http://schemas.microsoft.com/office/drawing/2014/main" id="{26902EEE-CF56-87E6-847F-686543D9B504}"/>
              </a:ext>
            </a:extLst>
          </p:cNvPr>
          <p:cNvPicPr>
            <a:picLocks noChangeAspect="1"/>
          </p:cNvPicPr>
          <p:nvPr/>
        </p:nvPicPr>
        <p:blipFill>
          <a:blip r:embed="rId5"/>
          <a:stretch>
            <a:fillRect/>
          </a:stretch>
        </p:blipFill>
        <p:spPr>
          <a:xfrm>
            <a:off x="548648" y="2020222"/>
            <a:ext cx="3398743" cy="2549057"/>
          </a:xfrm>
          <a:prstGeom prst="rect">
            <a:avLst/>
          </a:prstGeom>
        </p:spPr>
      </p:pic>
      <p:sp>
        <p:nvSpPr>
          <p:cNvPr id="24" name="TextBox 23">
            <a:extLst>
              <a:ext uri="{FF2B5EF4-FFF2-40B4-BE49-F238E27FC236}">
                <a16:creationId xmlns:a16="http://schemas.microsoft.com/office/drawing/2014/main" id="{7F8AE5AA-9699-3A00-083E-2FB46795FCFC}"/>
              </a:ext>
            </a:extLst>
          </p:cNvPr>
          <p:cNvSpPr txBox="1"/>
          <p:nvPr/>
        </p:nvSpPr>
        <p:spPr>
          <a:xfrm>
            <a:off x="8334254" y="5003949"/>
            <a:ext cx="1984883" cy="369332"/>
          </a:xfrm>
          <a:prstGeom prst="rect">
            <a:avLst/>
          </a:prstGeom>
          <a:noFill/>
        </p:spPr>
        <p:txBody>
          <a:bodyPr wrap="square" rtlCol="0">
            <a:spAutoFit/>
          </a:bodyPr>
          <a:lstStyle/>
          <a:p>
            <a:pPr algn="ctr"/>
            <a:r>
              <a:rPr lang="en-DE">
                <a:latin typeface="Arial"/>
                <a:cs typeface="Arial"/>
              </a:rPr>
              <a:t>SNR = 5 dB </a:t>
            </a:r>
          </a:p>
        </p:txBody>
      </p:sp>
    </p:spTree>
    <p:extLst>
      <p:ext uri="{BB962C8B-B14F-4D97-AF65-F5344CB8AC3E}">
        <p14:creationId xmlns:p14="http://schemas.microsoft.com/office/powerpoint/2010/main" val="10804790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956C1985-EC21-9EC8-FA8D-16028AAB363E}"/>
              </a:ext>
            </a:extLst>
          </p:cNvPr>
          <p:cNvSpPr>
            <a:spLocks noGrp="1"/>
          </p:cNvSpPr>
          <p:nvPr>
            <p:ph type="sldNum" sz="quarter" idx="12"/>
          </p:nvPr>
        </p:nvSpPr>
        <p:spPr/>
        <p:txBody>
          <a:bodyPr/>
          <a:lstStyle/>
          <a:p>
            <a:fld id="{CE68A0BE-C123-194B-B38C-82F5486B51C9}" type="slidenum">
              <a:rPr lang="de-DE" smtClean="0">
                <a:latin typeface="Arial"/>
                <a:cs typeface="Arial"/>
              </a:rPr>
              <a:t>27</a:t>
            </a:fld>
            <a:endParaRPr lang="de-DE">
              <a:latin typeface="Arial"/>
              <a:cs typeface="Arial"/>
            </a:endParaRPr>
          </a:p>
        </p:txBody>
      </p:sp>
      <p:sp>
        <p:nvSpPr>
          <p:cNvPr id="24" name="Footer Placeholder 3">
            <a:extLst>
              <a:ext uri="{FF2B5EF4-FFF2-40B4-BE49-F238E27FC236}">
                <a16:creationId xmlns:a16="http://schemas.microsoft.com/office/drawing/2014/main" id="{84129C89-51F0-9AF2-1896-BCCD368E1573}"/>
              </a:ext>
            </a:extLst>
          </p:cNvPr>
          <p:cNvSpPr>
            <a:spLocks noGrp="1"/>
          </p:cNvSpPr>
          <p:nvPr>
            <p:ph type="ftr" sz="quarter" idx="3"/>
          </p:nvPr>
        </p:nvSpPr>
        <p:spPr/>
        <p:txBody>
          <a:bodyPr/>
          <a:lstStyle/>
          <a:p>
            <a:r>
              <a:rPr lang="de-DE" err="1">
                <a:latin typeface="Arial"/>
                <a:cs typeface="Arial"/>
              </a:rPr>
              <a:t>Coherent</a:t>
            </a:r>
            <a:r>
              <a:rPr lang="de-DE">
                <a:latin typeface="Arial"/>
                <a:cs typeface="Arial"/>
              </a:rPr>
              <a:t> </a:t>
            </a:r>
            <a:r>
              <a:rPr lang="de-DE" err="1">
                <a:latin typeface="Arial"/>
                <a:cs typeface="Arial"/>
              </a:rPr>
              <a:t>optical</a:t>
            </a:r>
            <a:r>
              <a:rPr lang="de-DE">
                <a:latin typeface="Arial"/>
                <a:cs typeface="Arial"/>
              </a:rPr>
              <a:t> </a:t>
            </a:r>
            <a:r>
              <a:rPr lang="de-DE" err="1">
                <a:latin typeface="Arial"/>
                <a:cs typeface="Arial"/>
              </a:rPr>
              <a:t>transceivers</a:t>
            </a:r>
            <a:endParaRPr lang="de-DE">
              <a:latin typeface="Arial"/>
              <a:cs typeface="Arial"/>
            </a:endParaRPr>
          </a:p>
        </p:txBody>
      </p:sp>
      <p:sp>
        <p:nvSpPr>
          <p:cNvPr id="22" name="Date Placeholder 3">
            <a:extLst>
              <a:ext uri="{FF2B5EF4-FFF2-40B4-BE49-F238E27FC236}">
                <a16:creationId xmlns:a16="http://schemas.microsoft.com/office/drawing/2014/main" id="{52F56046-D739-CDF9-5E27-085512DAEE42}"/>
              </a:ext>
            </a:extLst>
          </p:cNvPr>
          <p:cNvSpPr>
            <a:spLocks noGrp="1"/>
          </p:cNvSpPr>
          <p:nvPr>
            <p:ph type="dt" sz="half" idx="2"/>
          </p:nvPr>
        </p:nvSpPr>
        <p:spPr/>
        <p:txBody>
          <a:bodyPr/>
          <a:lstStyle/>
          <a:p>
            <a:fld id="{7E9AA530-B9BE-F047-B05C-ACC2D58FB1E8}" type="datetime1">
              <a:rPr lang="de-DE" smtClean="0"/>
              <a:t>04.11.2024</a:t>
            </a:fld>
            <a:endParaRPr lang="de-DE"/>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4C6DB14C-2BC7-78B6-1689-7B5126088D7C}"/>
                  </a:ext>
                </a:extLst>
              </p:cNvPr>
              <p:cNvSpPr txBox="1"/>
              <p:nvPr/>
            </p:nvSpPr>
            <p:spPr>
              <a:xfrm>
                <a:off x="1050758" y="4864915"/>
                <a:ext cx="5289469" cy="1015663"/>
              </a:xfrm>
              <a:prstGeom prst="rect">
                <a:avLst/>
              </a:prstGeom>
              <a:noFill/>
            </p:spPr>
            <p:txBody>
              <a:bodyPr wrap="square" lIns="0" tIns="0" rIns="0" bIns="0" rtlCol="0">
                <a:spAutoFit/>
              </a:bodyPr>
              <a:lstStyle/>
              <a:p>
                <a14:m>
                  <m:oMath xmlns:m="http://schemas.openxmlformats.org/officeDocument/2006/math">
                    <m:r>
                      <m:rPr>
                        <m:sty m:val="p"/>
                      </m:rPr>
                      <a:rPr lang="de-DE" sz="3200" b="0" i="0" dirty="0" smtClean="0">
                        <a:latin typeface="Cambria Math" panose="02040503050406030204" pitchFamily="18" charset="0"/>
                      </a:rPr>
                      <m:t>EVM</m:t>
                    </m:r>
                    <m:r>
                      <a:rPr lang="de-DE" sz="3200" b="0" i="1" dirty="0" smtClean="0">
                        <a:latin typeface="Cambria Math" panose="02040503050406030204" pitchFamily="18" charset="0"/>
                      </a:rPr>
                      <m:t>=</m:t>
                    </m:r>
                    <m:d>
                      <m:dPr>
                        <m:begChr m:val="|"/>
                        <m:endChr m:val="|"/>
                        <m:ctrlPr>
                          <a:rPr lang="de-DE" sz="3200" b="0" i="1" dirty="0" smtClean="0">
                            <a:latin typeface="Cambria Math" panose="02040503050406030204" pitchFamily="18" charset="0"/>
                          </a:rPr>
                        </m:ctrlPr>
                      </m:dPr>
                      <m:e>
                        <m:acc>
                          <m:accPr>
                            <m:chr m:val="⃗"/>
                            <m:ctrlPr>
                              <a:rPr lang="de-DE" sz="3200" i="1" dirty="0">
                                <a:latin typeface="Cambria Math" panose="02040503050406030204" pitchFamily="18" charset="0"/>
                              </a:rPr>
                            </m:ctrlPr>
                          </m:accPr>
                          <m:e>
                            <m:sSub>
                              <m:sSubPr>
                                <m:ctrlPr>
                                  <a:rPr lang="de-DE" sz="3200" i="1" dirty="0">
                                    <a:latin typeface="Cambria Math" panose="02040503050406030204" pitchFamily="18" charset="0"/>
                                  </a:rPr>
                                </m:ctrlPr>
                              </m:sSubPr>
                              <m:e>
                                <m:r>
                                  <a:rPr lang="de-DE" sz="3200" i="1" dirty="0">
                                    <a:latin typeface="Cambria Math" panose="02040503050406030204" pitchFamily="18" charset="0"/>
                                  </a:rPr>
                                  <m:t>𝐸</m:t>
                                </m:r>
                              </m:e>
                              <m:sub>
                                <m:r>
                                  <a:rPr lang="de-DE" sz="3200" i="1" dirty="0">
                                    <a:latin typeface="Cambria Math" panose="02040503050406030204" pitchFamily="18" charset="0"/>
                                  </a:rPr>
                                  <m:t>𝑉</m:t>
                                </m:r>
                              </m:sub>
                            </m:sSub>
                          </m:e>
                        </m:acc>
                      </m:e>
                    </m:d>
                    <m:r>
                      <a:rPr lang="de-DE" sz="3200" b="0" i="1" dirty="0" smtClean="0">
                        <a:latin typeface="Cambria Math" panose="02040503050406030204" pitchFamily="18" charset="0"/>
                      </a:rPr>
                      <m:t>=</m:t>
                    </m:r>
                    <m:d>
                      <m:dPr>
                        <m:begChr m:val="|"/>
                        <m:endChr m:val="|"/>
                        <m:ctrlPr>
                          <a:rPr lang="de-DE" sz="3200" b="0" i="1" dirty="0" smtClean="0">
                            <a:latin typeface="Cambria Math" panose="02040503050406030204" pitchFamily="18" charset="0"/>
                          </a:rPr>
                        </m:ctrlPr>
                      </m:dPr>
                      <m:e>
                        <m:acc>
                          <m:accPr>
                            <m:chr m:val="⃗"/>
                            <m:ctrlPr>
                              <a:rPr lang="de-DE" sz="3200" i="1" dirty="0">
                                <a:latin typeface="Cambria Math" panose="02040503050406030204" pitchFamily="18" charset="0"/>
                              </a:rPr>
                            </m:ctrlPr>
                          </m:accPr>
                          <m:e>
                            <m:sSub>
                              <m:sSubPr>
                                <m:ctrlPr>
                                  <a:rPr lang="de-DE" sz="3200" b="0" i="1" dirty="0" smtClean="0">
                                    <a:latin typeface="Cambria Math" panose="02040503050406030204" pitchFamily="18" charset="0"/>
                                  </a:rPr>
                                </m:ctrlPr>
                              </m:sSubPr>
                              <m:e>
                                <m:r>
                                  <a:rPr lang="de-DE" sz="3200" b="0" i="1" dirty="0" smtClean="0">
                                    <a:latin typeface="Cambria Math" panose="02040503050406030204" pitchFamily="18" charset="0"/>
                                  </a:rPr>
                                  <m:t>𝑃</m:t>
                                </m:r>
                              </m:e>
                              <m:sub>
                                <m:r>
                                  <a:rPr lang="de-DE" sz="3200" b="0" i="1" dirty="0" smtClean="0">
                                    <a:latin typeface="Cambria Math" panose="02040503050406030204" pitchFamily="18" charset="0"/>
                                  </a:rPr>
                                  <m:t>𝑐𝑜𝑛</m:t>
                                </m:r>
                              </m:sub>
                            </m:sSub>
                          </m:e>
                        </m:acc>
                        <m:r>
                          <a:rPr lang="de-DE" sz="3200" i="1" dirty="0">
                            <a:latin typeface="Cambria Math" panose="02040503050406030204" pitchFamily="18" charset="0"/>
                          </a:rPr>
                          <m:t>−</m:t>
                        </m:r>
                        <m:acc>
                          <m:accPr>
                            <m:chr m:val="⃗"/>
                            <m:ctrlPr>
                              <a:rPr lang="de-DE" sz="3200" i="1" dirty="0">
                                <a:latin typeface="Cambria Math" panose="02040503050406030204" pitchFamily="18" charset="0"/>
                              </a:rPr>
                            </m:ctrlPr>
                          </m:accPr>
                          <m:e>
                            <m:sSub>
                              <m:sSubPr>
                                <m:ctrlPr>
                                  <a:rPr lang="de-DE" sz="3200" b="0" i="1" dirty="0" smtClean="0">
                                    <a:latin typeface="Cambria Math" panose="02040503050406030204" pitchFamily="18" charset="0"/>
                                  </a:rPr>
                                </m:ctrlPr>
                              </m:sSubPr>
                              <m:e>
                                <m:r>
                                  <a:rPr lang="de-DE" sz="3200" b="0" i="1" dirty="0" smtClean="0">
                                    <a:latin typeface="Cambria Math" panose="02040503050406030204" pitchFamily="18" charset="0"/>
                                  </a:rPr>
                                  <m:t>𝑃</m:t>
                                </m:r>
                              </m:e>
                              <m:sub>
                                <m:r>
                                  <a:rPr lang="de-DE" sz="3200" b="0" i="1" dirty="0" smtClean="0">
                                    <a:latin typeface="Cambria Math" panose="02040503050406030204" pitchFamily="18" charset="0"/>
                                  </a:rPr>
                                  <m:t>𝑚𝑒𝑎</m:t>
                                </m:r>
                              </m:sub>
                            </m:sSub>
                          </m:e>
                        </m:acc>
                      </m:e>
                    </m:d>
                    <m:r>
                      <a:rPr lang="de-DE" sz="3200" b="0" i="1" dirty="0" smtClean="0">
                        <a:latin typeface="Cambria Math" panose="02040503050406030204" pitchFamily="18" charset="0"/>
                      </a:rPr>
                      <m:t> </m:t>
                    </m:r>
                  </m:oMath>
                </a14:m>
                <a:r>
                  <a:rPr lang="en-DE" sz="6600">
                    <a:latin typeface="Futura Medium" panose="020B0602020204020303" pitchFamily="34" charset="-79"/>
                    <a:cs typeface="Futura Medium" panose="020B0602020204020303" pitchFamily="34" charset="-79"/>
                  </a:rPr>
                  <a:t>  </a:t>
                </a:r>
              </a:p>
            </p:txBody>
          </p:sp>
        </mc:Choice>
        <mc:Fallback xmlns="">
          <p:sp>
            <p:nvSpPr>
              <p:cNvPr id="11" name="TextBox 10">
                <a:extLst>
                  <a:ext uri="{FF2B5EF4-FFF2-40B4-BE49-F238E27FC236}">
                    <a16:creationId xmlns:a16="http://schemas.microsoft.com/office/drawing/2014/main" id="{4C6DB14C-2BC7-78B6-1689-7B5126088D7C}"/>
                  </a:ext>
                </a:extLst>
              </p:cNvPr>
              <p:cNvSpPr txBox="1">
                <a:spLocks noRot="1" noChangeAspect="1" noMove="1" noResize="1" noEditPoints="1" noAdjustHandles="1" noChangeArrowheads="1" noChangeShapeType="1" noTextEdit="1"/>
              </p:cNvSpPr>
              <p:nvPr/>
            </p:nvSpPr>
            <p:spPr>
              <a:xfrm>
                <a:off x="1050758" y="4864915"/>
                <a:ext cx="5289469" cy="1015663"/>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Content Placeholder 2">
                <a:extLst>
                  <a:ext uri="{FF2B5EF4-FFF2-40B4-BE49-F238E27FC236}">
                    <a16:creationId xmlns:a16="http://schemas.microsoft.com/office/drawing/2014/main" id="{DED0BA65-57B1-3771-B67C-FA5512249422}"/>
                  </a:ext>
                </a:extLst>
              </p:cNvPr>
              <p:cNvSpPr txBox="1">
                <a:spLocks/>
              </p:cNvSpPr>
              <p:nvPr/>
            </p:nvSpPr>
            <p:spPr>
              <a:xfrm>
                <a:off x="6096000" y="3039669"/>
                <a:ext cx="5540800" cy="150128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Futura LT Pro Book" panose="020B05020202040203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Futura LT Pro Book" panose="020B05020202040203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utura LT Pro Book" panose="020B05020202040203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utura LT Pro Book" panose="020B05020202040203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utura LT Pro Book" panose="020B05020202040203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lgn="ctr">
                  <a:lnSpc>
                    <a:spcPct val="100000"/>
                  </a:lnSpc>
                  <a:spcBef>
                    <a:spcPts val="1000"/>
                  </a:spcBef>
                  <a:buNone/>
                </a:pPr>
                <a:r>
                  <a:rPr lang="en-DE" sz="3200">
                    <a:latin typeface="Arial"/>
                    <a:cs typeface="Arial"/>
                  </a:rPr>
                  <a:t>BER =</a:t>
                </a:r>
                <a14:m>
                  <m:oMath xmlns:m="http://schemas.openxmlformats.org/officeDocument/2006/math">
                    <m:f>
                      <m:fPr>
                        <m:ctrlPr>
                          <a:rPr lang="en-DE" sz="3200" i="1">
                            <a:latin typeface="Cambria Math" panose="02040503050406030204" pitchFamily="18" charset="0"/>
                          </a:rPr>
                        </m:ctrlPr>
                      </m:fPr>
                      <m:num>
                        <m:r>
                          <a:rPr lang="de-DE" sz="3200">
                            <a:latin typeface="Cambria Math" panose="02040503050406030204" pitchFamily="18" charset="0"/>
                          </a:rPr>
                          <m:t># </m:t>
                        </m:r>
                        <m:r>
                          <a:rPr lang="de-DE" sz="3200">
                            <a:latin typeface="Cambria Math" panose="02040503050406030204" pitchFamily="18" charset="0"/>
                          </a:rPr>
                          <m:t>𝑒𝑟𝑟𝑜𝑛𝑒𝑜𝑢𝑠</m:t>
                        </m:r>
                        <m:r>
                          <a:rPr lang="de-DE" sz="3200">
                            <a:latin typeface="Cambria Math" panose="02040503050406030204" pitchFamily="18" charset="0"/>
                          </a:rPr>
                          <m:t> </m:t>
                        </m:r>
                        <m:r>
                          <a:rPr lang="de-DE" sz="3200">
                            <a:latin typeface="Cambria Math" panose="02040503050406030204" pitchFamily="18" charset="0"/>
                          </a:rPr>
                          <m:t>𝐵𝑖𝑡𝑠</m:t>
                        </m:r>
                      </m:num>
                      <m:den>
                        <m:r>
                          <a:rPr lang="de-DE" sz="3200">
                            <a:latin typeface="Cambria Math" panose="02040503050406030204" pitchFamily="18" charset="0"/>
                          </a:rPr>
                          <m:t># </m:t>
                        </m:r>
                        <m:r>
                          <a:rPr lang="de-DE" sz="3200">
                            <a:latin typeface="Cambria Math" panose="02040503050406030204" pitchFamily="18" charset="0"/>
                          </a:rPr>
                          <m:t>𝑥𝑓𝑒𝑟𝑟𝑒𝑑</m:t>
                        </m:r>
                        <m:r>
                          <a:rPr lang="de-DE" sz="3200">
                            <a:latin typeface="Cambria Math" panose="02040503050406030204" pitchFamily="18" charset="0"/>
                          </a:rPr>
                          <m:t> </m:t>
                        </m:r>
                        <m:r>
                          <a:rPr lang="de-DE" sz="3200">
                            <a:latin typeface="Cambria Math" panose="02040503050406030204" pitchFamily="18" charset="0"/>
                          </a:rPr>
                          <m:t>𝐵𝑖𝑡𝑠</m:t>
                        </m:r>
                      </m:den>
                    </m:f>
                  </m:oMath>
                </a14:m>
                <a:endParaRPr lang="de-DE" sz="3200">
                  <a:latin typeface="Arial" panose="020B0604020202020204" pitchFamily="34" charset="0"/>
                  <a:cs typeface="Arial" panose="020B0604020202020204" pitchFamily="34" charset="0"/>
                </a:endParaRPr>
              </a:p>
              <a:p>
                <a:pPr marL="457200" lvl="1" indent="0">
                  <a:buNone/>
                </a:pPr>
                <a:endParaRPr lang="en-DE" sz="2800"/>
              </a:p>
            </p:txBody>
          </p:sp>
        </mc:Choice>
        <mc:Fallback xmlns="">
          <p:sp>
            <p:nvSpPr>
              <p:cNvPr id="6" name="Content Placeholder 2">
                <a:extLst>
                  <a:ext uri="{FF2B5EF4-FFF2-40B4-BE49-F238E27FC236}">
                    <a16:creationId xmlns:a16="http://schemas.microsoft.com/office/drawing/2014/main" id="{DED0BA65-57B1-3771-B67C-FA5512249422}"/>
                  </a:ext>
                </a:extLst>
              </p:cNvPr>
              <p:cNvSpPr txBox="1">
                <a:spLocks noRot="1" noChangeAspect="1" noMove="1" noResize="1" noEditPoints="1" noAdjustHandles="1" noChangeArrowheads="1" noChangeShapeType="1" noTextEdit="1"/>
              </p:cNvSpPr>
              <p:nvPr/>
            </p:nvSpPr>
            <p:spPr>
              <a:xfrm>
                <a:off x="6096000" y="3039669"/>
                <a:ext cx="5540800" cy="1501284"/>
              </a:xfrm>
              <a:prstGeom prst="rect">
                <a:avLst/>
              </a:prstGeom>
              <a:blipFill>
                <a:blip r:embed="rId4"/>
                <a:stretch>
                  <a:fillRect/>
                </a:stretch>
              </a:blipFill>
            </p:spPr>
            <p:txBody>
              <a:bodyPr/>
              <a:lstStyle/>
              <a:p>
                <a:r>
                  <a:rPr lang="en-US">
                    <a:noFill/>
                  </a:rPr>
                  <a:t> </a:t>
                </a:r>
              </a:p>
            </p:txBody>
          </p:sp>
        </mc:Fallback>
      </mc:AlternateContent>
      <p:pic>
        <p:nvPicPr>
          <p:cNvPr id="9" name="Picture 8" descr="A yellow arrow with red dot and a point in the center&#10;&#10;Description automatically generated">
            <a:extLst>
              <a:ext uri="{FF2B5EF4-FFF2-40B4-BE49-F238E27FC236}">
                <a16:creationId xmlns:a16="http://schemas.microsoft.com/office/drawing/2014/main" id="{958F78FC-41AA-F5B8-29ED-36C4B0A9D88D}"/>
              </a:ext>
            </a:extLst>
          </p:cNvPr>
          <p:cNvPicPr>
            <a:picLocks noChangeAspect="1"/>
          </p:cNvPicPr>
          <p:nvPr/>
        </p:nvPicPr>
        <p:blipFill>
          <a:blip r:embed="rId5"/>
          <a:stretch>
            <a:fillRect/>
          </a:stretch>
        </p:blipFill>
        <p:spPr>
          <a:xfrm>
            <a:off x="887286" y="1733137"/>
            <a:ext cx="5452941" cy="2821030"/>
          </a:xfrm>
          <a:prstGeom prst="rect">
            <a:avLst/>
          </a:prstGeom>
        </p:spPr>
      </p:pic>
      <p:sp>
        <p:nvSpPr>
          <p:cNvPr id="10" name="Title 1">
            <a:extLst>
              <a:ext uri="{FF2B5EF4-FFF2-40B4-BE49-F238E27FC236}">
                <a16:creationId xmlns:a16="http://schemas.microsoft.com/office/drawing/2014/main" id="{05E3962C-DF3C-4C7D-AC27-C1590D545CF1}"/>
              </a:ext>
            </a:extLst>
          </p:cNvPr>
          <p:cNvSpPr txBox="1">
            <a:spLocks/>
          </p:cNvSpPr>
          <p:nvPr/>
        </p:nvSpPr>
        <p:spPr>
          <a:xfrm>
            <a:off x="838199" y="365125"/>
            <a:ext cx="1079149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Futura LT Pro Book" panose="020B0502020204020303" pitchFamily="34" charset="77"/>
                <a:ea typeface="+mj-ea"/>
                <a:cs typeface="Futura Medium" panose="020B0602020204020303" pitchFamily="34" charset="-79"/>
              </a:defRPr>
            </a:lvl1pPr>
          </a:lstStyle>
          <a:p>
            <a:r>
              <a:rPr lang="en-DE">
                <a:latin typeface="Arial"/>
                <a:cs typeface="Arial"/>
              </a:rPr>
              <a:t>Error Vector Magnitude and Bit Error Rate</a:t>
            </a:r>
          </a:p>
        </p:txBody>
      </p:sp>
    </p:spTree>
    <p:extLst>
      <p:ext uri="{BB962C8B-B14F-4D97-AF65-F5344CB8AC3E}">
        <p14:creationId xmlns:p14="http://schemas.microsoft.com/office/powerpoint/2010/main" val="6207772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EB178D-18BD-33B3-C009-E00BD9F3BDAF}"/>
              </a:ext>
            </a:extLst>
          </p:cNvPr>
          <p:cNvSpPr>
            <a:spLocks noGrp="1"/>
          </p:cNvSpPr>
          <p:nvPr>
            <p:ph type="title"/>
          </p:nvPr>
        </p:nvSpPr>
        <p:spPr/>
        <p:txBody>
          <a:bodyPr>
            <a:normAutofit/>
          </a:bodyPr>
          <a:lstStyle/>
          <a:p>
            <a:r>
              <a:rPr lang="en-DE">
                <a:latin typeface="Arial"/>
                <a:cs typeface="Arial"/>
              </a:rPr>
              <a:t>NOKIA SR-OS and 400G ZR Transceiver</a:t>
            </a:r>
          </a:p>
        </p:txBody>
      </p:sp>
      <p:sp>
        <p:nvSpPr>
          <p:cNvPr id="6" name="Slide Number Placeholder 5">
            <a:extLst>
              <a:ext uri="{FF2B5EF4-FFF2-40B4-BE49-F238E27FC236}">
                <a16:creationId xmlns:a16="http://schemas.microsoft.com/office/drawing/2014/main" id="{7EA9F8EC-1789-9E3D-A909-FD85E8345248}"/>
              </a:ext>
            </a:extLst>
          </p:cNvPr>
          <p:cNvSpPr>
            <a:spLocks noGrp="1"/>
          </p:cNvSpPr>
          <p:nvPr>
            <p:ph type="sldNum" sz="quarter" idx="12"/>
          </p:nvPr>
        </p:nvSpPr>
        <p:spPr/>
        <p:txBody>
          <a:bodyPr/>
          <a:lstStyle/>
          <a:p>
            <a:fld id="{CE68A0BE-C123-194B-B38C-82F5486B51C9}" type="slidenum">
              <a:rPr lang="de-DE" smtClean="0">
                <a:latin typeface="Arial"/>
                <a:cs typeface="Arial"/>
              </a:rPr>
              <a:t>28</a:t>
            </a:fld>
            <a:endParaRPr lang="de-DE">
              <a:latin typeface="Arial"/>
              <a:cs typeface="Arial"/>
            </a:endParaRPr>
          </a:p>
        </p:txBody>
      </p:sp>
      <p:sp>
        <p:nvSpPr>
          <p:cNvPr id="7" name="Footer Placeholder 3">
            <a:extLst>
              <a:ext uri="{FF2B5EF4-FFF2-40B4-BE49-F238E27FC236}">
                <a16:creationId xmlns:a16="http://schemas.microsoft.com/office/drawing/2014/main" id="{A5D95821-4776-892F-119C-F9826740BCF6}"/>
              </a:ext>
            </a:extLst>
          </p:cNvPr>
          <p:cNvSpPr>
            <a:spLocks noGrp="1"/>
          </p:cNvSpPr>
          <p:nvPr>
            <p:ph type="ftr" sz="quarter" idx="3"/>
          </p:nvPr>
        </p:nvSpPr>
        <p:spPr/>
        <p:txBody>
          <a:bodyPr/>
          <a:lstStyle/>
          <a:p>
            <a:r>
              <a:rPr lang="de-DE" err="1">
                <a:latin typeface="Arial"/>
                <a:cs typeface="Arial"/>
              </a:rPr>
              <a:t>Coherent</a:t>
            </a:r>
            <a:r>
              <a:rPr lang="de-DE">
                <a:latin typeface="Arial"/>
                <a:cs typeface="Arial"/>
              </a:rPr>
              <a:t> </a:t>
            </a:r>
            <a:r>
              <a:rPr lang="de-DE" err="1">
                <a:latin typeface="Arial"/>
                <a:cs typeface="Arial"/>
              </a:rPr>
              <a:t>optical</a:t>
            </a:r>
            <a:r>
              <a:rPr lang="de-DE">
                <a:latin typeface="Arial"/>
                <a:cs typeface="Arial"/>
              </a:rPr>
              <a:t> </a:t>
            </a:r>
            <a:r>
              <a:rPr lang="de-DE" err="1">
                <a:latin typeface="Arial"/>
                <a:cs typeface="Arial"/>
              </a:rPr>
              <a:t>transceivers</a:t>
            </a:r>
            <a:endParaRPr lang="de-DE">
              <a:latin typeface="Arial"/>
              <a:cs typeface="Arial"/>
            </a:endParaRPr>
          </a:p>
        </p:txBody>
      </p:sp>
      <p:sp>
        <p:nvSpPr>
          <p:cNvPr id="4" name="Date Placeholder 3">
            <a:extLst>
              <a:ext uri="{FF2B5EF4-FFF2-40B4-BE49-F238E27FC236}">
                <a16:creationId xmlns:a16="http://schemas.microsoft.com/office/drawing/2014/main" id="{C73E73E2-DABA-0AA1-31B6-777D93CCC2C3}"/>
              </a:ext>
            </a:extLst>
          </p:cNvPr>
          <p:cNvSpPr>
            <a:spLocks noGrp="1"/>
          </p:cNvSpPr>
          <p:nvPr>
            <p:ph type="dt" sz="half" idx="2"/>
          </p:nvPr>
        </p:nvSpPr>
        <p:spPr/>
        <p:txBody>
          <a:bodyPr/>
          <a:lstStyle/>
          <a:p>
            <a:fld id="{7E9AA530-B9BE-F047-B05C-ACC2D58FB1E8}" type="datetime1">
              <a:rPr lang="de-DE" smtClean="0"/>
              <a:t>04.11.2024</a:t>
            </a:fld>
            <a:endParaRPr lang="de-DE"/>
          </a:p>
        </p:txBody>
      </p:sp>
      <p:sp>
        <p:nvSpPr>
          <p:cNvPr id="5" name="Content Placeholder 2">
            <a:extLst>
              <a:ext uri="{FF2B5EF4-FFF2-40B4-BE49-F238E27FC236}">
                <a16:creationId xmlns:a16="http://schemas.microsoft.com/office/drawing/2014/main" id="{B9ED4CF9-19FB-177E-F9C1-1F6BF4BDC70C}"/>
              </a:ext>
            </a:extLst>
          </p:cNvPr>
          <p:cNvSpPr txBox="1">
            <a:spLocks/>
          </p:cNvSpPr>
          <p:nvPr/>
        </p:nvSpPr>
        <p:spPr>
          <a:xfrm>
            <a:off x="670229" y="6122936"/>
            <a:ext cx="5519058" cy="45622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Futura LT Pro Book" panose="020B05020202040203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Futura LT Pro Book" panose="020B05020202040203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utura LT Pro Book" panose="020B05020202040203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utura LT Pro Book" panose="020B05020202040203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utura LT Pro Book" panose="020B05020202040203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000" err="1">
                <a:latin typeface="Arial"/>
                <a:cs typeface="Arial"/>
              </a:rPr>
              <a:t>source:Daniel</a:t>
            </a:r>
            <a:r>
              <a:rPr lang="en-GB" sz="1000">
                <a:latin typeface="Arial"/>
                <a:cs typeface="Arial"/>
              </a:rPr>
              <a:t> Melzer; DE-CIX</a:t>
            </a:r>
          </a:p>
        </p:txBody>
      </p:sp>
      <p:sp>
        <p:nvSpPr>
          <p:cNvPr id="10" name="Content Placeholder 2">
            <a:extLst>
              <a:ext uri="{FF2B5EF4-FFF2-40B4-BE49-F238E27FC236}">
                <a16:creationId xmlns:a16="http://schemas.microsoft.com/office/drawing/2014/main" id="{A118C0B7-E74B-8786-FE49-78324FA427C3}"/>
              </a:ext>
            </a:extLst>
          </p:cNvPr>
          <p:cNvSpPr txBox="1">
            <a:spLocks/>
          </p:cNvSpPr>
          <p:nvPr/>
        </p:nvSpPr>
        <p:spPr>
          <a:xfrm>
            <a:off x="4171487" y="2453767"/>
            <a:ext cx="1314698" cy="211863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Futura LT Pro Book" panose="020B05020202040203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Futura LT Pro Book" panose="020B05020202040203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utura LT Pro Book" panose="020B05020202040203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utura LT Pro Book" panose="020B05020202040203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utura LT Pro Book" panose="020B05020202040203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1500">
                <a:latin typeface="Arial"/>
                <a:cs typeface="Arial"/>
              </a:rPr>
              <a:t>+</a:t>
            </a:r>
            <a:endParaRPr lang="en-DE">
              <a:latin typeface="Arial"/>
              <a:cs typeface="Arial"/>
            </a:endParaRPr>
          </a:p>
        </p:txBody>
      </p:sp>
      <p:pic>
        <p:nvPicPr>
          <p:cNvPr id="2052" name="Picture 4">
            <a:extLst>
              <a:ext uri="{FF2B5EF4-FFF2-40B4-BE49-F238E27FC236}">
                <a16:creationId xmlns:a16="http://schemas.microsoft.com/office/drawing/2014/main" id="{5B35A155-426C-FE73-EC15-C55A0086E0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66600" y="2256087"/>
            <a:ext cx="2646132" cy="1986601"/>
          </a:xfrm>
          <a:prstGeom prst="rect">
            <a:avLst/>
          </a:prstGeom>
          <a:noFill/>
          <a:extLst>
            <a:ext uri="{909E8E84-426E-40DD-AFC4-6F175D3DCCD1}">
              <a14:hiddenFill xmlns:a14="http://schemas.microsoft.com/office/drawing/2010/main">
                <a:solidFill>
                  <a:srgbClr val="FFFFFF"/>
                </a:solidFill>
              </a14:hiddenFill>
            </a:ext>
          </a:extLst>
        </p:spPr>
      </p:pic>
      <p:sp>
        <p:nvSpPr>
          <p:cNvPr id="11" name="Content Placeholder 2">
            <a:extLst>
              <a:ext uri="{FF2B5EF4-FFF2-40B4-BE49-F238E27FC236}">
                <a16:creationId xmlns:a16="http://schemas.microsoft.com/office/drawing/2014/main" id="{1EDE8388-EEB6-69F3-85EB-421007157865}"/>
              </a:ext>
            </a:extLst>
          </p:cNvPr>
          <p:cNvSpPr txBox="1">
            <a:spLocks/>
          </p:cNvSpPr>
          <p:nvPr/>
        </p:nvSpPr>
        <p:spPr>
          <a:xfrm>
            <a:off x="7712053" y="2387825"/>
            <a:ext cx="1314698" cy="211863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Futura LT Pro Book" panose="020B05020202040203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Futura LT Pro Book" panose="020B05020202040203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utura LT Pro Book" panose="020B05020202040203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utura LT Pro Book" panose="020B05020202040203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utura LT Pro Book" panose="020B05020202040203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1500">
                <a:latin typeface="Arial"/>
                <a:cs typeface="Arial"/>
              </a:rPr>
              <a:t>=</a:t>
            </a:r>
            <a:endParaRPr lang="en-DE">
              <a:latin typeface="Arial"/>
              <a:cs typeface="Arial"/>
            </a:endParaRPr>
          </a:p>
        </p:txBody>
      </p:sp>
      <p:sp>
        <p:nvSpPr>
          <p:cNvPr id="12" name="Content Placeholder 2">
            <a:extLst>
              <a:ext uri="{FF2B5EF4-FFF2-40B4-BE49-F238E27FC236}">
                <a16:creationId xmlns:a16="http://schemas.microsoft.com/office/drawing/2014/main" id="{99CD1A04-DCAE-C4C7-6D01-0A2C5162C26D}"/>
              </a:ext>
            </a:extLst>
          </p:cNvPr>
          <p:cNvSpPr txBox="1">
            <a:spLocks/>
          </p:cNvSpPr>
          <p:nvPr/>
        </p:nvSpPr>
        <p:spPr>
          <a:xfrm>
            <a:off x="4744731" y="6209835"/>
            <a:ext cx="4209885" cy="25107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Futura LT Pro Book" panose="020B05020202040203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Futura LT Pro Book" panose="020B05020202040203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utura LT Pro Book" panose="020B05020202040203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utura LT Pro Book" panose="020B05020202040203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utura LT Pro Book" panose="020B05020202040203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000">
                <a:latin typeface="Arial"/>
                <a:cs typeface="Arial"/>
              </a:rPr>
              <a:t>source: https://www.flexoptix.net/en/d-co164hg-2-yt.html</a:t>
            </a:r>
            <a:endParaRPr lang="en-DE" sz="1000">
              <a:latin typeface="Arial"/>
              <a:cs typeface="Arial"/>
            </a:endParaRPr>
          </a:p>
        </p:txBody>
      </p:sp>
      <p:sp>
        <p:nvSpPr>
          <p:cNvPr id="13" name="Title 1">
            <a:extLst>
              <a:ext uri="{FF2B5EF4-FFF2-40B4-BE49-F238E27FC236}">
                <a16:creationId xmlns:a16="http://schemas.microsoft.com/office/drawing/2014/main" id="{D3E68947-13FA-B0E5-3BF5-2CF17BFD9909}"/>
              </a:ext>
            </a:extLst>
          </p:cNvPr>
          <p:cNvSpPr txBox="1">
            <a:spLocks/>
          </p:cNvSpPr>
          <p:nvPr/>
        </p:nvSpPr>
        <p:spPr>
          <a:xfrm>
            <a:off x="8955178" y="1383096"/>
            <a:ext cx="2588425" cy="3222895"/>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Futura LT Pro Book" panose="020B0502020204020303" pitchFamily="34" charset="77"/>
                <a:ea typeface="+mj-ea"/>
                <a:cs typeface="Futura Medium" panose="020B0602020204020303" pitchFamily="34" charset="-79"/>
              </a:defRPr>
            </a:lvl1pPr>
          </a:lstStyle>
          <a:p>
            <a:pPr algn="ctr"/>
            <a:r>
              <a:rPr lang="en-DE">
                <a:latin typeface="Arial"/>
                <a:cs typeface="Arial"/>
              </a:rPr>
              <a:t>terrific</a:t>
            </a:r>
            <a:br>
              <a:rPr lang="en-DE">
                <a:latin typeface="Arial"/>
                <a:cs typeface="Arial"/>
              </a:rPr>
            </a:br>
            <a:r>
              <a:rPr lang="de-DE" err="1">
                <a:latin typeface="Arial"/>
                <a:cs typeface="Arial"/>
              </a:rPr>
              <a:t>coherent</a:t>
            </a:r>
            <a:br>
              <a:rPr lang="de-DE">
                <a:latin typeface="Arial"/>
                <a:cs typeface="Arial"/>
              </a:rPr>
            </a:br>
            <a:r>
              <a:rPr lang="de-DE" err="1">
                <a:latin typeface="Arial"/>
                <a:cs typeface="Arial"/>
              </a:rPr>
              <a:t>workshop</a:t>
            </a:r>
            <a:r>
              <a:rPr lang="de-DE">
                <a:latin typeface="Arial"/>
                <a:cs typeface="Arial"/>
              </a:rPr>
              <a:t> </a:t>
            </a:r>
            <a:r>
              <a:rPr lang="de-DE" err="1">
                <a:latin typeface="Arial"/>
                <a:cs typeface="Arial"/>
              </a:rPr>
              <a:t>with</a:t>
            </a:r>
          </a:p>
        </p:txBody>
      </p:sp>
      <p:pic>
        <p:nvPicPr>
          <p:cNvPr id="3" name="Grafik 2" descr="Ein Bild, das Person, Kleidung, Mann, Jeans enthält.&#10;&#10;Beschreibung automatisch generiert.">
            <a:extLst>
              <a:ext uri="{FF2B5EF4-FFF2-40B4-BE49-F238E27FC236}">
                <a16:creationId xmlns:a16="http://schemas.microsoft.com/office/drawing/2014/main" id="{269CB0AE-C392-73AE-308B-4D818212EFF3}"/>
              </a:ext>
            </a:extLst>
          </p:cNvPr>
          <p:cNvPicPr>
            <a:picLocks noChangeAspect="1"/>
          </p:cNvPicPr>
          <p:nvPr/>
        </p:nvPicPr>
        <p:blipFill>
          <a:blip r:embed="rId4"/>
          <a:stretch>
            <a:fillRect/>
          </a:stretch>
        </p:blipFill>
        <p:spPr>
          <a:xfrm rot="5400000">
            <a:off x="213946" y="1966547"/>
            <a:ext cx="4114800" cy="3086100"/>
          </a:xfrm>
          <a:prstGeom prst="rect">
            <a:avLst/>
          </a:prstGeom>
        </p:spPr>
      </p:pic>
      <p:pic>
        <p:nvPicPr>
          <p:cNvPr id="8" name="Grafik 7">
            <a:extLst>
              <a:ext uri="{FF2B5EF4-FFF2-40B4-BE49-F238E27FC236}">
                <a16:creationId xmlns:a16="http://schemas.microsoft.com/office/drawing/2014/main" id="{7C10FC7C-6D3A-9563-E2F1-AF7C7C2F79F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195792" y="4241562"/>
            <a:ext cx="2104079" cy="1942744"/>
          </a:xfrm>
          <a:prstGeom prst="rect">
            <a:avLst/>
          </a:prstGeom>
        </p:spPr>
      </p:pic>
    </p:spTree>
    <p:extLst>
      <p:ext uri="{BB962C8B-B14F-4D97-AF65-F5344CB8AC3E}">
        <p14:creationId xmlns:p14="http://schemas.microsoft.com/office/powerpoint/2010/main" val="38222038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A1C15288-DF32-6BA5-554B-C2DCCF39BF61}"/>
              </a:ext>
            </a:extLst>
          </p:cNvPr>
          <p:cNvSpPr txBox="1">
            <a:spLocks/>
          </p:cNvSpPr>
          <p:nvPr/>
        </p:nvSpPr>
        <p:spPr>
          <a:xfrm>
            <a:off x="-1364" y="821439"/>
            <a:ext cx="12590968" cy="53501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2800" kern="1200">
                <a:solidFill>
                  <a:schemeClr val="bg2"/>
                </a:solidFill>
                <a:latin typeface="Futura LT Pro Book" panose="020B0502020204020303" pitchFamily="34" charset="77"/>
                <a:ea typeface="+mj-ea"/>
                <a:cs typeface="Futura Medium" panose="020B0602020204020303" pitchFamily="34" charset="-79"/>
              </a:defRPr>
            </a:lvl1pPr>
          </a:lstStyle>
          <a:p>
            <a:r>
              <a:rPr lang="en-GB" sz="6000">
                <a:latin typeface="Arial"/>
                <a:cs typeface="Arial"/>
              </a:rPr>
              <a:t>… sorted now with 400G</a:t>
            </a:r>
            <a:endParaRPr lang="de-DE"/>
          </a:p>
        </p:txBody>
      </p:sp>
      <p:sp>
        <p:nvSpPr>
          <p:cNvPr id="11" name="Rechteck 10">
            <a:extLst>
              <a:ext uri="{FF2B5EF4-FFF2-40B4-BE49-F238E27FC236}">
                <a16:creationId xmlns:a16="http://schemas.microsoft.com/office/drawing/2014/main" id="{DBA282DA-D6EC-EF35-F1AE-068DB4DF9BC5}"/>
              </a:ext>
            </a:extLst>
          </p:cNvPr>
          <p:cNvSpPr/>
          <p:nvPr/>
        </p:nvSpPr>
        <p:spPr>
          <a:xfrm>
            <a:off x="1341616" y="2183627"/>
            <a:ext cx="4603748" cy="4185709"/>
          </a:xfrm>
          <a:prstGeom prst="rect">
            <a:avLst/>
          </a:prstGeom>
          <a:solidFill>
            <a:srgbClr val="FFFFFF"/>
          </a:solidFill>
          <a:ln w="57150">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Rechteck 11">
            <a:extLst>
              <a:ext uri="{FF2B5EF4-FFF2-40B4-BE49-F238E27FC236}">
                <a16:creationId xmlns:a16="http://schemas.microsoft.com/office/drawing/2014/main" id="{2F3FE004-4595-4E67-F423-2445EAE40D22}"/>
              </a:ext>
            </a:extLst>
          </p:cNvPr>
          <p:cNvSpPr/>
          <p:nvPr/>
        </p:nvSpPr>
        <p:spPr>
          <a:xfrm>
            <a:off x="9028855" y="3019711"/>
            <a:ext cx="687917" cy="2841625"/>
          </a:xfrm>
          <a:prstGeom prst="rect">
            <a:avLst/>
          </a:prstGeom>
          <a:solidFill>
            <a:srgbClr val="FFFFFF"/>
          </a:solidFill>
          <a:ln w="57150">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echteck 12">
            <a:extLst>
              <a:ext uri="{FF2B5EF4-FFF2-40B4-BE49-F238E27FC236}">
                <a16:creationId xmlns:a16="http://schemas.microsoft.com/office/drawing/2014/main" id="{8EC08A16-120D-F235-9B30-1F10EA86B6C2}"/>
              </a:ext>
            </a:extLst>
          </p:cNvPr>
          <p:cNvSpPr/>
          <p:nvPr/>
        </p:nvSpPr>
        <p:spPr>
          <a:xfrm>
            <a:off x="1569157" y="2421752"/>
            <a:ext cx="2127250" cy="2137834"/>
          </a:xfrm>
          <a:prstGeom prst="rect">
            <a:avLst/>
          </a:prstGeom>
          <a:solidFill>
            <a:srgbClr val="FF8100"/>
          </a:solidFill>
          <a:ln w="57150">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de-DE" sz="3000" b="1">
                <a:latin typeface="Arial"/>
                <a:cs typeface="Calibri"/>
              </a:rPr>
              <a:t>DSP </a:t>
            </a:r>
            <a:br>
              <a:rPr lang="de-DE" sz="3000" b="1">
                <a:latin typeface="Arial"/>
                <a:cs typeface="Calibri"/>
              </a:rPr>
            </a:br>
            <a:r>
              <a:rPr lang="de-DE" sz="3000" b="1">
                <a:latin typeface="Arial"/>
                <a:cs typeface="Calibri"/>
              </a:rPr>
              <a:t>28nm</a:t>
            </a:r>
          </a:p>
        </p:txBody>
      </p:sp>
      <p:sp>
        <p:nvSpPr>
          <p:cNvPr id="15" name="Rechteck 14">
            <a:extLst>
              <a:ext uri="{FF2B5EF4-FFF2-40B4-BE49-F238E27FC236}">
                <a16:creationId xmlns:a16="http://schemas.microsoft.com/office/drawing/2014/main" id="{84F27DF7-1F94-60CA-8258-4D1568CE92DD}"/>
              </a:ext>
            </a:extLst>
          </p:cNvPr>
          <p:cNvSpPr/>
          <p:nvPr/>
        </p:nvSpPr>
        <p:spPr>
          <a:xfrm>
            <a:off x="9050022" y="3358377"/>
            <a:ext cx="640292" cy="597960"/>
          </a:xfrm>
          <a:prstGeom prst="rect">
            <a:avLst/>
          </a:prstGeom>
          <a:solidFill>
            <a:srgbClr val="FF8100"/>
          </a:solidFill>
          <a:ln w="6350">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de-DE" sz="1500" b="1">
                <a:latin typeface="Arial"/>
                <a:cs typeface="Calibri"/>
              </a:rPr>
              <a:t>DSP </a:t>
            </a:r>
            <a:br>
              <a:rPr lang="de-DE" sz="1500" b="1">
                <a:latin typeface="Arial"/>
                <a:cs typeface="Calibri"/>
              </a:rPr>
            </a:br>
            <a:r>
              <a:rPr lang="de-DE" sz="1500" b="1">
                <a:latin typeface="Arial"/>
                <a:cs typeface="Calibri"/>
              </a:rPr>
              <a:t>7nm</a:t>
            </a:r>
          </a:p>
        </p:txBody>
      </p:sp>
      <p:sp>
        <p:nvSpPr>
          <p:cNvPr id="18" name="Title 1">
            <a:extLst>
              <a:ext uri="{FF2B5EF4-FFF2-40B4-BE49-F238E27FC236}">
                <a16:creationId xmlns:a16="http://schemas.microsoft.com/office/drawing/2014/main" id="{E3FB55C5-1100-B280-7659-12433AE73CC0}"/>
              </a:ext>
            </a:extLst>
          </p:cNvPr>
          <p:cNvSpPr txBox="1">
            <a:spLocks/>
          </p:cNvSpPr>
          <p:nvPr/>
        </p:nvSpPr>
        <p:spPr>
          <a:xfrm>
            <a:off x="-2657780" y="1646939"/>
            <a:ext cx="12590968" cy="53501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2800" kern="1200">
                <a:solidFill>
                  <a:schemeClr val="bg2"/>
                </a:solidFill>
                <a:latin typeface="Futura LT Pro Book" panose="020B0502020204020303" pitchFamily="34" charset="77"/>
                <a:ea typeface="+mj-ea"/>
                <a:cs typeface="Futura Medium" panose="020B0602020204020303" pitchFamily="34" charset="-79"/>
              </a:defRPr>
            </a:lvl1pPr>
          </a:lstStyle>
          <a:p>
            <a:r>
              <a:rPr lang="en-GB" sz="3500">
                <a:solidFill>
                  <a:srgbClr val="FF9400"/>
                </a:solidFill>
                <a:latin typeface="Arial"/>
                <a:cs typeface="Arial"/>
              </a:rPr>
              <a:t>DWDM transponder card</a:t>
            </a:r>
          </a:p>
        </p:txBody>
      </p:sp>
      <p:sp>
        <p:nvSpPr>
          <p:cNvPr id="21" name="Title 1">
            <a:extLst>
              <a:ext uri="{FF2B5EF4-FFF2-40B4-BE49-F238E27FC236}">
                <a16:creationId xmlns:a16="http://schemas.microsoft.com/office/drawing/2014/main" id="{7B80C6B9-0BBF-A086-AE58-174F796DD99E}"/>
              </a:ext>
            </a:extLst>
          </p:cNvPr>
          <p:cNvSpPr txBox="1">
            <a:spLocks/>
          </p:cNvSpPr>
          <p:nvPr/>
        </p:nvSpPr>
        <p:spPr>
          <a:xfrm>
            <a:off x="7101922" y="2342214"/>
            <a:ext cx="4524081" cy="52355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2800" kern="1200">
                <a:solidFill>
                  <a:schemeClr val="bg2"/>
                </a:solidFill>
                <a:latin typeface="Futura LT Pro Book" panose="020B0502020204020303" pitchFamily="34" charset="77"/>
                <a:ea typeface="+mj-ea"/>
                <a:cs typeface="Futura Medium" panose="020B0602020204020303" pitchFamily="34" charset="-79"/>
              </a:defRPr>
            </a:lvl1pPr>
          </a:lstStyle>
          <a:p>
            <a:r>
              <a:rPr lang="en-GB" sz="3500">
                <a:solidFill>
                  <a:srgbClr val="FF9400"/>
                </a:solidFill>
                <a:latin typeface="Arial"/>
                <a:cs typeface="Arial"/>
              </a:rPr>
              <a:t>pluggable QSFP-DD</a:t>
            </a:r>
            <a:endParaRPr lang="de-DE"/>
          </a:p>
        </p:txBody>
      </p:sp>
      <p:sp>
        <p:nvSpPr>
          <p:cNvPr id="6" name="Rechteck 5">
            <a:extLst>
              <a:ext uri="{FF2B5EF4-FFF2-40B4-BE49-F238E27FC236}">
                <a16:creationId xmlns:a16="http://schemas.microsoft.com/office/drawing/2014/main" id="{E521CCB9-55DA-2F7C-8B62-FF66C6743F3B}"/>
              </a:ext>
            </a:extLst>
          </p:cNvPr>
          <p:cNvSpPr/>
          <p:nvPr/>
        </p:nvSpPr>
        <p:spPr>
          <a:xfrm>
            <a:off x="9192897" y="5475042"/>
            <a:ext cx="142875" cy="375709"/>
          </a:xfrm>
          <a:prstGeom prst="rect">
            <a:avLst/>
          </a:prstGeom>
          <a:solidFill>
            <a:srgbClr val="FF8100"/>
          </a:solidFill>
          <a:ln w="57150">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de-DE" sz="1000" b="1">
                <a:solidFill>
                  <a:schemeClr val="tx1"/>
                </a:solidFill>
                <a:latin typeface="Arial"/>
                <a:cs typeface="Calibri"/>
              </a:rPr>
              <a:t>TX</a:t>
            </a:r>
          </a:p>
        </p:txBody>
      </p:sp>
      <p:sp>
        <p:nvSpPr>
          <p:cNvPr id="10" name="Rechteck 9">
            <a:extLst>
              <a:ext uri="{FF2B5EF4-FFF2-40B4-BE49-F238E27FC236}">
                <a16:creationId xmlns:a16="http://schemas.microsoft.com/office/drawing/2014/main" id="{D44A6D82-2E48-565A-CE33-E2888312CCF3}"/>
              </a:ext>
            </a:extLst>
          </p:cNvPr>
          <p:cNvSpPr/>
          <p:nvPr/>
        </p:nvSpPr>
        <p:spPr>
          <a:xfrm>
            <a:off x="9408896" y="5475042"/>
            <a:ext cx="142875" cy="375709"/>
          </a:xfrm>
          <a:prstGeom prst="rect">
            <a:avLst/>
          </a:prstGeom>
          <a:solidFill>
            <a:srgbClr val="FF8100"/>
          </a:solidFill>
          <a:ln w="57150">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de-DE" sz="1000" b="1">
                <a:solidFill>
                  <a:schemeClr val="tx1"/>
                </a:solidFill>
                <a:latin typeface="Arial"/>
                <a:cs typeface="Calibri"/>
              </a:rPr>
              <a:t>RX</a:t>
            </a:r>
          </a:p>
        </p:txBody>
      </p:sp>
      <p:sp>
        <p:nvSpPr>
          <p:cNvPr id="14" name="Rechteck 13">
            <a:extLst>
              <a:ext uri="{FF2B5EF4-FFF2-40B4-BE49-F238E27FC236}">
                <a16:creationId xmlns:a16="http://schemas.microsoft.com/office/drawing/2014/main" id="{F2A6D72E-C42D-BE65-A62F-2B4AC7AA38E3}"/>
              </a:ext>
            </a:extLst>
          </p:cNvPr>
          <p:cNvSpPr/>
          <p:nvPr/>
        </p:nvSpPr>
        <p:spPr>
          <a:xfrm>
            <a:off x="3468896" y="5967042"/>
            <a:ext cx="142875" cy="375709"/>
          </a:xfrm>
          <a:prstGeom prst="rect">
            <a:avLst/>
          </a:prstGeom>
          <a:solidFill>
            <a:srgbClr val="FF8100"/>
          </a:solidFill>
          <a:ln w="57150">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de-DE" sz="1000" b="1">
                <a:solidFill>
                  <a:schemeClr val="tx1"/>
                </a:solidFill>
                <a:latin typeface="Arial"/>
                <a:cs typeface="Calibri"/>
              </a:rPr>
              <a:t>TX</a:t>
            </a:r>
          </a:p>
        </p:txBody>
      </p:sp>
      <p:sp>
        <p:nvSpPr>
          <p:cNvPr id="17" name="Rechteck 16">
            <a:extLst>
              <a:ext uri="{FF2B5EF4-FFF2-40B4-BE49-F238E27FC236}">
                <a16:creationId xmlns:a16="http://schemas.microsoft.com/office/drawing/2014/main" id="{47488F21-BCB1-FAA1-19CC-58BCEB28B526}"/>
              </a:ext>
            </a:extLst>
          </p:cNvPr>
          <p:cNvSpPr/>
          <p:nvPr/>
        </p:nvSpPr>
        <p:spPr>
          <a:xfrm>
            <a:off x="3684895" y="5967042"/>
            <a:ext cx="142875" cy="375709"/>
          </a:xfrm>
          <a:prstGeom prst="rect">
            <a:avLst/>
          </a:prstGeom>
          <a:solidFill>
            <a:srgbClr val="FF8100"/>
          </a:solidFill>
          <a:ln w="57150">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de-DE" sz="1000" b="1">
                <a:solidFill>
                  <a:schemeClr val="tx1"/>
                </a:solidFill>
                <a:latin typeface="Arial"/>
                <a:cs typeface="Calibri"/>
              </a:rPr>
              <a:t>RX</a:t>
            </a:r>
          </a:p>
        </p:txBody>
      </p:sp>
      <p:sp>
        <p:nvSpPr>
          <p:cNvPr id="4" name="Slide Number Placeholder 5">
            <a:extLst>
              <a:ext uri="{FF2B5EF4-FFF2-40B4-BE49-F238E27FC236}">
                <a16:creationId xmlns:a16="http://schemas.microsoft.com/office/drawing/2014/main" id="{D6EB1555-3F38-7231-47E6-2A4CB2681365}"/>
              </a:ext>
            </a:extLst>
          </p:cNvPr>
          <p:cNvSpPr txBox="1">
            <a:spLocks/>
          </p:cNvSpPr>
          <p:nvPr/>
        </p:nvSpPr>
        <p:spPr>
          <a:xfrm>
            <a:off x="11629697" y="6528503"/>
            <a:ext cx="478185"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E68A0BE-C123-194B-B38C-82F5486B51C9}" type="slidenum">
              <a:rPr lang="de-DE" smtClean="0">
                <a:latin typeface="Arial"/>
                <a:cs typeface="Arial"/>
              </a:rPr>
              <a:pPr/>
              <a:t>2</a:t>
            </a:fld>
            <a:endParaRPr lang="de-DE">
              <a:latin typeface="Arial"/>
              <a:cs typeface="Arial"/>
            </a:endParaRPr>
          </a:p>
        </p:txBody>
      </p:sp>
      <p:sp>
        <p:nvSpPr>
          <p:cNvPr id="5" name="Footer Placeholder 3">
            <a:extLst>
              <a:ext uri="{FF2B5EF4-FFF2-40B4-BE49-F238E27FC236}">
                <a16:creationId xmlns:a16="http://schemas.microsoft.com/office/drawing/2014/main" id="{69D23FEA-2343-585C-DA5F-C4070B8C68BA}"/>
              </a:ext>
            </a:extLst>
          </p:cNvPr>
          <p:cNvSpPr>
            <a:spLocks noGrp="1"/>
          </p:cNvSpPr>
          <p:nvPr>
            <p:ph type="ftr" sz="quarter" idx="3"/>
          </p:nvPr>
        </p:nvSpPr>
        <p:spPr>
          <a:xfrm>
            <a:off x="4484850" y="6528503"/>
            <a:ext cx="4114800" cy="365125"/>
          </a:xfrm>
        </p:spPr>
        <p:txBody>
          <a:bodyPr/>
          <a:lstStyle/>
          <a:p>
            <a:r>
              <a:rPr lang="de-DE" err="1">
                <a:latin typeface="Arial"/>
                <a:cs typeface="Arial"/>
              </a:rPr>
              <a:t>Coherent</a:t>
            </a:r>
            <a:r>
              <a:rPr lang="de-DE">
                <a:latin typeface="Arial"/>
                <a:cs typeface="Arial"/>
              </a:rPr>
              <a:t> </a:t>
            </a:r>
            <a:r>
              <a:rPr lang="de-DE" err="1">
                <a:latin typeface="Arial"/>
                <a:cs typeface="Arial"/>
              </a:rPr>
              <a:t>optical</a:t>
            </a:r>
            <a:r>
              <a:rPr lang="de-DE">
                <a:latin typeface="Arial"/>
                <a:cs typeface="Arial"/>
              </a:rPr>
              <a:t> </a:t>
            </a:r>
            <a:r>
              <a:rPr lang="de-DE" err="1">
                <a:latin typeface="Arial"/>
                <a:cs typeface="Arial"/>
              </a:rPr>
              <a:t>transceivers</a:t>
            </a:r>
            <a:endParaRPr lang="de-DE">
              <a:latin typeface="Arial"/>
              <a:cs typeface="Arial"/>
            </a:endParaRPr>
          </a:p>
        </p:txBody>
      </p:sp>
      <p:sp>
        <p:nvSpPr>
          <p:cNvPr id="7" name="Date Placeholder 3">
            <a:extLst>
              <a:ext uri="{FF2B5EF4-FFF2-40B4-BE49-F238E27FC236}">
                <a16:creationId xmlns:a16="http://schemas.microsoft.com/office/drawing/2014/main" id="{756BEBC1-BFF5-C1B3-1E83-3E6E50D88BEB}"/>
              </a:ext>
            </a:extLst>
          </p:cNvPr>
          <p:cNvSpPr>
            <a:spLocks noGrp="1"/>
          </p:cNvSpPr>
          <p:nvPr>
            <p:ph type="dt" sz="half" idx="2"/>
          </p:nvPr>
        </p:nvSpPr>
        <p:spPr>
          <a:xfrm>
            <a:off x="84117" y="6528503"/>
            <a:ext cx="2743200" cy="365125"/>
          </a:xfrm>
        </p:spPr>
        <p:txBody>
          <a:bodyPr/>
          <a:lstStyle/>
          <a:p>
            <a:fld id="{7E9AA530-B9BE-F047-B05C-ACC2D58FB1E8}" type="datetime1">
              <a:rPr lang="de-DE" smtClean="0"/>
              <a:t>04.11.2024</a:t>
            </a:fld>
            <a:endParaRPr lang="de-DE"/>
          </a:p>
        </p:txBody>
      </p:sp>
      <p:pic>
        <p:nvPicPr>
          <p:cNvPr id="2" name="Grafik 1" descr="Ein Bild, das Fahrzeug, Reifen, Rad, Landfahrzeug enthält.&#10;&#10;Beschreibung automatisch generiert.">
            <a:extLst>
              <a:ext uri="{FF2B5EF4-FFF2-40B4-BE49-F238E27FC236}">
                <a16:creationId xmlns:a16="http://schemas.microsoft.com/office/drawing/2014/main" id="{84B94F40-0285-AB5B-D273-3B05AD9A9946}"/>
              </a:ext>
            </a:extLst>
          </p:cNvPr>
          <p:cNvPicPr>
            <a:picLocks noChangeAspect="1"/>
          </p:cNvPicPr>
          <p:nvPr/>
        </p:nvPicPr>
        <p:blipFill>
          <a:blip r:embed="rId3"/>
          <a:stretch>
            <a:fillRect/>
          </a:stretch>
        </p:blipFill>
        <p:spPr>
          <a:xfrm>
            <a:off x="10153135" y="5292889"/>
            <a:ext cx="1757406" cy="1050170"/>
          </a:xfrm>
          <a:prstGeom prst="rect">
            <a:avLst/>
          </a:prstGeom>
        </p:spPr>
      </p:pic>
    </p:spTree>
    <p:extLst>
      <p:ext uri="{BB962C8B-B14F-4D97-AF65-F5344CB8AC3E}">
        <p14:creationId xmlns:p14="http://schemas.microsoft.com/office/powerpoint/2010/main" val="14237469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EB178D-18BD-33B3-C009-E00BD9F3BDAF}"/>
              </a:ext>
            </a:extLst>
          </p:cNvPr>
          <p:cNvSpPr>
            <a:spLocks noGrp="1"/>
          </p:cNvSpPr>
          <p:nvPr>
            <p:ph type="title"/>
          </p:nvPr>
        </p:nvSpPr>
        <p:spPr>
          <a:xfrm rot="16200000">
            <a:off x="-4687596" y="323655"/>
            <a:ext cx="10515600" cy="777875"/>
          </a:xfrm>
        </p:spPr>
        <p:txBody>
          <a:bodyPr>
            <a:normAutofit/>
          </a:bodyPr>
          <a:lstStyle/>
          <a:p>
            <a:r>
              <a:rPr lang="en-GB">
                <a:latin typeface="Arial"/>
                <a:cs typeface="Arial"/>
              </a:rPr>
              <a:t>config with the CLI</a:t>
            </a:r>
            <a:endParaRPr lang="de-DE">
              <a:latin typeface="Arial"/>
              <a:cs typeface="Arial"/>
            </a:endParaRPr>
          </a:p>
        </p:txBody>
      </p:sp>
      <p:sp>
        <p:nvSpPr>
          <p:cNvPr id="4" name="Date Placeholder 3">
            <a:extLst>
              <a:ext uri="{FF2B5EF4-FFF2-40B4-BE49-F238E27FC236}">
                <a16:creationId xmlns:a16="http://schemas.microsoft.com/office/drawing/2014/main" id="{C73E73E2-DABA-0AA1-31B6-777D93CCC2C3}"/>
              </a:ext>
            </a:extLst>
          </p:cNvPr>
          <p:cNvSpPr>
            <a:spLocks noGrp="1"/>
          </p:cNvSpPr>
          <p:nvPr>
            <p:ph type="dt" sz="half" idx="2"/>
          </p:nvPr>
        </p:nvSpPr>
        <p:spPr>
          <a:xfrm>
            <a:off x="84117" y="6528503"/>
            <a:ext cx="2743200" cy="365125"/>
          </a:xfrm>
        </p:spPr>
        <p:txBody>
          <a:bodyPr/>
          <a:lstStyle/>
          <a:p>
            <a:fld id="{7E9AA530-B9BE-F047-B05C-ACC2D58FB1E8}" type="datetime1">
              <a:rPr lang="de-DE" smtClean="0"/>
              <a:t>04.11.2024</a:t>
            </a:fld>
            <a:endParaRPr lang="de-DE"/>
          </a:p>
        </p:txBody>
      </p:sp>
      <p:sp>
        <p:nvSpPr>
          <p:cNvPr id="6" name="Slide Number Placeholder 5">
            <a:extLst>
              <a:ext uri="{FF2B5EF4-FFF2-40B4-BE49-F238E27FC236}">
                <a16:creationId xmlns:a16="http://schemas.microsoft.com/office/drawing/2014/main" id="{7EA9F8EC-1789-9E3D-A909-FD85E8345248}"/>
              </a:ext>
            </a:extLst>
          </p:cNvPr>
          <p:cNvSpPr>
            <a:spLocks noGrp="1"/>
          </p:cNvSpPr>
          <p:nvPr>
            <p:ph type="sldNum" sz="quarter" idx="12"/>
          </p:nvPr>
        </p:nvSpPr>
        <p:spPr/>
        <p:txBody>
          <a:bodyPr/>
          <a:lstStyle/>
          <a:p>
            <a:fld id="{CE68A0BE-C123-194B-B38C-82F5486B51C9}" type="slidenum">
              <a:rPr lang="de-DE" smtClean="0">
                <a:latin typeface="Arial"/>
                <a:cs typeface="Arial"/>
              </a:rPr>
              <a:t>29</a:t>
            </a:fld>
            <a:endParaRPr lang="de-DE">
              <a:latin typeface="Arial"/>
              <a:cs typeface="Arial"/>
            </a:endParaRPr>
          </a:p>
        </p:txBody>
      </p:sp>
      <p:sp>
        <p:nvSpPr>
          <p:cNvPr id="7" name="Footer Placeholder 3">
            <a:extLst>
              <a:ext uri="{FF2B5EF4-FFF2-40B4-BE49-F238E27FC236}">
                <a16:creationId xmlns:a16="http://schemas.microsoft.com/office/drawing/2014/main" id="{A5D95821-4776-892F-119C-F9826740BCF6}"/>
              </a:ext>
            </a:extLst>
          </p:cNvPr>
          <p:cNvSpPr>
            <a:spLocks noGrp="1"/>
          </p:cNvSpPr>
          <p:nvPr>
            <p:ph type="ftr" sz="quarter" idx="3"/>
          </p:nvPr>
        </p:nvSpPr>
        <p:spPr>
          <a:xfrm>
            <a:off x="4040788" y="6528503"/>
            <a:ext cx="4114800" cy="365125"/>
          </a:xfrm>
        </p:spPr>
        <p:txBody>
          <a:bodyPr/>
          <a:lstStyle/>
          <a:p>
            <a:r>
              <a:rPr lang="de-DE" err="1">
                <a:latin typeface="Arial"/>
                <a:cs typeface="Arial"/>
              </a:rPr>
              <a:t>Coherent</a:t>
            </a:r>
            <a:r>
              <a:rPr lang="de-DE">
                <a:latin typeface="Arial"/>
                <a:cs typeface="Arial"/>
              </a:rPr>
              <a:t> </a:t>
            </a:r>
            <a:r>
              <a:rPr lang="de-DE" err="1">
                <a:latin typeface="Arial"/>
                <a:cs typeface="Arial"/>
              </a:rPr>
              <a:t>optical</a:t>
            </a:r>
            <a:r>
              <a:rPr lang="de-DE">
                <a:latin typeface="Arial"/>
                <a:cs typeface="Arial"/>
              </a:rPr>
              <a:t> </a:t>
            </a:r>
            <a:r>
              <a:rPr lang="de-DE" err="1">
                <a:latin typeface="Arial"/>
                <a:cs typeface="Arial"/>
              </a:rPr>
              <a:t>transceivers</a:t>
            </a:r>
            <a:endParaRPr lang="de-DE">
              <a:latin typeface="Arial"/>
              <a:cs typeface="Arial"/>
            </a:endParaRPr>
          </a:p>
        </p:txBody>
      </p:sp>
      <p:sp>
        <p:nvSpPr>
          <p:cNvPr id="21" name="Title 1">
            <a:extLst>
              <a:ext uri="{FF2B5EF4-FFF2-40B4-BE49-F238E27FC236}">
                <a16:creationId xmlns:a16="http://schemas.microsoft.com/office/drawing/2014/main" id="{57B0AA9B-9F91-58E5-57C4-0FB436187C8D}"/>
              </a:ext>
            </a:extLst>
          </p:cNvPr>
          <p:cNvSpPr txBox="1">
            <a:spLocks/>
          </p:cNvSpPr>
          <p:nvPr/>
        </p:nvSpPr>
        <p:spPr>
          <a:xfrm>
            <a:off x="1034528" y="5055235"/>
            <a:ext cx="2144508" cy="7778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Futura LT Pro Book" panose="020B0502020204020303" pitchFamily="34" charset="77"/>
                <a:ea typeface="+mj-ea"/>
                <a:cs typeface="Futura Medium" panose="020B0602020204020303" pitchFamily="34" charset="-79"/>
              </a:defRPr>
            </a:lvl1pPr>
          </a:lstStyle>
          <a:p>
            <a:endParaRPr lang="en-DE">
              <a:latin typeface="Arial"/>
              <a:cs typeface="Arial"/>
            </a:endParaRPr>
          </a:p>
        </p:txBody>
      </p:sp>
      <p:sp>
        <p:nvSpPr>
          <p:cNvPr id="3" name="Textfeld 2">
            <a:extLst>
              <a:ext uri="{FF2B5EF4-FFF2-40B4-BE49-F238E27FC236}">
                <a16:creationId xmlns:a16="http://schemas.microsoft.com/office/drawing/2014/main" id="{B472958D-364F-F53D-CAC1-6EB68798F2BC}"/>
              </a:ext>
            </a:extLst>
          </p:cNvPr>
          <p:cNvSpPr txBox="1"/>
          <p:nvPr/>
        </p:nvSpPr>
        <p:spPr>
          <a:xfrm>
            <a:off x="2213429" y="186612"/>
            <a:ext cx="9060187" cy="6186309"/>
          </a:xfrm>
          <a:prstGeom prst="rect">
            <a:avLst/>
          </a:prstGeom>
          <a:solidFill>
            <a:schemeClr val="tx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solidFill>
                  <a:srgbClr val="FFFFFF"/>
                </a:solidFill>
                <a:latin typeface="Courier New"/>
                <a:cs typeface="Courier New"/>
              </a:rPr>
              <a:t>Nokia 7950 XRS# show port 8/1/c7      </a:t>
            </a:r>
            <a:endParaRPr lang="de-DE">
              <a:latin typeface="Courier New"/>
              <a:cs typeface="Courier New"/>
            </a:endParaRPr>
          </a:p>
          <a:p>
            <a:endParaRPr lang="de-DE">
              <a:latin typeface="Courier New"/>
              <a:cs typeface="Courier New"/>
            </a:endParaRPr>
          </a:p>
          <a:p>
            <a:r>
              <a:rPr lang="en-US" sz="1100">
                <a:solidFill>
                  <a:srgbClr val="FFFFFF"/>
                </a:solidFill>
                <a:latin typeface="Courier New"/>
                <a:cs typeface="Courier New"/>
              </a:rPr>
              <a:t>===============================================================================</a:t>
            </a:r>
            <a:endParaRPr lang="de-DE">
              <a:latin typeface="Courier New"/>
              <a:cs typeface="Courier New"/>
            </a:endParaRPr>
          </a:p>
          <a:p>
            <a:r>
              <a:rPr lang="en-US" sz="1100">
                <a:solidFill>
                  <a:srgbClr val="FFFFFF"/>
                </a:solidFill>
                <a:latin typeface="Courier New"/>
                <a:cs typeface="Courier New"/>
              </a:rPr>
              <a:t>QSFP-DD Connector</a:t>
            </a:r>
            <a:endParaRPr lang="de-DE">
              <a:latin typeface="Courier New"/>
              <a:cs typeface="Courier New"/>
            </a:endParaRPr>
          </a:p>
          <a:p>
            <a:r>
              <a:rPr lang="en-US" sz="1100">
                <a:solidFill>
                  <a:srgbClr val="FFFFFF"/>
                </a:solidFill>
                <a:latin typeface="Courier New"/>
                <a:cs typeface="Courier New"/>
              </a:rPr>
              <a:t>===============================================================================</a:t>
            </a:r>
            <a:endParaRPr lang="de-DE">
              <a:latin typeface="Courier New"/>
              <a:cs typeface="Courier New"/>
            </a:endParaRPr>
          </a:p>
          <a:p>
            <a:r>
              <a:rPr lang="en-US" sz="1100">
                <a:solidFill>
                  <a:srgbClr val="FFFFFF"/>
                </a:solidFill>
                <a:latin typeface="Courier New"/>
                <a:cs typeface="Courier New"/>
              </a:rPr>
              <a:t>Description        : -</a:t>
            </a:r>
            <a:endParaRPr lang="de-DE">
              <a:latin typeface="Courier New"/>
              <a:cs typeface="Courier New"/>
            </a:endParaRPr>
          </a:p>
          <a:p>
            <a:r>
              <a:rPr lang="en-US" sz="1100">
                <a:solidFill>
                  <a:srgbClr val="FFFFFF"/>
                </a:solidFill>
                <a:latin typeface="Courier New"/>
                <a:cs typeface="Courier New"/>
              </a:rPr>
              <a:t>Interface          : 8/1/c7</a:t>
            </a:r>
            <a:endParaRPr lang="de-DE">
              <a:latin typeface="Courier New"/>
              <a:cs typeface="Courier New"/>
            </a:endParaRPr>
          </a:p>
          <a:p>
            <a:r>
              <a:rPr lang="en-US" sz="1100">
                <a:solidFill>
                  <a:srgbClr val="FFFFFF"/>
                </a:solidFill>
                <a:latin typeface="Courier New"/>
                <a:cs typeface="Courier New"/>
              </a:rPr>
              <a:t>FP Number          : 2                          MAC Chip Number  : 3</a:t>
            </a:r>
            <a:endParaRPr lang="de-DE">
              <a:latin typeface="Courier New"/>
              <a:cs typeface="Courier New"/>
            </a:endParaRPr>
          </a:p>
          <a:p>
            <a:r>
              <a:rPr lang="en-US" sz="1100">
                <a:solidFill>
                  <a:srgbClr val="FFFFFF"/>
                </a:solidFill>
                <a:latin typeface="Courier New"/>
                <a:cs typeface="Calibri"/>
              </a:rPr>
              <a:t>...</a:t>
            </a:r>
          </a:p>
          <a:p>
            <a:r>
              <a:rPr lang="en-US" sz="1100">
                <a:solidFill>
                  <a:srgbClr val="FFFFFF"/>
                </a:solidFill>
                <a:latin typeface="Courier New"/>
                <a:cs typeface="Courier New"/>
              </a:rPr>
              <a:t>Breakout           : c1-400g                    </a:t>
            </a:r>
            <a:endParaRPr lang="de-DE">
              <a:latin typeface="Courier New"/>
              <a:cs typeface="Courier New"/>
            </a:endParaRPr>
          </a:p>
          <a:p>
            <a:r>
              <a:rPr lang="en-US" sz="1100">
                <a:solidFill>
                  <a:srgbClr val="FFFFFF"/>
                </a:solidFill>
                <a:latin typeface="Courier New"/>
                <a:cs typeface="Courier New"/>
              </a:rPr>
              <a:t>RS-FEC Config Mode : None                       </a:t>
            </a:r>
            <a:endParaRPr lang="de-DE">
              <a:latin typeface="Courier New"/>
              <a:cs typeface="Courier New"/>
            </a:endParaRPr>
          </a:p>
          <a:p>
            <a:endParaRPr lang="de-DE">
              <a:latin typeface="Courier New"/>
              <a:cs typeface="Courier New"/>
            </a:endParaRPr>
          </a:p>
          <a:p>
            <a:r>
              <a:rPr lang="en-US" sz="1100">
                <a:solidFill>
                  <a:srgbClr val="FFFFFF"/>
                </a:solidFill>
                <a:latin typeface="Courier New"/>
                <a:cs typeface="Courier New"/>
              </a:rPr>
              <a:t>Transceiver Data</a:t>
            </a:r>
            <a:endParaRPr lang="de-DE">
              <a:latin typeface="Courier New"/>
              <a:cs typeface="Courier New"/>
            </a:endParaRPr>
          </a:p>
          <a:p>
            <a:endParaRPr lang="de-DE">
              <a:latin typeface="Courier New"/>
              <a:cs typeface="Courier New"/>
            </a:endParaRPr>
          </a:p>
          <a:p>
            <a:r>
              <a:rPr lang="en-US" sz="1100">
                <a:solidFill>
                  <a:srgbClr val="FFFFFF"/>
                </a:solidFill>
                <a:latin typeface="Courier New"/>
                <a:cs typeface="Courier New"/>
              </a:rPr>
              <a:t>Transceiver Status : operational</a:t>
            </a:r>
            <a:endParaRPr lang="de-DE">
              <a:latin typeface="Courier New"/>
              <a:cs typeface="Courier New"/>
            </a:endParaRPr>
          </a:p>
          <a:p>
            <a:r>
              <a:rPr lang="en-US" sz="1100">
                <a:solidFill>
                  <a:srgbClr val="FFFFFF"/>
                </a:solidFill>
                <a:latin typeface="Courier New"/>
                <a:cs typeface="Courier New"/>
              </a:rPr>
              <a:t>Transceiver Type   : QSFP-DD                    DCO              : Enabled</a:t>
            </a:r>
            <a:endParaRPr lang="de-DE">
              <a:latin typeface="Courier New"/>
              <a:cs typeface="Courier New"/>
            </a:endParaRPr>
          </a:p>
          <a:p>
            <a:r>
              <a:rPr lang="en-US" sz="1100">
                <a:solidFill>
                  <a:srgbClr val="FFFFFF"/>
                </a:solidFill>
                <a:latin typeface="Courier New"/>
                <a:cs typeface="Courier New"/>
              </a:rPr>
              <a:t>Model Number       : 3HE16564AARA01  NOK  INUIAPHHAA</a:t>
            </a:r>
            <a:endParaRPr lang="de-DE">
              <a:latin typeface="Courier New"/>
              <a:cs typeface="Courier New"/>
            </a:endParaRPr>
          </a:p>
          <a:p>
            <a:r>
              <a:rPr lang="en-US" sz="1100">
                <a:solidFill>
                  <a:srgbClr val="FFFFFF"/>
                </a:solidFill>
                <a:latin typeface="Courier New"/>
                <a:cs typeface="Courier New"/>
              </a:rPr>
              <a:t>TX Laser Wavelength: 1558.983 nm                Present Channel  : 23</a:t>
            </a:r>
            <a:endParaRPr lang="de-DE">
              <a:latin typeface="Courier New"/>
              <a:cs typeface="Courier New"/>
            </a:endParaRPr>
          </a:p>
          <a:p>
            <a:r>
              <a:rPr lang="en-US" sz="1100">
                <a:solidFill>
                  <a:srgbClr val="FFFFFF"/>
                </a:solidFill>
                <a:latin typeface="Courier New"/>
                <a:cs typeface="Courier New"/>
              </a:rPr>
              <a:t>                                                Configured Chann*: 23</a:t>
            </a:r>
            <a:endParaRPr lang="de-DE">
              <a:latin typeface="Courier New"/>
              <a:cs typeface="Courier New"/>
            </a:endParaRPr>
          </a:p>
          <a:p>
            <a:r>
              <a:rPr lang="en-US" sz="1100">
                <a:solidFill>
                  <a:srgbClr val="FFFFFF"/>
                </a:solidFill>
                <a:latin typeface="Courier New"/>
                <a:cs typeface="Courier New"/>
              </a:rPr>
              <a:t>Laser Tunability   : flex-tunable               </a:t>
            </a:r>
            <a:endParaRPr lang="de-DE">
              <a:latin typeface="Courier New"/>
              <a:cs typeface="Courier New"/>
            </a:endParaRPr>
          </a:p>
          <a:p>
            <a:r>
              <a:rPr lang="en-US" sz="1100">
                <a:solidFill>
                  <a:srgbClr val="FFFFFF"/>
                </a:solidFill>
                <a:latin typeface="Courier New"/>
                <a:cs typeface="Courier New"/>
              </a:rPr>
              <a:t>Config Freq (MHz)  : 0                          </a:t>
            </a:r>
            <a:r>
              <a:rPr lang="en-US" sz="2000" b="1">
                <a:highlight>
                  <a:srgbClr val="00FF00"/>
                </a:highlight>
                <a:latin typeface="Courier New"/>
                <a:cs typeface="Courier New"/>
              </a:rPr>
              <a:t>Min Freq(MHz): 191300000</a:t>
            </a:r>
            <a:endParaRPr lang="de-DE" sz="2000" b="1">
              <a:highlight>
                <a:srgbClr val="00FF00"/>
              </a:highlight>
              <a:latin typeface="Courier New"/>
              <a:cs typeface="Courier New"/>
            </a:endParaRPr>
          </a:p>
          <a:p>
            <a:r>
              <a:rPr lang="en-US" sz="2000" b="1">
                <a:highlight>
                  <a:srgbClr val="00FF00"/>
                </a:highlight>
                <a:latin typeface="Courier New"/>
                <a:cs typeface="Courier New"/>
              </a:rPr>
              <a:t>Oper Freq(MHz) :192300000</a:t>
            </a:r>
            <a:r>
              <a:rPr lang="en-US" sz="1400" b="1">
                <a:latin typeface="Courier New"/>
                <a:cs typeface="Courier New"/>
              </a:rPr>
              <a:t>  </a:t>
            </a:r>
            <a:r>
              <a:rPr lang="en-US" sz="2000" b="1">
                <a:highlight>
                  <a:srgbClr val="00FF00"/>
                </a:highlight>
                <a:latin typeface="Courier New"/>
                <a:cs typeface="Courier New"/>
              </a:rPr>
              <a:t>Max Freq(MHz): 196100000</a:t>
            </a:r>
            <a:endParaRPr lang="de-DE" sz="2000" b="1">
              <a:highlight>
                <a:srgbClr val="00FF00"/>
              </a:highlight>
              <a:latin typeface="Courier New"/>
              <a:cs typeface="Courier New"/>
            </a:endParaRPr>
          </a:p>
          <a:p>
            <a:r>
              <a:rPr lang="en-US" sz="1100">
                <a:solidFill>
                  <a:srgbClr val="FFFFFF"/>
                </a:solidFill>
                <a:latin typeface="Courier New"/>
                <a:cs typeface="Courier New"/>
              </a:rPr>
              <a:t>Fine Tune Range    : 6000 MHz                   Fine Tune </a:t>
            </a:r>
            <a:r>
              <a:rPr lang="en-US" sz="1100" err="1">
                <a:solidFill>
                  <a:srgbClr val="FFFFFF"/>
                </a:solidFill>
                <a:latin typeface="Courier New"/>
                <a:cs typeface="Courier New"/>
              </a:rPr>
              <a:t>Resolu</a:t>
            </a:r>
            <a:r>
              <a:rPr lang="en-US" sz="1100">
                <a:solidFill>
                  <a:srgbClr val="FFFFFF"/>
                </a:solidFill>
                <a:latin typeface="Courier New"/>
                <a:cs typeface="Courier New"/>
              </a:rPr>
              <a:t>*: 1 MHz</a:t>
            </a:r>
            <a:endParaRPr lang="de-DE">
              <a:latin typeface="Courier New"/>
              <a:cs typeface="Courier New"/>
            </a:endParaRPr>
          </a:p>
          <a:p>
            <a:r>
              <a:rPr lang="en-US" sz="2000" b="1">
                <a:highlight>
                  <a:srgbClr val="00FF00"/>
                </a:highlight>
                <a:latin typeface="Courier New"/>
                <a:cs typeface="Courier New"/>
              </a:rPr>
              <a:t>Supported Grids: 100GHz 75GHz 50GHz 25GHz 12.5GHz 6.25GHz</a:t>
            </a:r>
            <a:r>
              <a:rPr lang="en-US" sz="1100">
                <a:solidFill>
                  <a:srgbClr val="00B050"/>
                </a:solidFill>
                <a:latin typeface="Courier New"/>
                <a:cs typeface="Courier New"/>
              </a:rPr>
              <a:t> </a:t>
            </a:r>
            <a:endParaRPr lang="de-DE">
              <a:solidFill>
                <a:srgbClr val="00B050"/>
              </a:solidFill>
              <a:latin typeface="Courier New"/>
              <a:cs typeface="Courier New"/>
            </a:endParaRPr>
          </a:p>
          <a:p>
            <a:r>
              <a:rPr lang="en-US" sz="1100" err="1">
                <a:solidFill>
                  <a:srgbClr val="FFFFFF"/>
                </a:solidFill>
                <a:latin typeface="Courier New"/>
                <a:cs typeface="Courier New"/>
              </a:rPr>
              <a:t>Diag</a:t>
            </a:r>
            <a:r>
              <a:rPr lang="en-US" sz="1100">
                <a:solidFill>
                  <a:srgbClr val="FFFFFF"/>
                </a:solidFill>
                <a:latin typeface="Courier New"/>
                <a:cs typeface="Courier New"/>
              </a:rPr>
              <a:t> Capable       : yes                        </a:t>
            </a:r>
            <a:endParaRPr lang="de-DE">
              <a:latin typeface="Courier New"/>
              <a:cs typeface="Courier New"/>
            </a:endParaRPr>
          </a:p>
          <a:p>
            <a:r>
              <a:rPr lang="en-US" sz="1100">
                <a:solidFill>
                  <a:srgbClr val="FFFFFF"/>
                </a:solidFill>
                <a:latin typeface="Courier New"/>
                <a:cs typeface="Courier New"/>
              </a:rPr>
              <a:t>Number of Lanes    : 1                          </a:t>
            </a:r>
            <a:endParaRPr lang="de-DE">
              <a:latin typeface="Courier New"/>
              <a:cs typeface="Courier New"/>
            </a:endParaRPr>
          </a:p>
          <a:p>
            <a:r>
              <a:rPr lang="en-US" sz="1100">
                <a:solidFill>
                  <a:srgbClr val="FFFFFF"/>
                </a:solidFill>
                <a:latin typeface="Courier New"/>
                <a:cs typeface="Courier New"/>
              </a:rPr>
              <a:t>Connector Code     : LC                         Vendor OUI       : 20:20:20</a:t>
            </a:r>
            <a:endParaRPr lang="de-DE">
              <a:latin typeface="Courier New"/>
              <a:cs typeface="Courier New"/>
            </a:endParaRPr>
          </a:p>
          <a:p>
            <a:r>
              <a:rPr lang="en-US" sz="1100">
                <a:solidFill>
                  <a:srgbClr val="FFFFFF"/>
                </a:solidFill>
                <a:latin typeface="Courier New"/>
                <a:cs typeface="Courier New"/>
              </a:rPr>
              <a:t>Manufacture date   : 2021/12/12                 Media            : Ethernet</a:t>
            </a:r>
            <a:endParaRPr lang="de-DE">
              <a:latin typeface="Courier New"/>
              <a:cs typeface="Courier New"/>
            </a:endParaRPr>
          </a:p>
          <a:p>
            <a:r>
              <a:rPr lang="en-US" sz="1100">
                <a:solidFill>
                  <a:srgbClr val="FFFFFF"/>
                </a:solidFill>
                <a:latin typeface="Courier New"/>
                <a:cs typeface="Courier New"/>
              </a:rPr>
              <a:t>...</a:t>
            </a:r>
            <a:endParaRPr lang="de-DE">
              <a:latin typeface="Courier New"/>
              <a:cs typeface="Courier New"/>
            </a:endParaRPr>
          </a:p>
          <a:p>
            <a:endParaRPr lang="en-US" sz="1100">
              <a:solidFill>
                <a:srgbClr val="FFFFFF"/>
              </a:solidFill>
              <a:latin typeface="Courier New"/>
              <a:cs typeface="Courier New"/>
            </a:endParaRPr>
          </a:p>
          <a:p>
            <a:pPr algn="l"/>
            <a:r>
              <a:rPr lang="de-DE">
                <a:latin typeface="Courier New"/>
                <a:cs typeface="Calibri"/>
              </a:rPr>
              <a:t>.</a:t>
            </a:r>
          </a:p>
        </p:txBody>
      </p:sp>
    </p:spTree>
    <p:extLst>
      <p:ext uri="{BB962C8B-B14F-4D97-AF65-F5344CB8AC3E}">
        <p14:creationId xmlns:p14="http://schemas.microsoft.com/office/powerpoint/2010/main" val="37881234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EB178D-18BD-33B3-C009-E00BD9F3BDAF}"/>
              </a:ext>
            </a:extLst>
          </p:cNvPr>
          <p:cNvSpPr>
            <a:spLocks noGrp="1"/>
          </p:cNvSpPr>
          <p:nvPr>
            <p:ph type="title"/>
          </p:nvPr>
        </p:nvSpPr>
        <p:spPr>
          <a:xfrm rot="16200000">
            <a:off x="-4687596" y="323655"/>
            <a:ext cx="10515600" cy="777875"/>
          </a:xfrm>
        </p:spPr>
        <p:txBody>
          <a:bodyPr>
            <a:normAutofit/>
          </a:bodyPr>
          <a:lstStyle/>
          <a:p>
            <a:r>
              <a:rPr lang="en-GB">
                <a:latin typeface="Arial"/>
                <a:cs typeface="Arial"/>
              </a:rPr>
              <a:t>analysis with the CLI</a:t>
            </a:r>
            <a:endParaRPr lang="de-DE">
              <a:latin typeface="Arial"/>
              <a:cs typeface="Arial"/>
            </a:endParaRPr>
          </a:p>
        </p:txBody>
      </p:sp>
      <p:sp>
        <p:nvSpPr>
          <p:cNvPr id="4" name="Date Placeholder 3">
            <a:extLst>
              <a:ext uri="{FF2B5EF4-FFF2-40B4-BE49-F238E27FC236}">
                <a16:creationId xmlns:a16="http://schemas.microsoft.com/office/drawing/2014/main" id="{C73E73E2-DABA-0AA1-31B6-777D93CCC2C3}"/>
              </a:ext>
            </a:extLst>
          </p:cNvPr>
          <p:cNvSpPr>
            <a:spLocks noGrp="1"/>
          </p:cNvSpPr>
          <p:nvPr>
            <p:ph type="dt" sz="half" idx="2"/>
          </p:nvPr>
        </p:nvSpPr>
        <p:spPr>
          <a:xfrm>
            <a:off x="84117" y="6528503"/>
            <a:ext cx="2743200" cy="365125"/>
          </a:xfrm>
        </p:spPr>
        <p:txBody>
          <a:bodyPr/>
          <a:lstStyle/>
          <a:p>
            <a:fld id="{7E9AA530-B9BE-F047-B05C-ACC2D58FB1E8}" type="datetime1">
              <a:rPr lang="de-DE" smtClean="0"/>
              <a:t>04.11.2024</a:t>
            </a:fld>
            <a:endParaRPr lang="de-DE"/>
          </a:p>
        </p:txBody>
      </p:sp>
      <p:sp>
        <p:nvSpPr>
          <p:cNvPr id="6" name="Slide Number Placeholder 5">
            <a:extLst>
              <a:ext uri="{FF2B5EF4-FFF2-40B4-BE49-F238E27FC236}">
                <a16:creationId xmlns:a16="http://schemas.microsoft.com/office/drawing/2014/main" id="{7EA9F8EC-1789-9E3D-A909-FD85E8345248}"/>
              </a:ext>
            </a:extLst>
          </p:cNvPr>
          <p:cNvSpPr>
            <a:spLocks noGrp="1"/>
          </p:cNvSpPr>
          <p:nvPr>
            <p:ph type="sldNum" sz="quarter" idx="12"/>
          </p:nvPr>
        </p:nvSpPr>
        <p:spPr/>
        <p:txBody>
          <a:bodyPr/>
          <a:lstStyle/>
          <a:p>
            <a:fld id="{CE68A0BE-C123-194B-B38C-82F5486B51C9}" type="slidenum">
              <a:rPr lang="de-DE" smtClean="0">
                <a:latin typeface="Arial"/>
                <a:cs typeface="Arial"/>
              </a:rPr>
              <a:t>30</a:t>
            </a:fld>
            <a:endParaRPr lang="de-DE">
              <a:latin typeface="Arial"/>
              <a:cs typeface="Arial"/>
            </a:endParaRPr>
          </a:p>
        </p:txBody>
      </p:sp>
      <p:sp>
        <p:nvSpPr>
          <p:cNvPr id="7" name="Footer Placeholder 3">
            <a:extLst>
              <a:ext uri="{FF2B5EF4-FFF2-40B4-BE49-F238E27FC236}">
                <a16:creationId xmlns:a16="http://schemas.microsoft.com/office/drawing/2014/main" id="{A5D95821-4776-892F-119C-F9826740BCF6}"/>
              </a:ext>
            </a:extLst>
          </p:cNvPr>
          <p:cNvSpPr>
            <a:spLocks noGrp="1"/>
          </p:cNvSpPr>
          <p:nvPr>
            <p:ph type="ftr" sz="quarter" idx="3"/>
          </p:nvPr>
        </p:nvSpPr>
        <p:spPr>
          <a:xfrm>
            <a:off x="4040788" y="6528503"/>
            <a:ext cx="4114800" cy="365125"/>
          </a:xfrm>
        </p:spPr>
        <p:txBody>
          <a:bodyPr/>
          <a:lstStyle/>
          <a:p>
            <a:r>
              <a:rPr lang="de-DE" err="1">
                <a:latin typeface="Arial"/>
                <a:cs typeface="Arial"/>
              </a:rPr>
              <a:t>Coherent</a:t>
            </a:r>
            <a:r>
              <a:rPr lang="de-DE">
                <a:latin typeface="Arial"/>
                <a:cs typeface="Arial"/>
              </a:rPr>
              <a:t> </a:t>
            </a:r>
            <a:r>
              <a:rPr lang="de-DE" err="1">
                <a:latin typeface="Arial"/>
                <a:cs typeface="Arial"/>
              </a:rPr>
              <a:t>optical</a:t>
            </a:r>
            <a:r>
              <a:rPr lang="de-DE">
                <a:latin typeface="Arial"/>
                <a:cs typeface="Arial"/>
              </a:rPr>
              <a:t> </a:t>
            </a:r>
            <a:r>
              <a:rPr lang="de-DE" err="1">
                <a:latin typeface="Arial"/>
                <a:cs typeface="Arial"/>
              </a:rPr>
              <a:t>transceivers</a:t>
            </a:r>
            <a:endParaRPr lang="de-DE">
              <a:latin typeface="Arial"/>
              <a:cs typeface="Arial"/>
            </a:endParaRPr>
          </a:p>
        </p:txBody>
      </p:sp>
      <p:sp>
        <p:nvSpPr>
          <p:cNvPr id="21" name="Title 1">
            <a:extLst>
              <a:ext uri="{FF2B5EF4-FFF2-40B4-BE49-F238E27FC236}">
                <a16:creationId xmlns:a16="http://schemas.microsoft.com/office/drawing/2014/main" id="{57B0AA9B-9F91-58E5-57C4-0FB436187C8D}"/>
              </a:ext>
            </a:extLst>
          </p:cNvPr>
          <p:cNvSpPr txBox="1">
            <a:spLocks/>
          </p:cNvSpPr>
          <p:nvPr/>
        </p:nvSpPr>
        <p:spPr>
          <a:xfrm>
            <a:off x="1034528" y="5055235"/>
            <a:ext cx="2144508" cy="7778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Futura LT Pro Book" panose="020B0502020204020303" pitchFamily="34" charset="77"/>
                <a:ea typeface="+mj-ea"/>
                <a:cs typeface="Futura Medium" panose="020B0602020204020303" pitchFamily="34" charset="-79"/>
              </a:defRPr>
            </a:lvl1pPr>
          </a:lstStyle>
          <a:p>
            <a:endParaRPr lang="en-DE">
              <a:latin typeface="Arial"/>
              <a:cs typeface="Arial"/>
            </a:endParaRPr>
          </a:p>
        </p:txBody>
      </p:sp>
      <p:sp>
        <p:nvSpPr>
          <p:cNvPr id="3" name="Textfeld 2">
            <a:extLst>
              <a:ext uri="{FF2B5EF4-FFF2-40B4-BE49-F238E27FC236}">
                <a16:creationId xmlns:a16="http://schemas.microsoft.com/office/drawing/2014/main" id="{B472958D-364F-F53D-CAC1-6EB68798F2BC}"/>
              </a:ext>
            </a:extLst>
          </p:cNvPr>
          <p:cNvSpPr txBox="1"/>
          <p:nvPr/>
        </p:nvSpPr>
        <p:spPr>
          <a:xfrm>
            <a:off x="2213429" y="186612"/>
            <a:ext cx="8944317" cy="5790130"/>
          </a:xfrm>
          <a:prstGeom prst="rect">
            <a:avLst/>
          </a:prstGeom>
          <a:solidFill>
            <a:schemeClr val="tx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solidFill>
                  <a:srgbClr val="FFFFFF"/>
                </a:solidFill>
                <a:latin typeface="Courier New"/>
                <a:cs typeface="Courier New"/>
              </a:rPr>
              <a:t>still show port 8/1/c7, DDM should be known by now</a:t>
            </a:r>
            <a:endParaRPr lang="de-DE" b="1">
              <a:solidFill>
                <a:srgbClr val="000000"/>
              </a:solidFill>
              <a:latin typeface="Courier New"/>
              <a:cs typeface="Courier New"/>
            </a:endParaRPr>
          </a:p>
          <a:p>
            <a:endParaRPr lang="en-US" sz="1100">
              <a:solidFill>
                <a:srgbClr val="FFFFFF"/>
              </a:solidFill>
              <a:latin typeface="Courier New"/>
              <a:cs typeface="Courier New"/>
            </a:endParaRPr>
          </a:p>
          <a:p>
            <a:endParaRPr lang="en-US" sz="1100">
              <a:solidFill>
                <a:srgbClr val="FFFFFF"/>
              </a:solidFill>
              <a:latin typeface="Courier New"/>
              <a:cs typeface="Courier New"/>
            </a:endParaRPr>
          </a:p>
          <a:p>
            <a:r>
              <a:rPr lang="en-US" sz="1100">
                <a:solidFill>
                  <a:srgbClr val="FFFFFF"/>
                </a:solidFill>
                <a:latin typeface="Courier New"/>
                <a:cs typeface="Courier New"/>
              </a:rPr>
              <a:t>...</a:t>
            </a:r>
          </a:p>
          <a:p>
            <a:endParaRPr lang="en-US" sz="1100">
              <a:solidFill>
                <a:srgbClr val="FFFFFF"/>
              </a:solidFill>
              <a:latin typeface="Courier New"/>
              <a:cs typeface="Courier New"/>
            </a:endParaRPr>
          </a:p>
          <a:p>
            <a:r>
              <a:rPr lang="en-US" sz="1100">
                <a:solidFill>
                  <a:srgbClr val="FFFFFF"/>
                </a:solidFill>
                <a:latin typeface="Courier New"/>
                <a:cs typeface="Courier New"/>
              </a:rPr>
              <a:t>===============================================================================</a:t>
            </a:r>
            <a:endParaRPr lang="de-DE">
              <a:latin typeface="Courier New"/>
              <a:cs typeface="Courier New"/>
            </a:endParaRPr>
          </a:p>
          <a:p>
            <a:r>
              <a:rPr lang="en-US" sz="1100">
                <a:solidFill>
                  <a:srgbClr val="FFFFFF"/>
                </a:solidFill>
                <a:latin typeface="Courier New"/>
                <a:cs typeface="Courier New"/>
              </a:rPr>
              <a:t>Transceiver Digital Diagnostic Monitoring (DDM)</a:t>
            </a:r>
            <a:endParaRPr lang="de-DE">
              <a:latin typeface="Courier New"/>
              <a:cs typeface="Courier New"/>
            </a:endParaRPr>
          </a:p>
          <a:p>
            <a:r>
              <a:rPr lang="en-US" sz="1100">
                <a:solidFill>
                  <a:srgbClr val="FFFFFF"/>
                </a:solidFill>
                <a:latin typeface="Courier New"/>
                <a:cs typeface="Courier New"/>
              </a:rPr>
              <a:t>===============================================================================</a:t>
            </a:r>
            <a:endParaRPr lang="de-DE">
              <a:latin typeface="Courier New"/>
              <a:cs typeface="Courier New"/>
            </a:endParaRPr>
          </a:p>
          <a:p>
            <a:r>
              <a:rPr lang="en-US" sz="1100">
                <a:solidFill>
                  <a:srgbClr val="FFFFFF"/>
                </a:solidFill>
                <a:latin typeface="Courier New"/>
                <a:cs typeface="Courier New"/>
              </a:rPr>
              <a:t>                              Value High Alarm  High Warn   Low Warn  Low Alarm</a:t>
            </a:r>
            <a:endParaRPr lang="de-DE">
              <a:latin typeface="Courier New"/>
              <a:cs typeface="Courier New"/>
            </a:endParaRPr>
          </a:p>
          <a:p>
            <a:r>
              <a:rPr lang="en-US" sz="1100">
                <a:solidFill>
                  <a:srgbClr val="FFFFFF"/>
                </a:solidFill>
                <a:latin typeface="Courier New"/>
                <a:cs typeface="Courier New"/>
              </a:rPr>
              <a:t>-------------------------------------------------------------------------------</a:t>
            </a:r>
            <a:endParaRPr lang="de-DE">
              <a:latin typeface="Courier New"/>
              <a:cs typeface="Courier New"/>
            </a:endParaRPr>
          </a:p>
          <a:p>
            <a:r>
              <a:rPr lang="en-US" sz="2000" b="1">
                <a:highlight>
                  <a:srgbClr val="00FF00"/>
                </a:highlight>
                <a:latin typeface="Courier New"/>
                <a:cs typeface="Courier New"/>
              </a:rPr>
              <a:t>Temperature(C) +48.0</a:t>
            </a:r>
            <a:r>
              <a:rPr lang="en-US" sz="2000" b="1">
                <a:solidFill>
                  <a:srgbClr val="FFFFFF"/>
                </a:solidFill>
                <a:latin typeface="Courier New"/>
                <a:cs typeface="Courier New"/>
              </a:rPr>
              <a:t> </a:t>
            </a:r>
            <a:r>
              <a:rPr lang="en-US" sz="2000">
                <a:solidFill>
                  <a:srgbClr val="FFFFFF"/>
                </a:solidFill>
                <a:latin typeface="Courier New"/>
                <a:cs typeface="Courier New"/>
              </a:rPr>
              <a:t>+80.0 +75.0 +15.0 -5.0 </a:t>
            </a:r>
            <a:endParaRPr lang="de-DE" sz="2000">
              <a:latin typeface="Courier New"/>
              <a:cs typeface="Courier New"/>
            </a:endParaRPr>
          </a:p>
          <a:p>
            <a:r>
              <a:rPr lang="en-US" sz="1100">
                <a:solidFill>
                  <a:srgbClr val="FFFFFF"/>
                </a:solidFill>
                <a:latin typeface="Courier New"/>
                <a:cs typeface="Calibri"/>
              </a:rPr>
              <a:t>Supply </a:t>
            </a:r>
            <a:r>
              <a:rPr lang="en-US" sz="1100">
                <a:solidFill>
                  <a:srgbClr val="FFFFFF"/>
                </a:solidFill>
                <a:latin typeface="Courier New"/>
                <a:cs typeface="Courier New"/>
              </a:rPr>
              <a:t>Voltage (V)             3.26      3.46       3.43       3.17       3.13 </a:t>
            </a:r>
            <a:endParaRPr lang="en-US">
              <a:latin typeface="Courier New"/>
              <a:cs typeface="Courier New"/>
            </a:endParaRPr>
          </a:p>
          <a:p>
            <a:r>
              <a:rPr lang="en-US" sz="1100">
                <a:solidFill>
                  <a:srgbClr val="FFFFFF"/>
                </a:solidFill>
                <a:latin typeface="Courier New"/>
                <a:cs typeface="Courier New"/>
              </a:rPr>
              <a:t>===============================================================================</a:t>
            </a:r>
            <a:endParaRPr lang="de-DE">
              <a:latin typeface="Courier New"/>
              <a:cs typeface="Courier New"/>
            </a:endParaRPr>
          </a:p>
          <a:p>
            <a:endParaRPr lang="de-DE">
              <a:latin typeface="Courier New"/>
              <a:cs typeface="Courier New"/>
            </a:endParaRPr>
          </a:p>
          <a:p>
            <a:r>
              <a:rPr lang="en-US" sz="1100">
                <a:solidFill>
                  <a:srgbClr val="FFFFFF"/>
                </a:solidFill>
                <a:latin typeface="Courier New"/>
                <a:cs typeface="Courier New"/>
              </a:rPr>
              <a:t>===============================================================================</a:t>
            </a:r>
            <a:endParaRPr lang="de-DE">
              <a:latin typeface="Courier New"/>
              <a:cs typeface="Courier New"/>
            </a:endParaRPr>
          </a:p>
          <a:p>
            <a:r>
              <a:rPr lang="en-US" sz="1100">
                <a:solidFill>
                  <a:srgbClr val="FFFFFF"/>
                </a:solidFill>
                <a:latin typeface="Courier New"/>
                <a:cs typeface="Courier New"/>
              </a:rPr>
              <a:t>Transceiver Lane Digital Diagnostic Monitoring (DDM)</a:t>
            </a:r>
            <a:endParaRPr lang="de-DE">
              <a:latin typeface="Courier New"/>
              <a:cs typeface="Courier New"/>
            </a:endParaRPr>
          </a:p>
          <a:p>
            <a:r>
              <a:rPr lang="en-US" sz="1100">
                <a:solidFill>
                  <a:srgbClr val="FFFFFF"/>
                </a:solidFill>
                <a:latin typeface="Courier New"/>
                <a:cs typeface="Courier New"/>
              </a:rPr>
              <a:t>===============================================================================</a:t>
            </a:r>
            <a:endParaRPr lang="de-DE">
              <a:latin typeface="Courier New"/>
              <a:cs typeface="Courier New"/>
            </a:endParaRPr>
          </a:p>
          <a:p>
            <a:r>
              <a:rPr lang="en-US" sz="1100">
                <a:solidFill>
                  <a:srgbClr val="FFFFFF"/>
                </a:solidFill>
                <a:latin typeface="Courier New"/>
                <a:cs typeface="Courier New"/>
              </a:rPr>
              <a:t>                                 High Alarm   High Warn    Low Warn   Low Alarm</a:t>
            </a:r>
            <a:endParaRPr lang="de-DE">
              <a:latin typeface="Courier New"/>
              <a:cs typeface="Courier New"/>
            </a:endParaRPr>
          </a:p>
          <a:p>
            <a:r>
              <a:rPr lang="en-US" sz="1100">
                <a:solidFill>
                  <a:srgbClr val="FFFFFF"/>
                </a:solidFill>
                <a:latin typeface="Courier New"/>
                <a:cs typeface="Courier New"/>
              </a:rPr>
              <a:t>-------------------------------------------------------------------------------</a:t>
            </a:r>
            <a:endParaRPr lang="de-DE">
              <a:latin typeface="Courier New"/>
              <a:cs typeface="Courier New"/>
            </a:endParaRPr>
          </a:p>
          <a:p>
            <a:r>
              <a:rPr lang="en-US" sz="1100">
                <a:solidFill>
                  <a:srgbClr val="FFFFFF"/>
                </a:solidFill>
                <a:latin typeface="Courier New"/>
                <a:cs typeface="Courier New"/>
              </a:rPr>
              <a:t>Lane Tx Output Power (dBm)             0.00       -2.00      -13.00      -14.00</a:t>
            </a:r>
            <a:endParaRPr lang="de-DE">
              <a:latin typeface="Courier New"/>
              <a:cs typeface="Courier New"/>
            </a:endParaRPr>
          </a:p>
          <a:p>
            <a:r>
              <a:rPr lang="en-US" sz="1100">
                <a:solidFill>
                  <a:srgbClr val="FFFFFF"/>
                </a:solidFill>
                <a:latin typeface="Courier New"/>
                <a:cs typeface="Courier New"/>
              </a:rPr>
              <a:t>Lane Rx Optical Pwr (avg dBm)          2.00        0.00      -21.02      -23.01</a:t>
            </a:r>
            <a:endParaRPr lang="de-DE">
              <a:latin typeface="Courier New"/>
              <a:cs typeface="Courier New"/>
            </a:endParaRPr>
          </a:p>
          <a:p>
            <a:endParaRPr lang="de-DE">
              <a:latin typeface="Courier New"/>
              <a:cs typeface="Courier New"/>
            </a:endParaRPr>
          </a:p>
          <a:p>
            <a:r>
              <a:rPr lang="en-US" sz="1100">
                <a:solidFill>
                  <a:srgbClr val="FFFFFF"/>
                </a:solidFill>
                <a:latin typeface="Courier New"/>
                <a:cs typeface="Courier New"/>
              </a:rPr>
              <a:t>-------------------------------------------------------------------------------</a:t>
            </a:r>
            <a:endParaRPr lang="de-DE">
              <a:latin typeface="Courier New"/>
              <a:cs typeface="Courier New"/>
            </a:endParaRPr>
          </a:p>
          <a:p>
            <a:r>
              <a:rPr lang="en-US" sz="1100">
                <a:solidFill>
                  <a:srgbClr val="FFFFFF"/>
                </a:solidFill>
                <a:latin typeface="Courier New"/>
                <a:cs typeface="Courier New"/>
              </a:rPr>
              <a:t>Lane ID Temp(C)/Alm       Tx Bias(mA)/Alm   Tx Pwr(dBm)/Alm   Rx Pwr(dBm)/Alm </a:t>
            </a:r>
            <a:endParaRPr lang="de-DE">
              <a:latin typeface="Courier New"/>
              <a:cs typeface="Courier New"/>
            </a:endParaRPr>
          </a:p>
          <a:p>
            <a:r>
              <a:rPr lang="en-US" sz="1100">
                <a:solidFill>
                  <a:srgbClr val="FFFFFF"/>
                </a:solidFill>
                <a:latin typeface="Courier New"/>
                <a:cs typeface="Courier New"/>
              </a:rPr>
              <a:t>-------------------------------------------------------------------------------</a:t>
            </a:r>
            <a:endParaRPr lang="de-DE">
              <a:latin typeface="Courier New"/>
              <a:cs typeface="Courier New"/>
            </a:endParaRPr>
          </a:p>
          <a:p>
            <a:r>
              <a:rPr lang="en-US" sz="1100">
                <a:solidFill>
                  <a:srgbClr val="FFFFFF"/>
                </a:solidFill>
                <a:latin typeface="Courier New"/>
                <a:cs typeface="Courier New"/>
              </a:rPr>
              <a:t>    1              -                 -             -8.20              0.01/H-W </a:t>
            </a:r>
            <a:endParaRPr lang="de-DE">
              <a:latin typeface="Courier New"/>
              <a:cs typeface="Courier New"/>
            </a:endParaRPr>
          </a:p>
          <a:p>
            <a:r>
              <a:rPr lang="en-US" sz="1100">
                <a:solidFill>
                  <a:srgbClr val="FFFFFF"/>
                </a:solidFill>
                <a:latin typeface="Courier New"/>
                <a:cs typeface="Courier New"/>
              </a:rPr>
              <a:t>===============================================================================</a:t>
            </a:r>
            <a:endParaRPr lang="de-DE">
              <a:latin typeface="Courier New"/>
              <a:cs typeface="Courier New"/>
            </a:endParaRPr>
          </a:p>
          <a:p>
            <a:endParaRPr lang="en-US" sz="1100">
              <a:solidFill>
                <a:srgbClr val="FFFFFF"/>
              </a:solidFill>
              <a:latin typeface="Courier New"/>
              <a:cs typeface="Courier New"/>
            </a:endParaRPr>
          </a:p>
          <a:p>
            <a:pPr algn="l"/>
            <a:r>
              <a:rPr lang="en-US" sz="1100">
                <a:solidFill>
                  <a:srgbClr val="FFFFFF"/>
                </a:solidFill>
                <a:latin typeface="Courier New"/>
                <a:cs typeface="Calibri"/>
              </a:rPr>
              <a:t>...</a:t>
            </a:r>
          </a:p>
          <a:p>
            <a:endParaRPr lang="en-US" sz="1100">
              <a:solidFill>
                <a:srgbClr val="FFFFFF"/>
              </a:solidFill>
              <a:latin typeface="Courier New"/>
              <a:cs typeface="Calibri"/>
            </a:endParaRPr>
          </a:p>
          <a:p>
            <a:endParaRPr lang="de-DE">
              <a:latin typeface="Courier New"/>
              <a:cs typeface="Calibri"/>
            </a:endParaRPr>
          </a:p>
        </p:txBody>
      </p:sp>
    </p:spTree>
    <p:extLst>
      <p:ext uri="{BB962C8B-B14F-4D97-AF65-F5344CB8AC3E}">
        <p14:creationId xmlns:p14="http://schemas.microsoft.com/office/powerpoint/2010/main" val="7905467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feld 17">
            <a:extLst>
              <a:ext uri="{FF2B5EF4-FFF2-40B4-BE49-F238E27FC236}">
                <a16:creationId xmlns:a16="http://schemas.microsoft.com/office/drawing/2014/main" id="{56633734-D4DD-4CD7-6D3F-E7D6A5429C50}"/>
              </a:ext>
            </a:extLst>
          </p:cNvPr>
          <p:cNvSpPr txBox="1"/>
          <p:nvPr/>
        </p:nvSpPr>
        <p:spPr>
          <a:xfrm>
            <a:off x="2213429" y="186612"/>
            <a:ext cx="8937194" cy="5788738"/>
          </a:xfrm>
          <a:prstGeom prst="rect">
            <a:avLst/>
          </a:prstGeom>
          <a:solidFill>
            <a:schemeClr val="tx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solidFill>
                  <a:srgbClr val="FFFFFF"/>
                </a:solidFill>
                <a:latin typeface="Courier New"/>
                <a:cs typeface="Courier New"/>
              </a:rPr>
              <a:t>still show port 8/1/c7, DDM should be known by now</a:t>
            </a:r>
            <a:endParaRPr lang="de-DE" b="1">
              <a:solidFill>
                <a:srgbClr val="000000"/>
              </a:solidFill>
              <a:latin typeface="Courier New"/>
              <a:cs typeface="Courier New"/>
            </a:endParaRPr>
          </a:p>
          <a:p>
            <a:endParaRPr lang="en-US" sz="1100">
              <a:solidFill>
                <a:srgbClr val="FFFFFF"/>
              </a:solidFill>
              <a:latin typeface="Courier New"/>
              <a:cs typeface="Courier New"/>
            </a:endParaRPr>
          </a:p>
          <a:p>
            <a:endParaRPr lang="en-US" sz="1100">
              <a:solidFill>
                <a:srgbClr val="FFFFFF"/>
              </a:solidFill>
              <a:latin typeface="Courier New"/>
              <a:cs typeface="Courier New"/>
            </a:endParaRPr>
          </a:p>
          <a:p>
            <a:r>
              <a:rPr lang="en-US" sz="1100">
                <a:solidFill>
                  <a:srgbClr val="FFFFFF"/>
                </a:solidFill>
                <a:latin typeface="Courier New"/>
                <a:cs typeface="Courier New"/>
              </a:rPr>
              <a:t>...</a:t>
            </a:r>
          </a:p>
          <a:p>
            <a:endParaRPr lang="en-US" sz="1100">
              <a:solidFill>
                <a:srgbClr val="FFFFFF"/>
              </a:solidFill>
              <a:latin typeface="Courier New"/>
              <a:cs typeface="Courier New"/>
            </a:endParaRPr>
          </a:p>
          <a:p>
            <a:r>
              <a:rPr lang="en-US" sz="1100">
                <a:solidFill>
                  <a:srgbClr val="FFFFFF"/>
                </a:solidFill>
                <a:latin typeface="Courier New"/>
                <a:cs typeface="Courier New"/>
              </a:rPr>
              <a:t>===============================================================================</a:t>
            </a:r>
            <a:endParaRPr lang="de-DE">
              <a:latin typeface="Courier New"/>
              <a:cs typeface="Courier New"/>
            </a:endParaRPr>
          </a:p>
          <a:p>
            <a:r>
              <a:rPr lang="en-US" sz="1100">
                <a:solidFill>
                  <a:srgbClr val="FFFFFF"/>
                </a:solidFill>
                <a:latin typeface="Courier New"/>
                <a:cs typeface="Courier New"/>
              </a:rPr>
              <a:t>Transceiver Digital Diagnostic Monitoring (DDM)</a:t>
            </a:r>
            <a:endParaRPr lang="de-DE">
              <a:latin typeface="Courier New"/>
              <a:cs typeface="Courier New"/>
            </a:endParaRPr>
          </a:p>
          <a:p>
            <a:r>
              <a:rPr lang="en-US" sz="1100">
                <a:solidFill>
                  <a:srgbClr val="FFFFFF"/>
                </a:solidFill>
                <a:latin typeface="Courier New"/>
                <a:cs typeface="Courier New"/>
              </a:rPr>
              <a:t>===============================================================================</a:t>
            </a:r>
            <a:endParaRPr lang="de-DE">
              <a:latin typeface="Courier New"/>
              <a:cs typeface="Courier New"/>
            </a:endParaRPr>
          </a:p>
          <a:p>
            <a:r>
              <a:rPr lang="en-US" sz="1100">
                <a:solidFill>
                  <a:srgbClr val="FFFFFF"/>
                </a:solidFill>
                <a:latin typeface="Courier New"/>
                <a:cs typeface="Courier New"/>
              </a:rPr>
              <a:t>                              Value High Alarm  High Warn   Low Warn  Low Alarm</a:t>
            </a:r>
            <a:endParaRPr lang="de-DE">
              <a:latin typeface="Courier New"/>
              <a:cs typeface="Courier New"/>
            </a:endParaRPr>
          </a:p>
          <a:p>
            <a:r>
              <a:rPr lang="en-US" sz="1100">
                <a:solidFill>
                  <a:srgbClr val="FFFFFF"/>
                </a:solidFill>
                <a:latin typeface="Courier New"/>
                <a:cs typeface="Courier New"/>
              </a:rPr>
              <a:t>-------------------------------------------------------------------------------</a:t>
            </a:r>
            <a:endParaRPr lang="de-DE">
              <a:latin typeface="Courier New"/>
              <a:cs typeface="Courier New"/>
            </a:endParaRPr>
          </a:p>
          <a:p>
            <a:r>
              <a:rPr lang="en-US" sz="2000" b="1">
                <a:highlight>
                  <a:srgbClr val="00FF00"/>
                </a:highlight>
                <a:latin typeface="Courier New"/>
                <a:cs typeface="Courier New"/>
              </a:rPr>
              <a:t>Temperature(C) +48.0</a:t>
            </a:r>
            <a:r>
              <a:rPr lang="en-US" sz="2000">
                <a:solidFill>
                  <a:srgbClr val="FFFFFF"/>
                </a:solidFill>
                <a:latin typeface="Courier New"/>
                <a:cs typeface="Courier New"/>
              </a:rPr>
              <a:t> +80.0 +75.0 +15.0 -5.0 </a:t>
            </a:r>
            <a:endParaRPr lang="de-DE" sz="2000">
              <a:latin typeface="Courier New"/>
              <a:cs typeface="Courier New"/>
            </a:endParaRPr>
          </a:p>
          <a:p>
            <a:r>
              <a:rPr lang="en-US" sz="1100">
                <a:solidFill>
                  <a:srgbClr val="FFFFFF"/>
                </a:solidFill>
                <a:latin typeface="Courier New"/>
                <a:cs typeface="Calibri"/>
              </a:rPr>
              <a:t>Supply </a:t>
            </a:r>
            <a:r>
              <a:rPr lang="en-US" sz="1100">
                <a:solidFill>
                  <a:srgbClr val="FFFFFF"/>
                </a:solidFill>
                <a:latin typeface="Courier New"/>
                <a:cs typeface="Courier New"/>
              </a:rPr>
              <a:t>Voltage (V)             3.26      3.46       3.43       3.17       3.13 </a:t>
            </a:r>
            <a:endParaRPr lang="en-US">
              <a:latin typeface="Courier New"/>
              <a:cs typeface="Courier New"/>
            </a:endParaRPr>
          </a:p>
          <a:p>
            <a:r>
              <a:rPr lang="en-US" sz="1100">
                <a:solidFill>
                  <a:srgbClr val="FFFFFF"/>
                </a:solidFill>
                <a:latin typeface="Courier New"/>
                <a:cs typeface="Courier New"/>
              </a:rPr>
              <a:t>===============================================================================</a:t>
            </a:r>
            <a:endParaRPr lang="de-DE">
              <a:latin typeface="Courier New"/>
              <a:cs typeface="Courier New"/>
            </a:endParaRPr>
          </a:p>
          <a:p>
            <a:endParaRPr lang="de-DE">
              <a:latin typeface="Courier New"/>
              <a:cs typeface="Courier New"/>
            </a:endParaRPr>
          </a:p>
          <a:p>
            <a:r>
              <a:rPr lang="en-US" sz="1100">
                <a:solidFill>
                  <a:srgbClr val="FFFFFF"/>
                </a:solidFill>
                <a:latin typeface="Courier New"/>
                <a:cs typeface="Courier New"/>
              </a:rPr>
              <a:t>===============================================================================</a:t>
            </a:r>
            <a:endParaRPr lang="de-DE">
              <a:latin typeface="Courier New"/>
              <a:cs typeface="Courier New"/>
            </a:endParaRPr>
          </a:p>
          <a:p>
            <a:r>
              <a:rPr lang="en-US" sz="1100">
                <a:solidFill>
                  <a:srgbClr val="FFFFFF"/>
                </a:solidFill>
                <a:latin typeface="Courier New"/>
                <a:cs typeface="Courier New"/>
              </a:rPr>
              <a:t>Transceiver Lane Digital Diagnostic Monitoring (DDM)</a:t>
            </a:r>
            <a:endParaRPr lang="de-DE">
              <a:latin typeface="Courier New"/>
              <a:cs typeface="Courier New"/>
            </a:endParaRPr>
          </a:p>
          <a:p>
            <a:r>
              <a:rPr lang="en-US" sz="1100">
                <a:solidFill>
                  <a:srgbClr val="FFFFFF"/>
                </a:solidFill>
                <a:latin typeface="Courier New"/>
                <a:cs typeface="Courier New"/>
              </a:rPr>
              <a:t>===============================================================================</a:t>
            </a:r>
            <a:endParaRPr lang="de-DE">
              <a:latin typeface="Courier New"/>
              <a:cs typeface="Courier New"/>
            </a:endParaRPr>
          </a:p>
          <a:p>
            <a:r>
              <a:rPr lang="en-US" sz="1100">
                <a:solidFill>
                  <a:srgbClr val="FFFFFF"/>
                </a:solidFill>
                <a:latin typeface="Courier New"/>
                <a:cs typeface="Courier New"/>
              </a:rPr>
              <a:t>                                 High Alarm   High Warn    Low Warn   Low Alarm</a:t>
            </a:r>
            <a:endParaRPr lang="de-DE">
              <a:latin typeface="Courier New"/>
              <a:cs typeface="Courier New"/>
            </a:endParaRPr>
          </a:p>
          <a:p>
            <a:r>
              <a:rPr lang="en-US" sz="1100">
                <a:solidFill>
                  <a:srgbClr val="FFFFFF"/>
                </a:solidFill>
                <a:latin typeface="Courier New"/>
                <a:cs typeface="Courier New"/>
              </a:rPr>
              <a:t>-------------------------------------------------------------------------------</a:t>
            </a:r>
            <a:endParaRPr lang="de-DE">
              <a:latin typeface="Courier New"/>
              <a:cs typeface="Courier New"/>
            </a:endParaRPr>
          </a:p>
          <a:p>
            <a:r>
              <a:rPr lang="en-US" sz="1100">
                <a:solidFill>
                  <a:srgbClr val="FFFFFF"/>
                </a:solidFill>
                <a:latin typeface="Courier New"/>
                <a:cs typeface="Courier New"/>
              </a:rPr>
              <a:t>Lane Tx Output Power (dBm)             0.00       -2.00      -13.00      -14.00</a:t>
            </a:r>
            <a:endParaRPr lang="de-DE">
              <a:latin typeface="Courier New"/>
              <a:cs typeface="Courier New"/>
            </a:endParaRPr>
          </a:p>
          <a:p>
            <a:r>
              <a:rPr lang="en-US" sz="1100">
                <a:solidFill>
                  <a:srgbClr val="FFFFFF"/>
                </a:solidFill>
                <a:latin typeface="Courier New"/>
                <a:cs typeface="Courier New"/>
              </a:rPr>
              <a:t>Lane Rx Optical Pwr (avg dBm)          2.00        0.00      -21.02      -23.01</a:t>
            </a:r>
            <a:endParaRPr lang="de-DE">
              <a:latin typeface="Courier New"/>
              <a:cs typeface="Courier New"/>
            </a:endParaRPr>
          </a:p>
          <a:p>
            <a:endParaRPr lang="de-DE">
              <a:latin typeface="Courier New"/>
              <a:cs typeface="Courier New"/>
            </a:endParaRPr>
          </a:p>
          <a:p>
            <a:r>
              <a:rPr lang="en-US" sz="1100">
                <a:solidFill>
                  <a:srgbClr val="FFFFFF"/>
                </a:solidFill>
                <a:latin typeface="Courier New"/>
                <a:cs typeface="Courier New"/>
              </a:rPr>
              <a:t>-------------------------------------------------------------------------------</a:t>
            </a:r>
            <a:endParaRPr lang="de-DE">
              <a:latin typeface="Courier New"/>
              <a:cs typeface="Courier New"/>
            </a:endParaRPr>
          </a:p>
          <a:p>
            <a:r>
              <a:rPr lang="en-US" sz="1100">
                <a:solidFill>
                  <a:srgbClr val="FFFFFF"/>
                </a:solidFill>
                <a:latin typeface="Courier New"/>
                <a:cs typeface="Courier New"/>
              </a:rPr>
              <a:t>Lane ID Temp(C)/Alm       Tx Bias(mA)/Alm   Tx Pwr(dBm)/Alm   Rx Pwr(dBm)/Alm </a:t>
            </a:r>
            <a:endParaRPr lang="de-DE">
              <a:latin typeface="Courier New"/>
              <a:cs typeface="Courier New"/>
            </a:endParaRPr>
          </a:p>
          <a:p>
            <a:r>
              <a:rPr lang="en-US" sz="1100">
                <a:solidFill>
                  <a:srgbClr val="FFFFFF"/>
                </a:solidFill>
                <a:latin typeface="Courier New"/>
                <a:cs typeface="Courier New"/>
              </a:rPr>
              <a:t>-------------------------------------------------------------------------------</a:t>
            </a:r>
            <a:endParaRPr lang="de-DE">
              <a:latin typeface="Courier New"/>
              <a:cs typeface="Courier New"/>
            </a:endParaRPr>
          </a:p>
          <a:p>
            <a:r>
              <a:rPr lang="en-US" sz="1100">
                <a:solidFill>
                  <a:srgbClr val="FFFFFF"/>
                </a:solidFill>
                <a:latin typeface="Courier New"/>
                <a:cs typeface="Courier New"/>
              </a:rPr>
              <a:t>    1              -                 -             -8.20              0.01/H-W </a:t>
            </a:r>
            <a:endParaRPr lang="de-DE">
              <a:latin typeface="Courier New"/>
              <a:cs typeface="Courier New"/>
            </a:endParaRPr>
          </a:p>
          <a:p>
            <a:r>
              <a:rPr lang="en-US" sz="1100">
                <a:solidFill>
                  <a:srgbClr val="FFFFFF"/>
                </a:solidFill>
                <a:latin typeface="Courier New"/>
                <a:cs typeface="Courier New"/>
              </a:rPr>
              <a:t>===============================================================================</a:t>
            </a:r>
            <a:endParaRPr lang="de-DE">
              <a:latin typeface="Courier New"/>
              <a:cs typeface="Courier New"/>
            </a:endParaRPr>
          </a:p>
          <a:p>
            <a:endParaRPr lang="en-US" sz="1100">
              <a:solidFill>
                <a:srgbClr val="FFFFFF"/>
              </a:solidFill>
              <a:latin typeface="Courier New"/>
              <a:cs typeface="Courier New"/>
            </a:endParaRPr>
          </a:p>
          <a:p>
            <a:pPr algn="l"/>
            <a:r>
              <a:rPr lang="en-US" sz="1100">
                <a:solidFill>
                  <a:srgbClr val="FFFFFF"/>
                </a:solidFill>
                <a:latin typeface="Courier New"/>
                <a:cs typeface="Calibri"/>
              </a:rPr>
              <a:t>...</a:t>
            </a:r>
          </a:p>
          <a:p>
            <a:endParaRPr lang="en-US" sz="1100">
              <a:solidFill>
                <a:srgbClr val="FFFFFF"/>
              </a:solidFill>
              <a:latin typeface="Courier New"/>
              <a:cs typeface="Calibri"/>
            </a:endParaRPr>
          </a:p>
          <a:p>
            <a:endParaRPr lang="de-DE">
              <a:latin typeface="Courier New"/>
              <a:cs typeface="Calibri"/>
            </a:endParaRPr>
          </a:p>
        </p:txBody>
      </p:sp>
      <p:sp>
        <p:nvSpPr>
          <p:cNvPr id="2" name="Title 1">
            <a:extLst>
              <a:ext uri="{FF2B5EF4-FFF2-40B4-BE49-F238E27FC236}">
                <a16:creationId xmlns:a16="http://schemas.microsoft.com/office/drawing/2014/main" id="{6EEB178D-18BD-33B3-C009-E00BD9F3BDAF}"/>
              </a:ext>
            </a:extLst>
          </p:cNvPr>
          <p:cNvSpPr>
            <a:spLocks noGrp="1"/>
          </p:cNvSpPr>
          <p:nvPr>
            <p:ph type="title"/>
          </p:nvPr>
        </p:nvSpPr>
        <p:spPr>
          <a:xfrm rot="16200000">
            <a:off x="-4687596" y="323655"/>
            <a:ext cx="10515600" cy="777875"/>
          </a:xfrm>
        </p:spPr>
        <p:txBody>
          <a:bodyPr>
            <a:normAutofit/>
          </a:bodyPr>
          <a:lstStyle/>
          <a:p>
            <a:r>
              <a:rPr lang="en-GB">
                <a:latin typeface="Arial"/>
                <a:cs typeface="Arial"/>
              </a:rPr>
              <a:t>analysis with the CLI</a:t>
            </a:r>
            <a:endParaRPr lang="de-DE">
              <a:latin typeface="Arial"/>
              <a:cs typeface="Arial"/>
            </a:endParaRPr>
          </a:p>
        </p:txBody>
      </p:sp>
      <p:sp>
        <p:nvSpPr>
          <p:cNvPr id="4" name="Date Placeholder 3">
            <a:extLst>
              <a:ext uri="{FF2B5EF4-FFF2-40B4-BE49-F238E27FC236}">
                <a16:creationId xmlns:a16="http://schemas.microsoft.com/office/drawing/2014/main" id="{C73E73E2-DABA-0AA1-31B6-777D93CCC2C3}"/>
              </a:ext>
            </a:extLst>
          </p:cNvPr>
          <p:cNvSpPr>
            <a:spLocks noGrp="1"/>
          </p:cNvSpPr>
          <p:nvPr>
            <p:ph type="dt" sz="half" idx="2"/>
          </p:nvPr>
        </p:nvSpPr>
        <p:spPr>
          <a:xfrm>
            <a:off x="84117" y="6528503"/>
            <a:ext cx="2743200" cy="365125"/>
          </a:xfrm>
        </p:spPr>
        <p:txBody>
          <a:bodyPr/>
          <a:lstStyle/>
          <a:p>
            <a:fld id="{7E9AA530-B9BE-F047-B05C-ACC2D58FB1E8}" type="datetime1">
              <a:rPr lang="de-DE" smtClean="0"/>
              <a:t>04.11.2024</a:t>
            </a:fld>
            <a:endParaRPr lang="de-DE"/>
          </a:p>
        </p:txBody>
      </p:sp>
      <p:sp>
        <p:nvSpPr>
          <p:cNvPr id="6" name="Slide Number Placeholder 5">
            <a:extLst>
              <a:ext uri="{FF2B5EF4-FFF2-40B4-BE49-F238E27FC236}">
                <a16:creationId xmlns:a16="http://schemas.microsoft.com/office/drawing/2014/main" id="{7EA9F8EC-1789-9E3D-A909-FD85E8345248}"/>
              </a:ext>
            </a:extLst>
          </p:cNvPr>
          <p:cNvSpPr>
            <a:spLocks noGrp="1"/>
          </p:cNvSpPr>
          <p:nvPr>
            <p:ph type="sldNum" sz="quarter" idx="12"/>
          </p:nvPr>
        </p:nvSpPr>
        <p:spPr/>
        <p:txBody>
          <a:bodyPr/>
          <a:lstStyle/>
          <a:p>
            <a:fld id="{CE68A0BE-C123-194B-B38C-82F5486B51C9}" type="slidenum">
              <a:rPr lang="de-DE" smtClean="0">
                <a:latin typeface="Arial"/>
                <a:cs typeface="Arial"/>
              </a:rPr>
              <a:t>31</a:t>
            </a:fld>
            <a:endParaRPr lang="de-DE">
              <a:latin typeface="Arial"/>
              <a:cs typeface="Arial"/>
            </a:endParaRPr>
          </a:p>
        </p:txBody>
      </p:sp>
      <p:sp>
        <p:nvSpPr>
          <p:cNvPr id="7" name="Footer Placeholder 3">
            <a:extLst>
              <a:ext uri="{FF2B5EF4-FFF2-40B4-BE49-F238E27FC236}">
                <a16:creationId xmlns:a16="http://schemas.microsoft.com/office/drawing/2014/main" id="{A5D95821-4776-892F-119C-F9826740BCF6}"/>
              </a:ext>
            </a:extLst>
          </p:cNvPr>
          <p:cNvSpPr>
            <a:spLocks noGrp="1"/>
          </p:cNvSpPr>
          <p:nvPr>
            <p:ph type="ftr" sz="quarter" idx="3"/>
          </p:nvPr>
        </p:nvSpPr>
        <p:spPr>
          <a:xfrm>
            <a:off x="4040788" y="6528503"/>
            <a:ext cx="4114800" cy="365125"/>
          </a:xfrm>
        </p:spPr>
        <p:txBody>
          <a:bodyPr/>
          <a:lstStyle/>
          <a:p>
            <a:r>
              <a:rPr lang="de-DE" err="1">
                <a:latin typeface="Arial"/>
                <a:cs typeface="Arial"/>
              </a:rPr>
              <a:t>Coherent</a:t>
            </a:r>
            <a:r>
              <a:rPr lang="de-DE">
                <a:latin typeface="Arial"/>
                <a:cs typeface="Arial"/>
              </a:rPr>
              <a:t> </a:t>
            </a:r>
            <a:r>
              <a:rPr lang="de-DE" err="1">
                <a:latin typeface="Arial"/>
                <a:cs typeface="Arial"/>
              </a:rPr>
              <a:t>optical</a:t>
            </a:r>
            <a:r>
              <a:rPr lang="de-DE">
                <a:latin typeface="Arial"/>
                <a:cs typeface="Arial"/>
              </a:rPr>
              <a:t> </a:t>
            </a:r>
            <a:r>
              <a:rPr lang="de-DE" err="1">
                <a:latin typeface="Arial"/>
                <a:cs typeface="Arial"/>
              </a:rPr>
              <a:t>transceivers</a:t>
            </a:r>
            <a:endParaRPr lang="de-DE">
              <a:latin typeface="Arial"/>
              <a:cs typeface="Arial"/>
            </a:endParaRPr>
          </a:p>
        </p:txBody>
      </p:sp>
      <p:sp>
        <p:nvSpPr>
          <p:cNvPr id="21" name="Title 1">
            <a:extLst>
              <a:ext uri="{FF2B5EF4-FFF2-40B4-BE49-F238E27FC236}">
                <a16:creationId xmlns:a16="http://schemas.microsoft.com/office/drawing/2014/main" id="{57B0AA9B-9F91-58E5-57C4-0FB436187C8D}"/>
              </a:ext>
            </a:extLst>
          </p:cNvPr>
          <p:cNvSpPr txBox="1">
            <a:spLocks/>
          </p:cNvSpPr>
          <p:nvPr/>
        </p:nvSpPr>
        <p:spPr>
          <a:xfrm>
            <a:off x="1034528" y="5055235"/>
            <a:ext cx="2144508" cy="7778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Futura LT Pro Book" panose="020B0502020204020303" pitchFamily="34" charset="77"/>
                <a:ea typeface="+mj-ea"/>
                <a:cs typeface="Futura Medium" panose="020B0602020204020303" pitchFamily="34" charset="-79"/>
              </a:defRPr>
            </a:lvl1pPr>
          </a:lstStyle>
          <a:p>
            <a:endParaRPr lang="en-DE">
              <a:latin typeface="Arial"/>
              <a:cs typeface="Arial"/>
            </a:endParaRPr>
          </a:p>
        </p:txBody>
      </p:sp>
      <p:sp>
        <p:nvSpPr>
          <p:cNvPr id="10" name="Rechteck 9">
            <a:extLst>
              <a:ext uri="{FF2B5EF4-FFF2-40B4-BE49-F238E27FC236}">
                <a16:creationId xmlns:a16="http://schemas.microsoft.com/office/drawing/2014/main" id="{FECF3E4E-6499-9F27-A0EF-8EA2C6D80CF9}"/>
              </a:ext>
            </a:extLst>
          </p:cNvPr>
          <p:cNvSpPr/>
          <p:nvPr/>
        </p:nvSpPr>
        <p:spPr>
          <a:xfrm>
            <a:off x="5578809" y="1075720"/>
            <a:ext cx="5415021" cy="3600164"/>
          </a:xfrm>
          <a:prstGeom prst="rect">
            <a:avLst/>
          </a:prstGeom>
          <a:solidFill>
            <a:schemeClr val="bg1"/>
          </a:solidFill>
          <a:ln w="28575">
            <a:solidFill>
              <a:srgbClr val="FF94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Pfeil: nach oben gebogen 7">
            <a:extLst>
              <a:ext uri="{FF2B5EF4-FFF2-40B4-BE49-F238E27FC236}">
                <a16:creationId xmlns:a16="http://schemas.microsoft.com/office/drawing/2014/main" id="{276CC3C9-749F-18EF-B2C2-18952F5C6E25}"/>
              </a:ext>
            </a:extLst>
          </p:cNvPr>
          <p:cNvSpPr/>
          <p:nvPr/>
        </p:nvSpPr>
        <p:spPr>
          <a:xfrm>
            <a:off x="6901591" y="1603495"/>
            <a:ext cx="2533967" cy="2598207"/>
          </a:xfrm>
          <a:prstGeom prst="bentUpArrow">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Pfeil: nach rechts 8">
            <a:extLst>
              <a:ext uri="{FF2B5EF4-FFF2-40B4-BE49-F238E27FC236}">
                <a16:creationId xmlns:a16="http://schemas.microsoft.com/office/drawing/2014/main" id="{1038E59A-816A-DDBF-92C1-7649728ED80F}"/>
              </a:ext>
            </a:extLst>
          </p:cNvPr>
          <p:cNvSpPr/>
          <p:nvPr/>
        </p:nvSpPr>
        <p:spPr>
          <a:xfrm>
            <a:off x="6895982" y="4122327"/>
            <a:ext cx="3335530" cy="195988"/>
          </a:xfrm>
          <a:prstGeom prst="rightArrow">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Textfeld 10">
            <a:extLst>
              <a:ext uri="{FF2B5EF4-FFF2-40B4-BE49-F238E27FC236}">
                <a16:creationId xmlns:a16="http://schemas.microsoft.com/office/drawing/2014/main" id="{90E273C2-7CA5-F368-A4B3-D2C29A82EB4A}"/>
              </a:ext>
            </a:extLst>
          </p:cNvPr>
          <p:cNvSpPr txBox="1"/>
          <p:nvPr/>
        </p:nvSpPr>
        <p:spPr>
          <a:xfrm>
            <a:off x="8360199" y="1183941"/>
            <a:ext cx="804868" cy="4770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de-DE" sz="2500" err="1">
                <a:latin typeface="Arial"/>
                <a:ea typeface="Calibri"/>
                <a:cs typeface="Arial"/>
              </a:rPr>
              <a:t>heat</a:t>
            </a:r>
            <a:endParaRPr lang="de-DE" err="1">
              <a:ea typeface="Calibri" panose="020F0502020204030204"/>
              <a:cs typeface="Calibri" panose="020F0502020204030204"/>
            </a:endParaRPr>
          </a:p>
        </p:txBody>
      </p:sp>
      <p:sp>
        <p:nvSpPr>
          <p:cNvPr id="12" name="Textfeld 11">
            <a:extLst>
              <a:ext uri="{FF2B5EF4-FFF2-40B4-BE49-F238E27FC236}">
                <a16:creationId xmlns:a16="http://schemas.microsoft.com/office/drawing/2014/main" id="{91BD319E-7A97-EFE3-B3D5-FF90A7E5990E}"/>
              </a:ext>
            </a:extLst>
          </p:cNvPr>
          <p:cNvSpPr txBox="1"/>
          <p:nvPr/>
        </p:nvSpPr>
        <p:spPr>
          <a:xfrm>
            <a:off x="9125414" y="4217005"/>
            <a:ext cx="1801877"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e-DE" sz="2000">
                <a:latin typeface="Arial"/>
                <a:ea typeface="Calibri"/>
                <a:cs typeface="Arial"/>
              </a:rPr>
              <a:t>0,001 W</a:t>
            </a:r>
            <a:endParaRPr lang="de-DE" sz="2000" err="1">
              <a:latin typeface="Arial"/>
              <a:cs typeface="Arial"/>
            </a:endParaRPr>
          </a:p>
        </p:txBody>
      </p:sp>
      <p:sp>
        <p:nvSpPr>
          <p:cNvPr id="13" name="Textfeld 12">
            <a:extLst>
              <a:ext uri="{FF2B5EF4-FFF2-40B4-BE49-F238E27FC236}">
                <a16:creationId xmlns:a16="http://schemas.microsoft.com/office/drawing/2014/main" id="{0D138BAA-1465-CA93-540C-A4094E23582C}"/>
              </a:ext>
            </a:extLst>
          </p:cNvPr>
          <p:cNvSpPr txBox="1"/>
          <p:nvPr/>
        </p:nvSpPr>
        <p:spPr>
          <a:xfrm>
            <a:off x="5491721" y="3708460"/>
            <a:ext cx="1323204" cy="4770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de-DE" sz="2500">
                <a:latin typeface="Arial"/>
                <a:ea typeface="Calibri"/>
                <a:cs typeface="Arial"/>
              </a:rPr>
              <a:t>power</a:t>
            </a:r>
          </a:p>
        </p:txBody>
      </p:sp>
      <p:sp>
        <p:nvSpPr>
          <p:cNvPr id="3" name="Textfeld 2">
            <a:extLst>
              <a:ext uri="{FF2B5EF4-FFF2-40B4-BE49-F238E27FC236}">
                <a16:creationId xmlns:a16="http://schemas.microsoft.com/office/drawing/2014/main" id="{7E8B9EE8-EA5D-88C9-AC66-7A7569E843AE}"/>
              </a:ext>
            </a:extLst>
          </p:cNvPr>
          <p:cNvSpPr txBox="1"/>
          <p:nvPr/>
        </p:nvSpPr>
        <p:spPr>
          <a:xfrm>
            <a:off x="10222124" y="3967752"/>
            <a:ext cx="1801877" cy="4770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e-DE" sz="2500">
                <a:latin typeface="Arial"/>
                <a:ea typeface="Calibri"/>
                <a:cs typeface="Arial"/>
              </a:rPr>
              <a:t>light</a:t>
            </a:r>
          </a:p>
        </p:txBody>
      </p:sp>
      <p:sp>
        <p:nvSpPr>
          <p:cNvPr id="5" name="Textfeld 4">
            <a:extLst>
              <a:ext uri="{FF2B5EF4-FFF2-40B4-BE49-F238E27FC236}">
                <a16:creationId xmlns:a16="http://schemas.microsoft.com/office/drawing/2014/main" id="{2A329D41-4A83-735C-02B9-3F6152F0462F}"/>
              </a:ext>
            </a:extLst>
          </p:cNvPr>
          <p:cNvSpPr txBox="1"/>
          <p:nvPr/>
        </p:nvSpPr>
        <p:spPr>
          <a:xfrm rot="-5400000">
            <a:off x="7932908" y="2323379"/>
            <a:ext cx="1801877" cy="4770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e-DE" sz="2500">
                <a:latin typeface="Arial"/>
                <a:ea typeface="Calibri"/>
                <a:cs typeface="Arial"/>
              </a:rPr>
              <a:t>16,999 W</a:t>
            </a:r>
            <a:endParaRPr lang="de-DE" err="1"/>
          </a:p>
        </p:txBody>
      </p:sp>
      <p:sp>
        <p:nvSpPr>
          <p:cNvPr id="14" name="Textfeld 13">
            <a:extLst>
              <a:ext uri="{FF2B5EF4-FFF2-40B4-BE49-F238E27FC236}">
                <a16:creationId xmlns:a16="http://schemas.microsoft.com/office/drawing/2014/main" id="{8192152E-8371-3750-029D-7FE58ED925C9}"/>
              </a:ext>
            </a:extLst>
          </p:cNvPr>
          <p:cNvSpPr txBox="1"/>
          <p:nvPr/>
        </p:nvSpPr>
        <p:spPr>
          <a:xfrm>
            <a:off x="6953356" y="3711378"/>
            <a:ext cx="1801877" cy="4770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e-DE" sz="2500">
                <a:latin typeface="Arial"/>
                <a:ea typeface="Calibri"/>
                <a:cs typeface="Arial"/>
              </a:rPr>
              <a:t>17 W</a:t>
            </a:r>
            <a:endParaRPr lang="de-DE"/>
          </a:p>
        </p:txBody>
      </p:sp>
    </p:spTree>
    <p:extLst>
      <p:ext uri="{BB962C8B-B14F-4D97-AF65-F5344CB8AC3E}">
        <p14:creationId xmlns:p14="http://schemas.microsoft.com/office/powerpoint/2010/main" val="10784723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EB178D-18BD-33B3-C009-E00BD9F3BDAF}"/>
              </a:ext>
            </a:extLst>
          </p:cNvPr>
          <p:cNvSpPr>
            <a:spLocks noGrp="1"/>
          </p:cNvSpPr>
          <p:nvPr>
            <p:ph type="title"/>
          </p:nvPr>
        </p:nvSpPr>
        <p:spPr>
          <a:xfrm rot="16200000">
            <a:off x="-4687596" y="323655"/>
            <a:ext cx="10515600" cy="777875"/>
          </a:xfrm>
        </p:spPr>
        <p:txBody>
          <a:bodyPr>
            <a:normAutofit/>
          </a:bodyPr>
          <a:lstStyle/>
          <a:p>
            <a:r>
              <a:rPr lang="en-GB">
                <a:latin typeface="Arial"/>
                <a:cs typeface="Arial"/>
              </a:rPr>
              <a:t>the interesting part</a:t>
            </a:r>
            <a:endParaRPr lang="de-DE">
              <a:latin typeface="Arial"/>
              <a:cs typeface="Arial"/>
            </a:endParaRPr>
          </a:p>
        </p:txBody>
      </p:sp>
      <p:sp>
        <p:nvSpPr>
          <p:cNvPr id="4" name="Date Placeholder 3">
            <a:extLst>
              <a:ext uri="{FF2B5EF4-FFF2-40B4-BE49-F238E27FC236}">
                <a16:creationId xmlns:a16="http://schemas.microsoft.com/office/drawing/2014/main" id="{C73E73E2-DABA-0AA1-31B6-777D93CCC2C3}"/>
              </a:ext>
            </a:extLst>
          </p:cNvPr>
          <p:cNvSpPr>
            <a:spLocks noGrp="1"/>
          </p:cNvSpPr>
          <p:nvPr>
            <p:ph type="dt" sz="half" idx="2"/>
          </p:nvPr>
        </p:nvSpPr>
        <p:spPr>
          <a:xfrm>
            <a:off x="84117" y="6528503"/>
            <a:ext cx="2743200" cy="365125"/>
          </a:xfrm>
        </p:spPr>
        <p:txBody>
          <a:bodyPr/>
          <a:lstStyle/>
          <a:p>
            <a:fld id="{7E9AA530-B9BE-F047-B05C-ACC2D58FB1E8}" type="datetime1">
              <a:rPr lang="de-DE" smtClean="0"/>
              <a:t>04.11.2024</a:t>
            </a:fld>
            <a:endParaRPr lang="de-DE"/>
          </a:p>
        </p:txBody>
      </p:sp>
      <p:sp>
        <p:nvSpPr>
          <p:cNvPr id="6" name="Slide Number Placeholder 5">
            <a:extLst>
              <a:ext uri="{FF2B5EF4-FFF2-40B4-BE49-F238E27FC236}">
                <a16:creationId xmlns:a16="http://schemas.microsoft.com/office/drawing/2014/main" id="{7EA9F8EC-1789-9E3D-A909-FD85E8345248}"/>
              </a:ext>
            </a:extLst>
          </p:cNvPr>
          <p:cNvSpPr>
            <a:spLocks noGrp="1"/>
          </p:cNvSpPr>
          <p:nvPr>
            <p:ph type="sldNum" sz="quarter" idx="12"/>
          </p:nvPr>
        </p:nvSpPr>
        <p:spPr/>
        <p:txBody>
          <a:bodyPr/>
          <a:lstStyle/>
          <a:p>
            <a:fld id="{CE68A0BE-C123-194B-B38C-82F5486B51C9}" type="slidenum">
              <a:rPr lang="de-DE" smtClean="0">
                <a:latin typeface="Arial"/>
                <a:cs typeface="Arial"/>
              </a:rPr>
              <a:t>32</a:t>
            </a:fld>
            <a:endParaRPr lang="de-DE">
              <a:latin typeface="Arial"/>
              <a:cs typeface="Arial"/>
            </a:endParaRPr>
          </a:p>
        </p:txBody>
      </p:sp>
      <p:sp>
        <p:nvSpPr>
          <p:cNvPr id="7" name="Footer Placeholder 3">
            <a:extLst>
              <a:ext uri="{FF2B5EF4-FFF2-40B4-BE49-F238E27FC236}">
                <a16:creationId xmlns:a16="http://schemas.microsoft.com/office/drawing/2014/main" id="{A5D95821-4776-892F-119C-F9826740BCF6}"/>
              </a:ext>
            </a:extLst>
          </p:cNvPr>
          <p:cNvSpPr>
            <a:spLocks noGrp="1"/>
          </p:cNvSpPr>
          <p:nvPr>
            <p:ph type="ftr" sz="quarter" idx="3"/>
          </p:nvPr>
        </p:nvSpPr>
        <p:spPr>
          <a:xfrm>
            <a:off x="4040788" y="6528503"/>
            <a:ext cx="4114800" cy="365125"/>
          </a:xfrm>
        </p:spPr>
        <p:txBody>
          <a:bodyPr/>
          <a:lstStyle/>
          <a:p>
            <a:r>
              <a:rPr lang="de-DE" err="1">
                <a:latin typeface="Arial"/>
                <a:cs typeface="Arial"/>
              </a:rPr>
              <a:t>Coherent</a:t>
            </a:r>
            <a:r>
              <a:rPr lang="de-DE">
                <a:latin typeface="Arial"/>
                <a:cs typeface="Arial"/>
              </a:rPr>
              <a:t> </a:t>
            </a:r>
            <a:r>
              <a:rPr lang="de-DE" err="1">
                <a:latin typeface="Arial"/>
                <a:cs typeface="Arial"/>
              </a:rPr>
              <a:t>optical</a:t>
            </a:r>
            <a:r>
              <a:rPr lang="de-DE">
                <a:latin typeface="Arial"/>
                <a:cs typeface="Arial"/>
              </a:rPr>
              <a:t> </a:t>
            </a:r>
            <a:r>
              <a:rPr lang="de-DE" err="1">
                <a:latin typeface="Arial"/>
                <a:cs typeface="Arial"/>
              </a:rPr>
              <a:t>transceivers</a:t>
            </a:r>
            <a:endParaRPr lang="de-DE">
              <a:latin typeface="Arial"/>
              <a:cs typeface="Arial"/>
            </a:endParaRPr>
          </a:p>
        </p:txBody>
      </p:sp>
      <p:sp>
        <p:nvSpPr>
          <p:cNvPr id="21" name="Title 1">
            <a:extLst>
              <a:ext uri="{FF2B5EF4-FFF2-40B4-BE49-F238E27FC236}">
                <a16:creationId xmlns:a16="http://schemas.microsoft.com/office/drawing/2014/main" id="{57B0AA9B-9F91-58E5-57C4-0FB436187C8D}"/>
              </a:ext>
            </a:extLst>
          </p:cNvPr>
          <p:cNvSpPr txBox="1">
            <a:spLocks/>
          </p:cNvSpPr>
          <p:nvPr/>
        </p:nvSpPr>
        <p:spPr>
          <a:xfrm>
            <a:off x="1034528" y="5055235"/>
            <a:ext cx="2144508" cy="7778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Futura LT Pro Book" panose="020B0502020204020303" pitchFamily="34" charset="77"/>
                <a:ea typeface="+mj-ea"/>
                <a:cs typeface="Futura Medium" panose="020B0602020204020303" pitchFamily="34" charset="-79"/>
              </a:defRPr>
            </a:lvl1pPr>
          </a:lstStyle>
          <a:p>
            <a:endParaRPr lang="en-DE">
              <a:latin typeface="Arial"/>
              <a:cs typeface="Arial"/>
            </a:endParaRPr>
          </a:p>
        </p:txBody>
      </p:sp>
      <p:sp>
        <p:nvSpPr>
          <p:cNvPr id="3" name="Textfeld 2">
            <a:extLst>
              <a:ext uri="{FF2B5EF4-FFF2-40B4-BE49-F238E27FC236}">
                <a16:creationId xmlns:a16="http://schemas.microsoft.com/office/drawing/2014/main" id="{B472958D-364F-F53D-CAC1-6EB68798F2BC}"/>
              </a:ext>
            </a:extLst>
          </p:cNvPr>
          <p:cNvSpPr txBox="1"/>
          <p:nvPr/>
        </p:nvSpPr>
        <p:spPr>
          <a:xfrm>
            <a:off x="2213429" y="186612"/>
            <a:ext cx="8372669" cy="5770811"/>
          </a:xfrm>
          <a:prstGeom prst="rect">
            <a:avLst/>
          </a:prstGeom>
          <a:solidFill>
            <a:schemeClr val="tx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solidFill>
                  <a:srgbClr val="FFFFFF"/>
                </a:solidFill>
                <a:latin typeface="Courier New"/>
                <a:cs typeface="Courier New"/>
              </a:rPr>
              <a:t>still show port 8/1/c7, now it becomes tricky</a:t>
            </a:r>
            <a:endParaRPr lang="de-DE" b="1">
              <a:solidFill>
                <a:srgbClr val="000000"/>
              </a:solidFill>
              <a:latin typeface="Courier New"/>
              <a:cs typeface="Courier New"/>
            </a:endParaRPr>
          </a:p>
          <a:p>
            <a:endParaRPr lang="en-US" sz="1100">
              <a:solidFill>
                <a:srgbClr val="FFFFFF"/>
              </a:solidFill>
              <a:latin typeface="Courier New"/>
              <a:cs typeface="Courier New"/>
            </a:endParaRPr>
          </a:p>
          <a:p>
            <a:r>
              <a:rPr lang="en-US" sz="1100">
                <a:solidFill>
                  <a:srgbClr val="FFFFFF"/>
                </a:solidFill>
                <a:latin typeface="Courier New"/>
                <a:cs typeface="Courier New"/>
              </a:rPr>
              <a:t>...</a:t>
            </a:r>
          </a:p>
          <a:p>
            <a:endParaRPr lang="en-US" sz="1100">
              <a:solidFill>
                <a:srgbClr val="FFFFFF"/>
              </a:solidFill>
              <a:latin typeface="Courier New"/>
              <a:cs typeface="Courier New"/>
            </a:endParaRPr>
          </a:p>
          <a:p>
            <a:r>
              <a:rPr lang="en-US" sz="1100">
                <a:solidFill>
                  <a:srgbClr val="FFFFFF"/>
                </a:solidFill>
                <a:latin typeface="Courier New"/>
                <a:cs typeface="Courier New"/>
              </a:rPr>
              <a:t>===============================================================================</a:t>
            </a:r>
            <a:endParaRPr lang="en-US">
              <a:latin typeface="Courier New"/>
              <a:cs typeface="Courier New"/>
            </a:endParaRPr>
          </a:p>
          <a:p>
            <a:r>
              <a:rPr lang="en-US" sz="1100">
                <a:solidFill>
                  <a:srgbClr val="FFFFFF"/>
                </a:solidFill>
                <a:latin typeface="Courier New"/>
                <a:cs typeface="Courier New"/>
              </a:rPr>
              <a:t>Coherent Optical Module</a:t>
            </a:r>
            <a:endParaRPr lang="de-DE">
              <a:latin typeface="Courier New"/>
              <a:cs typeface="Courier New"/>
            </a:endParaRPr>
          </a:p>
          <a:p>
            <a:r>
              <a:rPr lang="en-US" sz="1100">
                <a:solidFill>
                  <a:srgbClr val="FFFFFF"/>
                </a:solidFill>
                <a:latin typeface="Courier New"/>
                <a:cs typeface="Courier New"/>
              </a:rPr>
              <a:t>===============================================================================</a:t>
            </a:r>
            <a:endParaRPr lang="de-DE">
              <a:latin typeface="Courier New"/>
              <a:cs typeface="Courier New"/>
            </a:endParaRPr>
          </a:p>
          <a:p>
            <a:r>
              <a:rPr lang="en-US" sz="1100" err="1">
                <a:solidFill>
                  <a:srgbClr val="FFFFFF"/>
                </a:solidFill>
                <a:latin typeface="Courier New"/>
                <a:cs typeface="Courier New"/>
              </a:rPr>
              <a:t>Cfg</a:t>
            </a:r>
            <a:r>
              <a:rPr lang="en-US" sz="1100">
                <a:solidFill>
                  <a:srgbClr val="FFFFFF"/>
                </a:solidFill>
                <a:latin typeface="Courier New"/>
                <a:cs typeface="Courier New"/>
              </a:rPr>
              <a:t> Tx Target Power:   1.00 dBm               </a:t>
            </a:r>
            <a:r>
              <a:rPr lang="en-US" sz="1100">
                <a:highlight>
                  <a:srgbClr val="00FF00"/>
                </a:highlight>
                <a:latin typeface="Courier New"/>
                <a:cs typeface="Courier New"/>
              </a:rPr>
              <a:t>Present Rx Channel : 23</a:t>
            </a:r>
            <a:endParaRPr lang="en-US">
              <a:highlight>
                <a:srgbClr val="00FF00"/>
              </a:highlight>
              <a:latin typeface="Courier New"/>
              <a:cs typeface="Courier New"/>
            </a:endParaRPr>
          </a:p>
          <a:p>
            <a:r>
              <a:rPr lang="en-US" sz="1100" err="1">
                <a:solidFill>
                  <a:srgbClr val="FFFFFF"/>
                </a:solidFill>
                <a:latin typeface="Courier New"/>
                <a:cs typeface="Courier New"/>
              </a:rPr>
              <a:t>Cfg</a:t>
            </a:r>
            <a:r>
              <a:rPr lang="en-US" sz="1100">
                <a:solidFill>
                  <a:srgbClr val="FFFFFF"/>
                </a:solidFill>
                <a:latin typeface="Courier New"/>
                <a:cs typeface="Courier New"/>
              </a:rPr>
              <a:t> Rx LOS Thresh  :</a:t>
            </a:r>
            <a:r>
              <a:rPr lang="en-US" sz="1100">
                <a:solidFill>
                  <a:srgbClr val="FFFFFF"/>
                </a:solidFill>
                <a:latin typeface="Courier New"/>
                <a:cs typeface="Calibri"/>
              </a:rPr>
              <a:t> -23.00</a:t>
            </a:r>
            <a:r>
              <a:rPr lang="en-US" sz="1100">
                <a:solidFill>
                  <a:srgbClr val="FFFFFF"/>
                </a:solidFill>
                <a:latin typeface="Courier New"/>
                <a:cs typeface="Courier New"/>
              </a:rPr>
              <a:t> dBm               </a:t>
            </a:r>
            <a:r>
              <a:rPr lang="en-US" sz="1100" err="1">
                <a:solidFill>
                  <a:srgbClr val="FFFFFF"/>
                </a:solidFill>
                <a:latin typeface="Courier New"/>
                <a:cs typeface="Courier New"/>
              </a:rPr>
              <a:t>Cfg</a:t>
            </a:r>
            <a:r>
              <a:rPr lang="en-US" sz="1100">
                <a:solidFill>
                  <a:srgbClr val="FFFFFF"/>
                </a:solidFill>
                <a:latin typeface="Courier New"/>
                <a:cs typeface="Courier New"/>
              </a:rPr>
              <a:t> Rx Channel     : 23</a:t>
            </a:r>
            <a:endParaRPr lang="de-DE">
              <a:latin typeface="Courier New"/>
              <a:cs typeface="Courier New"/>
            </a:endParaRPr>
          </a:p>
          <a:p>
            <a:endParaRPr lang="de-DE">
              <a:highlight>
                <a:srgbClr val="00FF00"/>
              </a:highlight>
              <a:latin typeface="Courier New"/>
              <a:cs typeface="Courier New"/>
            </a:endParaRPr>
          </a:p>
          <a:p>
            <a:r>
              <a:rPr lang="en-US" sz="1100" err="1">
                <a:highlight>
                  <a:srgbClr val="00FF00"/>
                </a:highlight>
                <a:latin typeface="Courier New"/>
                <a:cs typeface="Courier New"/>
              </a:rPr>
              <a:t>Disp</a:t>
            </a:r>
            <a:r>
              <a:rPr lang="en-US" sz="1100">
                <a:highlight>
                  <a:srgbClr val="00FF00"/>
                </a:highlight>
                <a:latin typeface="Courier New"/>
                <a:cs typeface="Courier New"/>
              </a:rPr>
              <a:t> Control Mode  : automatic                Sweep Start </a:t>
            </a:r>
            <a:r>
              <a:rPr lang="en-US" sz="1100" err="1">
                <a:highlight>
                  <a:srgbClr val="00FF00"/>
                </a:highlight>
                <a:latin typeface="Courier New"/>
                <a:cs typeface="Courier New"/>
              </a:rPr>
              <a:t>Disp</a:t>
            </a:r>
            <a:r>
              <a:rPr lang="en-US" sz="1100">
                <a:highlight>
                  <a:srgbClr val="00FF00"/>
                </a:highlight>
                <a:latin typeface="Courier New"/>
                <a:cs typeface="Courier New"/>
              </a:rPr>
              <a:t>   : -25500 </a:t>
            </a:r>
            <a:r>
              <a:rPr lang="en-US" sz="1100" err="1">
                <a:highlight>
                  <a:srgbClr val="00FF00"/>
                </a:highlight>
                <a:latin typeface="Courier New"/>
                <a:cs typeface="Courier New"/>
              </a:rPr>
              <a:t>ps</a:t>
            </a:r>
            <a:r>
              <a:rPr lang="en-US" sz="1100">
                <a:highlight>
                  <a:srgbClr val="00FF00"/>
                </a:highlight>
                <a:latin typeface="Courier New"/>
                <a:cs typeface="Courier New"/>
              </a:rPr>
              <a:t>/nm</a:t>
            </a:r>
            <a:endParaRPr lang="de-DE">
              <a:highlight>
                <a:srgbClr val="00FF00"/>
              </a:highlight>
              <a:latin typeface="Courier New"/>
              <a:cs typeface="Courier New"/>
            </a:endParaRPr>
          </a:p>
          <a:p>
            <a:r>
              <a:rPr lang="en-US" sz="1100" err="1">
                <a:solidFill>
                  <a:srgbClr val="FFFFFF"/>
                </a:solidFill>
                <a:latin typeface="Courier New"/>
                <a:cs typeface="Calibri"/>
              </a:rPr>
              <a:t>Cfg</a:t>
            </a:r>
            <a:r>
              <a:rPr lang="en-US" sz="1100">
                <a:solidFill>
                  <a:srgbClr val="FFFFFF"/>
                </a:solidFill>
                <a:latin typeface="Courier New"/>
                <a:cs typeface="Calibri"/>
              </a:rPr>
              <a:t> Dispersion     :      0 </a:t>
            </a:r>
            <a:r>
              <a:rPr lang="en-US" sz="1100" err="1">
                <a:solidFill>
                  <a:srgbClr val="FFFFFF"/>
                </a:solidFill>
                <a:latin typeface="Courier New"/>
                <a:cs typeface="Calibri"/>
              </a:rPr>
              <a:t>ps</a:t>
            </a:r>
            <a:r>
              <a:rPr lang="en-US" sz="1100">
                <a:solidFill>
                  <a:srgbClr val="FFFFFF"/>
                </a:solidFill>
                <a:latin typeface="Courier New"/>
                <a:cs typeface="Calibri"/>
              </a:rPr>
              <a:t>/nm             </a:t>
            </a:r>
            <a:r>
              <a:rPr lang="en-US" sz="1100">
                <a:highlight>
                  <a:srgbClr val="00FF00"/>
                </a:highlight>
                <a:latin typeface="Courier New"/>
                <a:cs typeface="Calibri"/>
              </a:rPr>
              <a:t>Sweep</a:t>
            </a:r>
            <a:r>
              <a:rPr lang="en-US" sz="1100">
                <a:highlight>
                  <a:srgbClr val="00FF00"/>
                </a:highlight>
                <a:latin typeface="Courier New"/>
                <a:cs typeface="Courier New"/>
              </a:rPr>
              <a:t> End </a:t>
            </a:r>
            <a:r>
              <a:rPr lang="en-US" sz="1100" err="1">
                <a:highlight>
                  <a:srgbClr val="00FF00"/>
                </a:highlight>
                <a:latin typeface="Courier New"/>
                <a:cs typeface="Courier New"/>
              </a:rPr>
              <a:t>Disp</a:t>
            </a:r>
            <a:r>
              <a:rPr lang="en-US" sz="1100">
                <a:highlight>
                  <a:srgbClr val="00FF00"/>
                </a:highlight>
                <a:latin typeface="Courier New"/>
                <a:cs typeface="Courier New"/>
              </a:rPr>
              <a:t>     :   2000 </a:t>
            </a:r>
            <a:r>
              <a:rPr lang="en-US" sz="1100" err="1">
                <a:highlight>
                  <a:srgbClr val="00FF00"/>
                </a:highlight>
                <a:latin typeface="Courier New"/>
                <a:cs typeface="Courier New"/>
              </a:rPr>
              <a:t>ps</a:t>
            </a:r>
            <a:r>
              <a:rPr lang="en-US" sz="1100">
                <a:highlight>
                  <a:srgbClr val="00FF00"/>
                </a:highlight>
                <a:latin typeface="Courier New"/>
                <a:cs typeface="Courier New"/>
              </a:rPr>
              <a:t>/nm</a:t>
            </a:r>
            <a:endParaRPr lang="en-US">
              <a:highlight>
                <a:srgbClr val="00FF00"/>
              </a:highlight>
              <a:latin typeface="Courier New"/>
              <a:cs typeface="Courier New"/>
            </a:endParaRPr>
          </a:p>
          <a:p>
            <a:r>
              <a:rPr lang="en-US" sz="1100">
                <a:highlight>
                  <a:srgbClr val="00FF00"/>
                </a:highlight>
                <a:latin typeface="Courier New"/>
                <a:cs typeface="Courier New"/>
              </a:rPr>
              <a:t>CPR Window Size    : 32 symbols </a:t>
            </a:r>
            <a:r>
              <a:rPr lang="en-US" sz="1100">
                <a:solidFill>
                  <a:srgbClr val="FFFFFF"/>
                </a:solidFill>
                <a:latin typeface="Courier New"/>
                <a:cs typeface="Courier New"/>
              </a:rPr>
              <a:t>              Rx LOS Reaction    : squelch</a:t>
            </a:r>
            <a:endParaRPr lang="de-DE">
              <a:latin typeface="Courier New"/>
              <a:cs typeface="Courier New"/>
            </a:endParaRPr>
          </a:p>
          <a:p>
            <a:r>
              <a:rPr lang="en-US" sz="1100">
                <a:highlight>
                  <a:srgbClr val="00FF00"/>
                </a:highlight>
                <a:latin typeface="Courier New"/>
                <a:cs typeface="Courier New"/>
              </a:rPr>
              <a:t>Compatibility      : </a:t>
            </a:r>
            <a:r>
              <a:rPr lang="en-US" sz="1100">
                <a:highlight>
                  <a:srgbClr val="00FF00"/>
                </a:highlight>
                <a:latin typeface="Courier New"/>
                <a:ea typeface="+mn-lt"/>
                <a:cs typeface="+mn-lt"/>
              </a:rPr>
              <a:t>openZrpOfec1</a:t>
            </a:r>
            <a:endParaRPr lang="de-DE">
              <a:highlight>
                <a:srgbClr val="00FF00"/>
              </a:highlight>
              <a:latin typeface="Courier New"/>
              <a:ea typeface="+mn-lt"/>
              <a:cs typeface="+mn-lt"/>
            </a:endParaRPr>
          </a:p>
          <a:p>
            <a:r>
              <a:rPr lang="en-US" sz="1100" err="1">
                <a:solidFill>
                  <a:srgbClr val="FFFFFF"/>
                </a:solidFill>
                <a:latin typeface="Courier New"/>
                <a:cs typeface="Courier New"/>
              </a:rPr>
              <a:t>Cfg</a:t>
            </a:r>
            <a:r>
              <a:rPr lang="en-US" sz="1100">
                <a:solidFill>
                  <a:srgbClr val="FFFFFF"/>
                </a:solidFill>
                <a:latin typeface="Courier New"/>
                <a:cs typeface="Courier New"/>
              </a:rPr>
              <a:t> Tx Power Min   : -22.90 dBm               </a:t>
            </a:r>
            <a:r>
              <a:rPr lang="en-US" sz="1100" err="1">
                <a:solidFill>
                  <a:srgbClr val="FFFFFF"/>
                </a:solidFill>
                <a:latin typeface="Courier New"/>
                <a:cs typeface="Courier New"/>
              </a:rPr>
              <a:t>Cfg</a:t>
            </a:r>
            <a:r>
              <a:rPr lang="en-US" sz="1100">
                <a:solidFill>
                  <a:srgbClr val="FFFFFF"/>
                </a:solidFill>
                <a:latin typeface="Courier New"/>
                <a:cs typeface="Courier New"/>
              </a:rPr>
              <a:t> Tx Power Max   :   4.00 dBm</a:t>
            </a:r>
            <a:endParaRPr lang="de-DE">
              <a:latin typeface="Courier New"/>
              <a:cs typeface="Courier New"/>
            </a:endParaRPr>
          </a:p>
          <a:p>
            <a:endParaRPr lang="de-DE">
              <a:latin typeface="Courier New"/>
              <a:cs typeface="Courier New"/>
            </a:endParaRPr>
          </a:p>
          <a:p>
            <a:r>
              <a:rPr lang="en-US" sz="1100" err="1">
                <a:solidFill>
                  <a:srgbClr val="FFFFFF"/>
                </a:solidFill>
                <a:latin typeface="Courier New"/>
                <a:cs typeface="Courier New"/>
              </a:rPr>
              <a:t>Cfg</a:t>
            </a:r>
            <a:r>
              <a:rPr lang="en-US" sz="1100">
                <a:solidFill>
                  <a:srgbClr val="FFFFFF"/>
                </a:solidFill>
                <a:latin typeface="Courier New"/>
                <a:cs typeface="Courier New"/>
              </a:rPr>
              <a:t> Alarms         : </a:t>
            </a:r>
            <a:r>
              <a:rPr lang="en-US" sz="1100" err="1">
                <a:solidFill>
                  <a:srgbClr val="FFFFFF"/>
                </a:solidFill>
                <a:latin typeface="Courier New"/>
                <a:cs typeface="Courier New"/>
              </a:rPr>
              <a:t>modflt</a:t>
            </a:r>
            <a:r>
              <a:rPr lang="en-US" sz="1100">
                <a:solidFill>
                  <a:srgbClr val="FFFFFF"/>
                </a:solidFill>
                <a:latin typeface="Courier New"/>
                <a:cs typeface="Courier New"/>
              </a:rPr>
              <a:t> mod </a:t>
            </a:r>
            <a:r>
              <a:rPr lang="en-US" sz="1100" err="1">
                <a:solidFill>
                  <a:srgbClr val="FFFFFF"/>
                </a:solidFill>
                <a:latin typeface="Courier New"/>
                <a:cs typeface="Courier New"/>
              </a:rPr>
              <a:t>netrx</a:t>
            </a:r>
            <a:r>
              <a:rPr lang="en-US" sz="1100">
                <a:solidFill>
                  <a:srgbClr val="FFFFFF"/>
                </a:solidFill>
                <a:latin typeface="Courier New"/>
                <a:cs typeface="Courier New"/>
              </a:rPr>
              <a:t> </a:t>
            </a:r>
            <a:r>
              <a:rPr lang="en-US" sz="1100" err="1">
                <a:solidFill>
                  <a:srgbClr val="FFFFFF"/>
                </a:solidFill>
                <a:latin typeface="Courier New"/>
                <a:cs typeface="Courier New"/>
              </a:rPr>
              <a:t>nettx</a:t>
            </a:r>
            <a:r>
              <a:rPr lang="en-US" sz="1100">
                <a:solidFill>
                  <a:srgbClr val="FFFFFF"/>
                </a:solidFill>
                <a:latin typeface="Courier New"/>
                <a:cs typeface="Courier New"/>
              </a:rPr>
              <a:t> </a:t>
            </a:r>
            <a:r>
              <a:rPr lang="en-US" sz="1100" err="1">
                <a:solidFill>
                  <a:srgbClr val="FFFFFF"/>
                </a:solidFill>
                <a:latin typeface="Courier New"/>
                <a:cs typeface="Courier New"/>
              </a:rPr>
              <a:t>hosttx</a:t>
            </a:r>
            <a:endParaRPr lang="de-DE">
              <a:latin typeface="Courier New"/>
              <a:cs typeface="Courier New"/>
            </a:endParaRPr>
          </a:p>
          <a:p>
            <a:r>
              <a:rPr lang="en-US" sz="1100">
                <a:solidFill>
                  <a:srgbClr val="FFFFFF"/>
                </a:solidFill>
                <a:latin typeface="Courier New"/>
                <a:cs typeface="Courier New"/>
              </a:rPr>
              <a:t>Alarm Status       : </a:t>
            </a:r>
            <a:endParaRPr lang="de-DE">
              <a:latin typeface="Courier New"/>
              <a:cs typeface="Courier New"/>
            </a:endParaRPr>
          </a:p>
          <a:p>
            <a:r>
              <a:rPr lang="en-US" sz="1100">
                <a:solidFill>
                  <a:srgbClr val="FFFFFF"/>
                </a:solidFill>
                <a:latin typeface="Courier New"/>
                <a:cs typeface="Courier New"/>
              </a:rPr>
              <a:t>Defect Points      : </a:t>
            </a:r>
            <a:endParaRPr lang="de-DE">
              <a:latin typeface="Courier New"/>
              <a:cs typeface="Courier New"/>
            </a:endParaRPr>
          </a:p>
          <a:p>
            <a:endParaRPr lang="de-DE">
              <a:latin typeface="Courier New"/>
              <a:cs typeface="Courier New"/>
            </a:endParaRPr>
          </a:p>
          <a:p>
            <a:r>
              <a:rPr lang="en-US" sz="1100">
                <a:highlight>
                  <a:srgbClr val="00FF00"/>
                </a:highlight>
                <a:latin typeface="Courier New"/>
                <a:cs typeface="Courier New"/>
              </a:rPr>
              <a:t>Rx Q Margin        :    2.4 dB                Chromatic </a:t>
            </a:r>
            <a:r>
              <a:rPr lang="en-US" sz="1100" err="1">
                <a:highlight>
                  <a:srgbClr val="00FF00"/>
                </a:highlight>
                <a:latin typeface="Courier New"/>
                <a:cs typeface="Courier New"/>
              </a:rPr>
              <a:t>Disp</a:t>
            </a:r>
            <a:r>
              <a:rPr lang="en-US" sz="1100">
                <a:highlight>
                  <a:srgbClr val="00FF00"/>
                </a:highlight>
                <a:latin typeface="Courier New"/>
                <a:cs typeface="Courier New"/>
              </a:rPr>
              <a:t>     :    220 </a:t>
            </a:r>
            <a:r>
              <a:rPr lang="en-US" sz="1100" err="1">
                <a:highlight>
                  <a:srgbClr val="00FF00"/>
                </a:highlight>
                <a:latin typeface="Courier New"/>
                <a:cs typeface="Courier New"/>
              </a:rPr>
              <a:t>ps</a:t>
            </a:r>
            <a:r>
              <a:rPr lang="en-US" sz="1100">
                <a:highlight>
                  <a:srgbClr val="00FF00"/>
                </a:highlight>
                <a:latin typeface="Courier New"/>
                <a:cs typeface="Courier New"/>
              </a:rPr>
              <a:t>/nm</a:t>
            </a:r>
            <a:endParaRPr lang="en-US">
              <a:highlight>
                <a:srgbClr val="00FF00"/>
              </a:highlight>
              <a:latin typeface="Courier New"/>
              <a:cs typeface="Courier New"/>
            </a:endParaRPr>
          </a:p>
          <a:p>
            <a:r>
              <a:rPr lang="en-US" sz="1100">
                <a:highlight>
                  <a:srgbClr val="00FF00"/>
                </a:highlight>
                <a:latin typeface="Courier New"/>
                <a:cs typeface="Courier New"/>
              </a:rPr>
              <a:t>SNR/OSNR X Polar   :   17.4 dB / 34.4 dB      Diff Group Delay   :      2 </a:t>
            </a:r>
            <a:r>
              <a:rPr lang="en-US" sz="1100" err="1">
                <a:highlight>
                  <a:srgbClr val="00FF00"/>
                </a:highlight>
                <a:latin typeface="Courier New"/>
                <a:cs typeface="Courier New"/>
              </a:rPr>
              <a:t>ps</a:t>
            </a:r>
            <a:endParaRPr lang="en-US">
              <a:highlight>
                <a:srgbClr val="00FF00"/>
              </a:highlight>
              <a:latin typeface="Courier New"/>
              <a:cs typeface="Courier New"/>
            </a:endParaRPr>
          </a:p>
          <a:p>
            <a:r>
              <a:rPr lang="en-US" sz="1100">
                <a:highlight>
                  <a:srgbClr val="00FF00"/>
                </a:highlight>
                <a:latin typeface="Courier New"/>
                <a:cs typeface="Courier New"/>
              </a:rPr>
              <a:t>SNR/OSNR Y Polar   :   17.4 dB / 34.4 dB      Pre-FEC BER        : 1.213E-03</a:t>
            </a:r>
            <a:endParaRPr lang="de-DE">
              <a:highlight>
                <a:srgbClr val="00FF00"/>
              </a:highlight>
              <a:latin typeface="Courier New"/>
              <a:cs typeface="Courier New"/>
            </a:endParaRPr>
          </a:p>
          <a:p>
            <a:endParaRPr lang="de-DE">
              <a:solidFill>
                <a:srgbClr val="92D050"/>
              </a:solidFill>
              <a:latin typeface="Courier New"/>
              <a:cs typeface="Calibri"/>
            </a:endParaRPr>
          </a:p>
          <a:p>
            <a:r>
              <a:rPr lang="en-US" sz="1100">
                <a:solidFill>
                  <a:srgbClr val="FFFFFF"/>
                </a:solidFill>
                <a:latin typeface="Courier New"/>
                <a:cs typeface="Courier New"/>
              </a:rPr>
              <a:t>Module State       : ready                    </a:t>
            </a:r>
            <a:endParaRPr lang="de-DE">
              <a:latin typeface="Courier New"/>
              <a:cs typeface="Courier New"/>
            </a:endParaRPr>
          </a:p>
          <a:p>
            <a:r>
              <a:rPr lang="en-US" sz="1100">
                <a:solidFill>
                  <a:srgbClr val="FFFFFF"/>
                </a:solidFill>
                <a:latin typeface="Courier New"/>
                <a:cs typeface="Courier New"/>
              </a:rPr>
              <a:t>Tx Turn-Up States  : </a:t>
            </a:r>
            <a:r>
              <a:rPr lang="en-US" sz="1100" err="1">
                <a:solidFill>
                  <a:srgbClr val="FFFFFF"/>
                </a:solidFill>
                <a:latin typeface="Courier New"/>
                <a:cs typeface="Courier New"/>
              </a:rPr>
              <a:t>init</a:t>
            </a:r>
            <a:r>
              <a:rPr lang="en-US" sz="1100">
                <a:solidFill>
                  <a:srgbClr val="FFFFFF"/>
                </a:solidFill>
                <a:latin typeface="Courier New"/>
                <a:cs typeface="Courier New"/>
              </a:rPr>
              <a:t> </a:t>
            </a:r>
            <a:r>
              <a:rPr lang="en-US" sz="1100" err="1">
                <a:solidFill>
                  <a:srgbClr val="FFFFFF"/>
                </a:solidFill>
                <a:latin typeface="Courier New"/>
                <a:cs typeface="Courier New"/>
              </a:rPr>
              <a:t>laserTurnUp</a:t>
            </a:r>
            <a:r>
              <a:rPr lang="en-US" sz="1100">
                <a:solidFill>
                  <a:srgbClr val="FFFFFF"/>
                </a:solidFill>
                <a:latin typeface="Courier New"/>
                <a:cs typeface="Courier New"/>
              </a:rPr>
              <a:t> </a:t>
            </a:r>
            <a:r>
              <a:rPr lang="en-US" sz="1100" err="1">
                <a:solidFill>
                  <a:srgbClr val="FFFFFF"/>
                </a:solidFill>
                <a:latin typeface="Courier New"/>
                <a:cs typeface="Courier New"/>
              </a:rPr>
              <a:t>laserReadyOff</a:t>
            </a:r>
            <a:r>
              <a:rPr lang="en-US" sz="1100">
                <a:solidFill>
                  <a:srgbClr val="FFFFFF"/>
                </a:solidFill>
                <a:latin typeface="Courier New"/>
                <a:cs typeface="Courier New"/>
              </a:rPr>
              <a:t> </a:t>
            </a:r>
            <a:r>
              <a:rPr lang="en-US" sz="1100" err="1">
                <a:solidFill>
                  <a:srgbClr val="FFFFFF"/>
                </a:solidFill>
                <a:latin typeface="Courier New"/>
                <a:cs typeface="Courier New"/>
              </a:rPr>
              <a:t>laserReady</a:t>
            </a:r>
            <a:endParaRPr lang="en-US">
              <a:latin typeface="Courier New"/>
              <a:cs typeface="Courier New"/>
            </a:endParaRPr>
          </a:p>
          <a:p>
            <a:r>
              <a:rPr lang="en-US" sz="1100">
                <a:solidFill>
                  <a:srgbClr val="FFFFFF"/>
                </a:solidFill>
                <a:latin typeface="Courier New"/>
                <a:cs typeface="Courier New"/>
              </a:rPr>
              <a:t>                     </a:t>
            </a:r>
            <a:r>
              <a:rPr lang="en-US" sz="1100" err="1">
                <a:solidFill>
                  <a:srgbClr val="FFFFFF"/>
                </a:solidFill>
                <a:latin typeface="Courier New"/>
                <a:cs typeface="Courier New"/>
              </a:rPr>
              <a:t>modulatorConverge</a:t>
            </a:r>
            <a:r>
              <a:rPr lang="en-US" sz="1100">
                <a:solidFill>
                  <a:srgbClr val="FFFFFF"/>
                </a:solidFill>
                <a:latin typeface="Courier New"/>
                <a:cs typeface="Courier New"/>
              </a:rPr>
              <a:t> </a:t>
            </a:r>
            <a:r>
              <a:rPr lang="en-US" sz="1100" err="1">
                <a:solidFill>
                  <a:srgbClr val="FFFFFF"/>
                </a:solidFill>
                <a:latin typeface="Courier New"/>
                <a:cs typeface="Courier New"/>
              </a:rPr>
              <a:t>outputPowerAdjust</a:t>
            </a:r>
            <a:endParaRPr lang="en-US">
              <a:latin typeface="Courier New"/>
              <a:cs typeface="Courier New"/>
            </a:endParaRPr>
          </a:p>
          <a:p>
            <a:r>
              <a:rPr lang="en-US" sz="1100">
                <a:solidFill>
                  <a:srgbClr val="FFFFFF"/>
                </a:solidFill>
                <a:latin typeface="Courier New"/>
                <a:cs typeface="Courier New"/>
              </a:rPr>
              <a:t>Rx Turn-Up States  : </a:t>
            </a:r>
            <a:r>
              <a:rPr lang="en-US" sz="1100" err="1">
                <a:solidFill>
                  <a:srgbClr val="FFFFFF"/>
                </a:solidFill>
                <a:latin typeface="Courier New"/>
                <a:cs typeface="Courier New"/>
              </a:rPr>
              <a:t>init</a:t>
            </a:r>
            <a:r>
              <a:rPr lang="en-US" sz="1100">
                <a:solidFill>
                  <a:srgbClr val="FFFFFF"/>
                </a:solidFill>
                <a:latin typeface="Courier New"/>
                <a:cs typeface="Courier New"/>
              </a:rPr>
              <a:t> </a:t>
            </a:r>
            <a:r>
              <a:rPr lang="en-US" sz="1100" err="1">
                <a:solidFill>
                  <a:srgbClr val="FFFFFF"/>
                </a:solidFill>
                <a:latin typeface="Courier New"/>
                <a:cs typeface="Courier New"/>
              </a:rPr>
              <a:t>laserReady</a:t>
            </a:r>
            <a:r>
              <a:rPr lang="en-US" sz="1100">
                <a:solidFill>
                  <a:srgbClr val="FFFFFF"/>
                </a:solidFill>
                <a:latin typeface="Courier New"/>
                <a:cs typeface="Courier New"/>
              </a:rPr>
              <a:t> </a:t>
            </a:r>
            <a:r>
              <a:rPr lang="en-US" sz="1100" err="1">
                <a:solidFill>
                  <a:srgbClr val="FFFFFF"/>
                </a:solidFill>
                <a:latin typeface="Courier New"/>
                <a:cs typeface="Courier New"/>
              </a:rPr>
              <a:t>waitForInput</a:t>
            </a:r>
            <a:r>
              <a:rPr lang="en-US" sz="1100">
                <a:solidFill>
                  <a:srgbClr val="FFFFFF"/>
                </a:solidFill>
                <a:latin typeface="Courier New"/>
                <a:cs typeface="Courier New"/>
              </a:rPr>
              <a:t> </a:t>
            </a:r>
            <a:r>
              <a:rPr lang="en-US" sz="1100" err="1">
                <a:solidFill>
                  <a:srgbClr val="FFFFFF"/>
                </a:solidFill>
                <a:latin typeface="Courier New"/>
                <a:cs typeface="Courier New"/>
              </a:rPr>
              <a:t>adcSignal</a:t>
            </a:r>
            <a:r>
              <a:rPr lang="en-US" sz="1100">
                <a:solidFill>
                  <a:srgbClr val="FFFFFF"/>
                </a:solidFill>
                <a:latin typeface="Courier New"/>
                <a:cs typeface="Courier New"/>
              </a:rPr>
              <a:t> </a:t>
            </a:r>
            <a:r>
              <a:rPr lang="en-US" sz="1100" err="1">
                <a:solidFill>
                  <a:srgbClr val="FFFFFF"/>
                </a:solidFill>
                <a:latin typeface="Courier New"/>
                <a:cs typeface="Courier New"/>
              </a:rPr>
              <a:t>opticalLock</a:t>
            </a:r>
            <a:endParaRPr lang="de-DE">
              <a:latin typeface="Courier New"/>
              <a:cs typeface="Courier New"/>
            </a:endParaRPr>
          </a:p>
          <a:p>
            <a:r>
              <a:rPr lang="en-US" sz="1100">
                <a:solidFill>
                  <a:srgbClr val="FFFFFF"/>
                </a:solidFill>
                <a:latin typeface="Courier New"/>
                <a:cs typeface="Courier New"/>
              </a:rPr>
              <a:t>                     </a:t>
            </a:r>
            <a:r>
              <a:rPr lang="en-US" sz="1100" err="1">
                <a:solidFill>
                  <a:srgbClr val="FFFFFF"/>
                </a:solidFill>
                <a:latin typeface="Courier New"/>
                <a:cs typeface="Courier New"/>
              </a:rPr>
              <a:t>demodLock</a:t>
            </a:r>
            <a:endParaRPr lang="de-DE">
              <a:latin typeface="Courier New"/>
              <a:cs typeface="Courier New"/>
            </a:endParaRPr>
          </a:p>
          <a:p>
            <a:r>
              <a:rPr lang="en-US" sz="1100">
                <a:solidFill>
                  <a:srgbClr val="FFFFFF"/>
                </a:solidFill>
                <a:latin typeface="Courier New"/>
                <a:cs typeface="Courier New"/>
              </a:rPr>
              <a:t>===============================================================================</a:t>
            </a:r>
            <a:endParaRPr lang="de-DE">
              <a:latin typeface="Courier New"/>
              <a:cs typeface="Courier New"/>
            </a:endParaRPr>
          </a:p>
          <a:p>
            <a:endParaRPr lang="en-US" sz="1100">
              <a:solidFill>
                <a:srgbClr val="FFFFFF"/>
              </a:solidFill>
              <a:latin typeface="Courier New"/>
              <a:cs typeface="Courier New"/>
            </a:endParaRPr>
          </a:p>
        </p:txBody>
      </p:sp>
    </p:spTree>
    <p:extLst>
      <p:ext uri="{BB962C8B-B14F-4D97-AF65-F5344CB8AC3E}">
        <p14:creationId xmlns:p14="http://schemas.microsoft.com/office/powerpoint/2010/main" val="33509498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EB178D-18BD-33B3-C009-E00BD9F3BDAF}"/>
              </a:ext>
            </a:extLst>
          </p:cNvPr>
          <p:cNvSpPr>
            <a:spLocks noGrp="1"/>
          </p:cNvSpPr>
          <p:nvPr>
            <p:ph type="title"/>
          </p:nvPr>
        </p:nvSpPr>
        <p:spPr>
          <a:xfrm rot="16200000">
            <a:off x="-4687596" y="323655"/>
            <a:ext cx="10515600" cy="777875"/>
          </a:xfrm>
        </p:spPr>
        <p:txBody>
          <a:bodyPr>
            <a:normAutofit/>
          </a:bodyPr>
          <a:lstStyle/>
          <a:p>
            <a:r>
              <a:rPr lang="en-GB">
                <a:latin typeface="Arial"/>
                <a:cs typeface="Arial"/>
              </a:rPr>
              <a:t>RX Channel</a:t>
            </a:r>
            <a:endParaRPr lang="de-DE">
              <a:latin typeface="Arial"/>
              <a:cs typeface="Arial"/>
            </a:endParaRPr>
          </a:p>
        </p:txBody>
      </p:sp>
      <p:sp>
        <p:nvSpPr>
          <p:cNvPr id="4" name="Date Placeholder 3">
            <a:extLst>
              <a:ext uri="{FF2B5EF4-FFF2-40B4-BE49-F238E27FC236}">
                <a16:creationId xmlns:a16="http://schemas.microsoft.com/office/drawing/2014/main" id="{C73E73E2-DABA-0AA1-31B6-777D93CCC2C3}"/>
              </a:ext>
            </a:extLst>
          </p:cNvPr>
          <p:cNvSpPr>
            <a:spLocks noGrp="1"/>
          </p:cNvSpPr>
          <p:nvPr>
            <p:ph type="dt" sz="half" idx="2"/>
          </p:nvPr>
        </p:nvSpPr>
        <p:spPr>
          <a:xfrm>
            <a:off x="84117" y="6528503"/>
            <a:ext cx="2743200" cy="365125"/>
          </a:xfrm>
        </p:spPr>
        <p:txBody>
          <a:bodyPr/>
          <a:lstStyle/>
          <a:p>
            <a:fld id="{7E9AA530-B9BE-F047-B05C-ACC2D58FB1E8}" type="datetime1">
              <a:rPr lang="de-DE" smtClean="0"/>
              <a:t>04.11.2024</a:t>
            </a:fld>
            <a:endParaRPr lang="de-DE"/>
          </a:p>
        </p:txBody>
      </p:sp>
      <p:sp>
        <p:nvSpPr>
          <p:cNvPr id="6" name="Slide Number Placeholder 5">
            <a:extLst>
              <a:ext uri="{FF2B5EF4-FFF2-40B4-BE49-F238E27FC236}">
                <a16:creationId xmlns:a16="http://schemas.microsoft.com/office/drawing/2014/main" id="{7EA9F8EC-1789-9E3D-A909-FD85E8345248}"/>
              </a:ext>
            </a:extLst>
          </p:cNvPr>
          <p:cNvSpPr>
            <a:spLocks noGrp="1"/>
          </p:cNvSpPr>
          <p:nvPr>
            <p:ph type="sldNum" sz="quarter" idx="12"/>
          </p:nvPr>
        </p:nvSpPr>
        <p:spPr/>
        <p:txBody>
          <a:bodyPr/>
          <a:lstStyle/>
          <a:p>
            <a:fld id="{CE68A0BE-C123-194B-B38C-82F5486B51C9}" type="slidenum">
              <a:rPr lang="de-DE" smtClean="0">
                <a:latin typeface="Arial"/>
                <a:cs typeface="Arial"/>
              </a:rPr>
              <a:t>33</a:t>
            </a:fld>
            <a:endParaRPr lang="de-DE">
              <a:latin typeface="Arial"/>
              <a:cs typeface="Arial"/>
            </a:endParaRPr>
          </a:p>
        </p:txBody>
      </p:sp>
      <p:sp>
        <p:nvSpPr>
          <p:cNvPr id="7" name="Footer Placeholder 3">
            <a:extLst>
              <a:ext uri="{FF2B5EF4-FFF2-40B4-BE49-F238E27FC236}">
                <a16:creationId xmlns:a16="http://schemas.microsoft.com/office/drawing/2014/main" id="{A5D95821-4776-892F-119C-F9826740BCF6}"/>
              </a:ext>
            </a:extLst>
          </p:cNvPr>
          <p:cNvSpPr>
            <a:spLocks noGrp="1"/>
          </p:cNvSpPr>
          <p:nvPr>
            <p:ph type="ftr" sz="quarter" idx="3"/>
          </p:nvPr>
        </p:nvSpPr>
        <p:spPr>
          <a:xfrm>
            <a:off x="4040788" y="6528503"/>
            <a:ext cx="4114800" cy="365125"/>
          </a:xfrm>
        </p:spPr>
        <p:txBody>
          <a:bodyPr/>
          <a:lstStyle/>
          <a:p>
            <a:r>
              <a:rPr lang="de-DE" err="1">
                <a:latin typeface="Arial"/>
                <a:cs typeface="Arial"/>
              </a:rPr>
              <a:t>Coherent</a:t>
            </a:r>
            <a:r>
              <a:rPr lang="de-DE">
                <a:latin typeface="Arial"/>
                <a:cs typeface="Arial"/>
              </a:rPr>
              <a:t> </a:t>
            </a:r>
            <a:r>
              <a:rPr lang="de-DE" err="1">
                <a:latin typeface="Arial"/>
                <a:cs typeface="Arial"/>
              </a:rPr>
              <a:t>optical</a:t>
            </a:r>
            <a:r>
              <a:rPr lang="de-DE">
                <a:latin typeface="Arial"/>
                <a:cs typeface="Arial"/>
              </a:rPr>
              <a:t> </a:t>
            </a:r>
            <a:r>
              <a:rPr lang="de-DE" err="1">
                <a:latin typeface="Arial"/>
                <a:cs typeface="Arial"/>
              </a:rPr>
              <a:t>transceivers</a:t>
            </a:r>
            <a:endParaRPr lang="de-DE">
              <a:latin typeface="Arial"/>
              <a:cs typeface="Arial"/>
            </a:endParaRPr>
          </a:p>
        </p:txBody>
      </p:sp>
      <p:sp>
        <p:nvSpPr>
          <p:cNvPr id="21" name="Title 1">
            <a:extLst>
              <a:ext uri="{FF2B5EF4-FFF2-40B4-BE49-F238E27FC236}">
                <a16:creationId xmlns:a16="http://schemas.microsoft.com/office/drawing/2014/main" id="{57B0AA9B-9F91-58E5-57C4-0FB436187C8D}"/>
              </a:ext>
            </a:extLst>
          </p:cNvPr>
          <p:cNvSpPr txBox="1">
            <a:spLocks/>
          </p:cNvSpPr>
          <p:nvPr/>
        </p:nvSpPr>
        <p:spPr>
          <a:xfrm>
            <a:off x="1034528" y="5055235"/>
            <a:ext cx="2144508" cy="7778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Futura LT Pro Book" panose="020B0502020204020303" pitchFamily="34" charset="77"/>
                <a:ea typeface="+mj-ea"/>
                <a:cs typeface="Futura Medium" panose="020B0602020204020303" pitchFamily="34" charset="-79"/>
              </a:defRPr>
            </a:lvl1pPr>
          </a:lstStyle>
          <a:p>
            <a:endParaRPr lang="en-DE">
              <a:latin typeface="Arial"/>
              <a:cs typeface="Arial"/>
            </a:endParaRPr>
          </a:p>
        </p:txBody>
      </p:sp>
      <p:sp>
        <p:nvSpPr>
          <p:cNvPr id="3" name="Textfeld 2">
            <a:extLst>
              <a:ext uri="{FF2B5EF4-FFF2-40B4-BE49-F238E27FC236}">
                <a16:creationId xmlns:a16="http://schemas.microsoft.com/office/drawing/2014/main" id="{B472958D-364F-F53D-CAC1-6EB68798F2BC}"/>
              </a:ext>
            </a:extLst>
          </p:cNvPr>
          <p:cNvSpPr txBox="1"/>
          <p:nvPr/>
        </p:nvSpPr>
        <p:spPr>
          <a:xfrm>
            <a:off x="2213429" y="186612"/>
            <a:ext cx="8372669" cy="5909310"/>
          </a:xfrm>
          <a:prstGeom prst="rect">
            <a:avLst/>
          </a:prstGeom>
          <a:solidFill>
            <a:schemeClr val="tx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solidFill>
                  <a:srgbClr val="FFFFFF"/>
                </a:solidFill>
                <a:latin typeface="Courier New"/>
                <a:cs typeface="Courier New"/>
              </a:rPr>
              <a:t>still show port 8/1/c7, the receiver requires its own laser</a:t>
            </a:r>
            <a:endParaRPr lang="de-DE" b="1">
              <a:solidFill>
                <a:srgbClr val="000000"/>
              </a:solidFill>
              <a:latin typeface="Courier New"/>
              <a:cs typeface="Courier New"/>
            </a:endParaRPr>
          </a:p>
          <a:p>
            <a:endParaRPr lang="en-US" sz="1100">
              <a:solidFill>
                <a:srgbClr val="FFFFFF"/>
              </a:solidFill>
              <a:latin typeface="Courier New"/>
              <a:cs typeface="Courier New"/>
            </a:endParaRPr>
          </a:p>
          <a:p>
            <a:r>
              <a:rPr lang="en-US" sz="1100">
                <a:solidFill>
                  <a:srgbClr val="FFFFFF"/>
                </a:solidFill>
                <a:latin typeface="Courier New"/>
                <a:cs typeface="Courier New"/>
              </a:rPr>
              <a:t>...</a:t>
            </a:r>
          </a:p>
          <a:p>
            <a:endParaRPr lang="en-US" sz="1100">
              <a:solidFill>
                <a:srgbClr val="FFFFFF"/>
              </a:solidFill>
              <a:latin typeface="Courier New"/>
              <a:cs typeface="Courier New"/>
            </a:endParaRPr>
          </a:p>
          <a:p>
            <a:r>
              <a:rPr lang="en-US" sz="1100">
                <a:solidFill>
                  <a:srgbClr val="FFFFFF"/>
                </a:solidFill>
                <a:latin typeface="Courier New"/>
                <a:cs typeface="Courier New"/>
              </a:rPr>
              <a:t>===============================================================================</a:t>
            </a:r>
            <a:endParaRPr lang="en-US">
              <a:latin typeface="Courier New"/>
              <a:cs typeface="Courier New"/>
            </a:endParaRPr>
          </a:p>
          <a:p>
            <a:r>
              <a:rPr lang="en-US" sz="1100">
                <a:solidFill>
                  <a:srgbClr val="FFFFFF"/>
                </a:solidFill>
                <a:latin typeface="Courier New"/>
                <a:cs typeface="Courier New"/>
              </a:rPr>
              <a:t>Coherent Optical Module</a:t>
            </a:r>
            <a:endParaRPr lang="de-DE">
              <a:latin typeface="Courier New"/>
              <a:cs typeface="Courier New"/>
            </a:endParaRPr>
          </a:p>
          <a:p>
            <a:r>
              <a:rPr lang="en-US" sz="1100">
                <a:solidFill>
                  <a:srgbClr val="FFFFFF"/>
                </a:solidFill>
                <a:latin typeface="Courier New"/>
                <a:cs typeface="Courier New"/>
              </a:rPr>
              <a:t>===============================================================================</a:t>
            </a:r>
            <a:endParaRPr lang="de-DE">
              <a:latin typeface="Courier New"/>
              <a:cs typeface="Courier New"/>
            </a:endParaRPr>
          </a:p>
          <a:p>
            <a:r>
              <a:rPr lang="en-US" sz="1100" err="1">
                <a:solidFill>
                  <a:srgbClr val="FFFFFF"/>
                </a:solidFill>
                <a:latin typeface="Courier New"/>
                <a:cs typeface="Courier New"/>
              </a:rPr>
              <a:t>Cfg</a:t>
            </a:r>
            <a:r>
              <a:rPr lang="en-US" sz="1100">
                <a:solidFill>
                  <a:srgbClr val="FFFFFF"/>
                </a:solidFill>
                <a:latin typeface="Courier New"/>
                <a:cs typeface="Courier New"/>
              </a:rPr>
              <a:t> Tx Target Power:   1.00 dBm               </a:t>
            </a:r>
            <a:r>
              <a:rPr lang="en-US" sz="2000" b="1">
                <a:highlight>
                  <a:srgbClr val="00FF00"/>
                </a:highlight>
                <a:latin typeface="Courier New"/>
                <a:cs typeface="Courier New"/>
              </a:rPr>
              <a:t>Present Rx Channel : 23</a:t>
            </a:r>
          </a:p>
          <a:p>
            <a:r>
              <a:rPr lang="en-US" sz="1100" err="1">
                <a:solidFill>
                  <a:srgbClr val="FFFFFF"/>
                </a:solidFill>
                <a:latin typeface="Courier New"/>
                <a:cs typeface="Courier New"/>
              </a:rPr>
              <a:t>Cfg</a:t>
            </a:r>
            <a:r>
              <a:rPr lang="en-US" sz="1100">
                <a:solidFill>
                  <a:srgbClr val="FFFFFF"/>
                </a:solidFill>
                <a:latin typeface="Courier New"/>
                <a:cs typeface="Courier New"/>
              </a:rPr>
              <a:t> Rx LOS Thresh  :</a:t>
            </a:r>
            <a:r>
              <a:rPr lang="en-US" sz="1100">
                <a:solidFill>
                  <a:srgbClr val="FFFFFF"/>
                </a:solidFill>
                <a:latin typeface="Courier New"/>
                <a:cs typeface="Calibri"/>
              </a:rPr>
              <a:t> -23.00</a:t>
            </a:r>
            <a:r>
              <a:rPr lang="en-US" sz="1100">
                <a:solidFill>
                  <a:srgbClr val="FFFFFF"/>
                </a:solidFill>
                <a:latin typeface="Courier New"/>
                <a:cs typeface="Courier New"/>
              </a:rPr>
              <a:t> dBm               </a:t>
            </a:r>
            <a:r>
              <a:rPr lang="en-US" sz="1100" err="1">
                <a:solidFill>
                  <a:srgbClr val="FFFFFF"/>
                </a:solidFill>
                <a:latin typeface="Courier New"/>
                <a:cs typeface="Courier New"/>
              </a:rPr>
              <a:t>Cfg</a:t>
            </a:r>
            <a:r>
              <a:rPr lang="en-US" sz="1100">
                <a:solidFill>
                  <a:srgbClr val="FFFFFF"/>
                </a:solidFill>
                <a:latin typeface="Courier New"/>
                <a:cs typeface="Courier New"/>
              </a:rPr>
              <a:t> Rx Channel     : 23</a:t>
            </a:r>
            <a:endParaRPr lang="de-DE">
              <a:latin typeface="Courier New"/>
              <a:cs typeface="Courier New"/>
            </a:endParaRPr>
          </a:p>
          <a:p>
            <a:endParaRPr lang="de-DE">
              <a:latin typeface="Courier New"/>
              <a:cs typeface="Courier New"/>
            </a:endParaRPr>
          </a:p>
          <a:p>
            <a:r>
              <a:rPr lang="en-US" sz="1100" err="1">
                <a:solidFill>
                  <a:srgbClr val="92D050"/>
                </a:solidFill>
                <a:latin typeface="Courier New"/>
                <a:cs typeface="Courier New"/>
              </a:rPr>
              <a:t>Disp</a:t>
            </a:r>
            <a:r>
              <a:rPr lang="en-US" sz="1100">
                <a:solidFill>
                  <a:srgbClr val="92D050"/>
                </a:solidFill>
                <a:latin typeface="Courier New"/>
                <a:cs typeface="Courier New"/>
              </a:rPr>
              <a:t> Control Mode  : automatic</a:t>
            </a:r>
            <a:r>
              <a:rPr lang="en-US" sz="1100">
                <a:solidFill>
                  <a:srgbClr val="FFFFFF"/>
                </a:solidFill>
                <a:latin typeface="Courier New"/>
                <a:cs typeface="Courier New"/>
              </a:rPr>
              <a:t>                </a:t>
            </a:r>
            <a:r>
              <a:rPr lang="en-US" sz="1100">
                <a:solidFill>
                  <a:srgbClr val="92D050"/>
                </a:solidFill>
                <a:latin typeface="Courier New"/>
                <a:cs typeface="Courier New"/>
              </a:rPr>
              <a:t>Sweep Start </a:t>
            </a:r>
            <a:r>
              <a:rPr lang="en-US" sz="1100" err="1">
                <a:solidFill>
                  <a:srgbClr val="92D050"/>
                </a:solidFill>
                <a:latin typeface="Courier New"/>
                <a:cs typeface="Courier New"/>
              </a:rPr>
              <a:t>Disp</a:t>
            </a:r>
            <a:r>
              <a:rPr lang="en-US" sz="1100">
                <a:solidFill>
                  <a:srgbClr val="92D050"/>
                </a:solidFill>
                <a:latin typeface="Courier New"/>
                <a:cs typeface="Courier New"/>
              </a:rPr>
              <a:t>   : -25500 </a:t>
            </a:r>
            <a:r>
              <a:rPr lang="en-US" sz="1100" err="1">
                <a:solidFill>
                  <a:srgbClr val="92D050"/>
                </a:solidFill>
                <a:latin typeface="Courier New"/>
                <a:cs typeface="Courier New"/>
              </a:rPr>
              <a:t>ps</a:t>
            </a:r>
            <a:r>
              <a:rPr lang="en-US" sz="1100">
                <a:solidFill>
                  <a:srgbClr val="92D050"/>
                </a:solidFill>
                <a:latin typeface="Courier New"/>
                <a:cs typeface="Courier New"/>
              </a:rPr>
              <a:t>/nm</a:t>
            </a:r>
            <a:endParaRPr lang="de-DE">
              <a:solidFill>
                <a:srgbClr val="92D050"/>
              </a:solidFill>
              <a:latin typeface="Courier New"/>
              <a:cs typeface="Courier New"/>
            </a:endParaRPr>
          </a:p>
          <a:p>
            <a:r>
              <a:rPr lang="en-US" sz="1100" err="1">
                <a:solidFill>
                  <a:srgbClr val="FFFFFF"/>
                </a:solidFill>
                <a:latin typeface="Courier New"/>
                <a:cs typeface="Calibri"/>
              </a:rPr>
              <a:t>Cfg</a:t>
            </a:r>
            <a:r>
              <a:rPr lang="en-US" sz="1100">
                <a:solidFill>
                  <a:srgbClr val="FFFFFF"/>
                </a:solidFill>
                <a:latin typeface="Courier New"/>
                <a:cs typeface="Calibri"/>
              </a:rPr>
              <a:t> Dispersion     :      0 </a:t>
            </a:r>
            <a:r>
              <a:rPr lang="en-US" sz="1100" err="1">
                <a:solidFill>
                  <a:srgbClr val="FFFFFF"/>
                </a:solidFill>
                <a:latin typeface="Courier New"/>
                <a:cs typeface="Calibri"/>
              </a:rPr>
              <a:t>ps</a:t>
            </a:r>
            <a:r>
              <a:rPr lang="en-US" sz="1100">
                <a:solidFill>
                  <a:srgbClr val="FFFFFF"/>
                </a:solidFill>
                <a:latin typeface="Courier New"/>
                <a:cs typeface="Calibri"/>
              </a:rPr>
              <a:t>/nm             </a:t>
            </a:r>
            <a:r>
              <a:rPr lang="en-US" sz="1100">
                <a:solidFill>
                  <a:srgbClr val="92D050"/>
                </a:solidFill>
                <a:latin typeface="Courier New"/>
                <a:cs typeface="Calibri"/>
              </a:rPr>
              <a:t>Sweep</a:t>
            </a:r>
            <a:r>
              <a:rPr lang="en-US" sz="1100">
                <a:solidFill>
                  <a:srgbClr val="92D050"/>
                </a:solidFill>
                <a:latin typeface="Courier New"/>
                <a:cs typeface="Courier New"/>
              </a:rPr>
              <a:t> End </a:t>
            </a:r>
            <a:r>
              <a:rPr lang="en-US" sz="1100" err="1">
                <a:solidFill>
                  <a:srgbClr val="92D050"/>
                </a:solidFill>
                <a:latin typeface="Courier New"/>
                <a:cs typeface="Courier New"/>
              </a:rPr>
              <a:t>Disp</a:t>
            </a:r>
            <a:r>
              <a:rPr lang="en-US" sz="1100">
                <a:solidFill>
                  <a:srgbClr val="92D050"/>
                </a:solidFill>
                <a:latin typeface="Courier New"/>
                <a:cs typeface="Courier New"/>
              </a:rPr>
              <a:t>     :   2000 </a:t>
            </a:r>
            <a:r>
              <a:rPr lang="en-US" sz="1100" err="1">
                <a:solidFill>
                  <a:srgbClr val="92D050"/>
                </a:solidFill>
                <a:latin typeface="Courier New"/>
                <a:cs typeface="Courier New"/>
              </a:rPr>
              <a:t>ps</a:t>
            </a:r>
            <a:r>
              <a:rPr lang="en-US" sz="1100">
                <a:solidFill>
                  <a:srgbClr val="92D050"/>
                </a:solidFill>
                <a:latin typeface="Courier New"/>
                <a:cs typeface="Courier New"/>
              </a:rPr>
              <a:t>/nm</a:t>
            </a:r>
            <a:endParaRPr lang="en-US">
              <a:solidFill>
                <a:srgbClr val="92D050"/>
              </a:solidFill>
              <a:latin typeface="Courier New"/>
              <a:cs typeface="Courier New"/>
            </a:endParaRPr>
          </a:p>
          <a:p>
            <a:r>
              <a:rPr lang="en-US" sz="1100">
                <a:solidFill>
                  <a:srgbClr val="92D050"/>
                </a:solidFill>
                <a:latin typeface="Courier New"/>
                <a:cs typeface="Courier New"/>
              </a:rPr>
              <a:t>CPR Window Size    : 32 symbols</a:t>
            </a:r>
            <a:r>
              <a:rPr lang="en-US" sz="1100">
                <a:solidFill>
                  <a:srgbClr val="FFFFFF"/>
                </a:solidFill>
                <a:latin typeface="Courier New"/>
                <a:cs typeface="Courier New"/>
              </a:rPr>
              <a:t>               Rx LOS Reaction    : squelch</a:t>
            </a:r>
            <a:endParaRPr lang="de-DE">
              <a:latin typeface="Courier New"/>
              <a:cs typeface="Courier New"/>
            </a:endParaRPr>
          </a:p>
          <a:p>
            <a:r>
              <a:rPr lang="en-US" sz="1100">
                <a:solidFill>
                  <a:srgbClr val="92D050"/>
                </a:solidFill>
                <a:latin typeface="Courier New"/>
                <a:cs typeface="Courier New"/>
              </a:rPr>
              <a:t>Compatibility      : </a:t>
            </a:r>
            <a:r>
              <a:rPr lang="en-US" sz="1100">
                <a:solidFill>
                  <a:srgbClr val="92D050"/>
                </a:solidFill>
                <a:latin typeface="Courier New"/>
                <a:ea typeface="+mn-lt"/>
                <a:cs typeface="+mn-lt"/>
              </a:rPr>
              <a:t>openZrpOfec1</a:t>
            </a:r>
            <a:endParaRPr lang="de-DE">
              <a:solidFill>
                <a:srgbClr val="92D050"/>
              </a:solidFill>
              <a:latin typeface="Courier New"/>
              <a:ea typeface="+mn-lt"/>
              <a:cs typeface="+mn-lt"/>
            </a:endParaRPr>
          </a:p>
          <a:p>
            <a:r>
              <a:rPr lang="en-US" sz="1100" err="1">
                <a:solidFill>
                  <a:srgbClr val="FFFFFF"/>
                </a:solidFill>
                <a:latin typeface="Courier New"/>
                <a:cs typeface="Courier New"/>
              </a:rPr>
              <a:t>Cfg</a:t>
            </a:r>
            <a:r>
              <a:rPr lang="en-US" sz="1100">
                <a:solidFill>
                  <a:srgbClr val="FFFFFF"/>
                </a:solidFill>
                <a:latin typeface="Courier New"/>
                <a:cs typeface="Courier New"/>
              </a:rPr>
              <a:t> Tx Power Min   : -22.90 dBm               </a:t>
            </a:r>
            <a:r>
              <a:rPr lang="en-US" sz="1100" err="1">
                <a:solidFill>
                  <a:srgbClr val="FFFFFF"/>
                </a:solidFill>
                <a:latin typeface="Courier New"/>
                <a:cs typeface="Courier New"/>
              </a:rPr>
              <a:t>Cfg</a:t>
            </a:r>
            <a:r>
              <a:rPr lang="en-US" sz="1100">
                <a:solidFill>
                  <a:srgbClr val="FFFFFF"/>
                </a:solidFill>
                <a:latin typeface="Courier New"/>
                <a:cs typeface="Courier New"/>
              </a:rPr>
              <a:t> Tx Power Max   :   4.00 dBm</a:t>
            </a:r>
            <a:endParaRPr lang="de-DE">
              <a:latin typeface="Courier New"/>
              <a:cs typeface="Courier New"/>
            </a:endParaRPr>
          </a:p>
          <a:p>
            <a:endParaRPr lang="de-DE">
              <a:latin typeface="Courier New"/>
              <a:cs typeface="Courier New"/>
            </a:endParaRPr>
          </a:p>
          <a:p>
            <a:r>
              <a:rPr lang="en-US" sz="1100" err="1">
                <a:solidFill>
                  <a:srgbClr val="FFFFFF"/>
                </a:solidFill>
                <a:latin typeface="Courier New"/>
                <a:cs typeface="Courier New"/>
              </a:rPr>
              <a:t>Cfg</a:t>
            </a:r>
            <a:r>
              <a:rPr lang="en-US" sz="1100">
                <a:solidFill>
                  <a:srgbClr val="FFFFFF"/>
                </a:solidFill>
                <a:latin typeface="Courier New"/>
                <a:cs typeface="Courier New"/>
              </a:rPr>
              <a:t> Alarms         : </a:t>
            </a:r>
            <a:r>
              <a:rPr lang="en-US" sz="1100" err="1">
                <a:solidFill>
                  <a:srgbClr val="FFFFFF"/>
                </a:solidFill>
                <a:latin typeface="Courier New"/>
                <a:cs typeface="Courier New"/>
              </a:rPr>
              <a:t>modflt</a:t>
            </a:r>
            <a:r>
              <a:rPr lang="en-US" sz="1100">
                <a:solidFill>
                  <a:srgbClr val="FFFFFF"/>
                </a:solidFill>
                <a:latin typeface="Courier New"/>
                <a:cs typeface="Courier New"/>
              </a:rPr>
              <a:t> mod </a:t>
            </a:r>
            <a:r>
              <a:rPr lang="en-US" sz="1100" err="1">
                <a:solidFill>
                  <a:srgbClr val="FFFFFF"/>
                </a:solidFill>
                <a:latin typeface="Courier New"/>
                <a:cs typeface="Courier New"/>
              </a:rPr>
              <a:t>netrx</a:t>
            </a:r>
            <a:r>
              <a:rPr lang="en-US" sz="1100">
                <a:solidFill>
                  <a:srgbClr val="FFFFFF"/>
                </a:solidFill>
                <a:latin typeface="Courier New"/>
                <a:cs typeface="Courier New"/>
              </a:rPr>
              <a:t> </a:t>
            </a:r>
            <a:r>
              <a:rPr lang="en-US" sz="1100" err="1">
                <a:solidFill>
                  <a:srgbClr val="FFFFFF"/>
                </a:solidFill>
                <a:latin typeface="Courier New"/>
                <a:cs typeface="Courier New"/>
              </a:rPr>
              <a:t>nettx</a:t>
            </a:r>
            <a:r>
              <a:rPr lang="en-US" sz="1100">
                <a:solidFill>
                  <a:srgbClr val="FFFFFF"/>
                </a:solidFill>
                <a:latin typeface="Courier New"/>
                <a:cs typeface="Courier New"/>
              </a:rPr>
              <a:t> </a:t>
            </a:r>
            <a:r>
              <a:rPr lang="en-US" sz="1100" err="1">
                <a:solidFill>
                  <a:srgbClr val="FFFFFF"/>
                </a:solidFill>
                <a:latin typeface="Courier New"/>
                <a:cs typeface="Courier New"/>
              </a:rPr>
              <a:t>hosttx</a:t>
            </a:r>
            <a:endParaRPr lang="de-DE">
              <a:latin typeface="Courier New"/>
              <a:cs typeface="Courier New"/>
            </a:endParaRPr>
          </a:p>
          <a:p>
            <a:r>
              <a:rPr lang="en-US" sz="1100">
                <a:solidFill>
                  <a:srgbClr val="FFFFFF"/>
                </a:solidFill>
                <a:latin typeface="Courier New"/>
                <a:cs typeface="Courier New"/>
              </a:rPr>
              <a:t>Alarm Status       : </a:t>
            </a:r>
            <a:endParaRPr lang="de-DE">
              <a:latin typeface="Courier New"/>
              <a:cs typeface="Courier New"/>
            </a:endParaRPr>
          </a:p>
          <a:p>
            <a:r>
              <a:rPr lang="en-US" sz="1100">
                <a:solidFill>
                  <a:srgbClr val="FFFFFF"/>
                </a:solidFill>
                <a:latin typeface="Courier New"/>
                <a:cs typeface="Courier New"/>
              </a:rPr>
              <a:t>Defect Points      : </a:t>
            </a:r>
            <a:endParaRPr lang="de-DE">
              <a:latin typeface="Courier New"/>
              <a:cs typeface="Courier New"/>
            </a:endParaRPr>
          </a:p>
          <a:p>
            <a:endParaRPr lang="de-DE">
              <a:latin typeface="Courier New"/>
              <a:cs typeface="Courier New"/>
            </a:endParaRPr>
          </a:p>
          <a:p>
            <a:r>
              <a:rPr lang="en-US" sz="1100">
                <a:solidFill>
                  <a:schemeClr val="bg1"/>
                </a:solidFill>
                <a:latin typeface="Courier New"/>
                <a:cs typeface="Courier New"/>
              </a:rPr>
              <a:t>Rx Q Margin        :    2.4 dB                Chromatic </a:t>
            </a:r>
            <a:r>
              <a:rPr lang="en-US" sz="1100" err="1">
                <a:solidFill>
                  <a:schemeClr val="bg1"/>
                </a:solidFill>
                <a:latin typeface="Courier New"/>
                <a:cs typeface="Courier New"/>
              </a:rPr>
              <a:t>Disp</a:t>
            </a:r>
            <a:r>
              <a:rPr lang="en-US" sz="1100">
                <a:solidFill>
                  <a:schemeClr val="bg1"/>
                </a:solidFill>
                <a:latin typeface="Courier New"/>
                <a:cs typeface="Courier New"/>
              </a:rPr>
              <a:t>     :    220 </a:t>
            </a:r>
            <a:r>
              <a:rPr lang="en-US" sz="1100" err="1">
                <a:solidFill>
                  <a:schemeClr val="bg1"/>
                </a:solidFill>
                <a:latin typeface="Courier New"/>
                <a:cs typeface="Courier New"/>
              </a:rPr>
              <a:t>ps</a:t>
            </a:r>
            <a:r>
              <a:rPr lang="en-US" sz="1100">
                <a:solidFill>
                  <a:schemeClr val="bg1"/>
                </a:solidFill>
                <a:latin typeface="Courier New"/>
                <a:cs typeface="Courier New"/>
              </a:rPr>
              <a:t>/nm</a:t>
            </a:r>
            <a:endParaRPr lang="en-US">
              <a:solidFill>
                <a:schemeClr val="bg1"/>
              </a:solidFill>
              <a:latin typeface="Courier New"/>
              <a:cs typeface="Courier New"/>
            </a:endParaRPr>
          </a:p>
          <a:p>
            <a:r>
              <a:rPr lang="en-US" sz="1100">
                <a:solidFill>
                  <a:schemeClr val="bg1"/>
                </a:solidFill>
                <a:latin typeface="Courier New"/>
                <a:cs typeface="Courier New"/>
              </a:rPr>
              <a:t>SNR/OSNR X Polar   :   17.4 dB / 34.4 dB      Diff Group Delay   :      2 </a:t>
            </a:r>
            <a:r>
              <a:rPr lang="en-US" sz="1100" err="1">
                <a:solidFill>
                  <a:schemeClr val="bg1"/>
                </a:solidFill>
                <a:latin typeface="Courier New"/>
                <a:cs typeface="Courier New"/>
              </a:rPr>
              <a:t>ps</a:t>
            </a:r>
            <a:endParaRPr lang="en-US">
              <a:solidFill>
                <a:schemeClr val="bg1"/>
              </a:solidFill>
              <a:latin typeface="Courier New"/>
              <a:cs typeface="Courier New"/>
            </a:endParaRPr>
          </a:p>
          <a:p>
            <a:r>
              <a:rPr lang="en-US" sz="1100">
                <a:solidFill>
                  <a:schemeClr val="bg1"/>
                </a:solidFill>
                <a:latin typeface="Courier New"/>
                <a:cs typeface="Courier New"/>
              </a:rPr>
              <a:t>SNR/OSNR Y Polar   :   17.4 dB / 34.4 dB      Pre-FEC BER        : 1.213E-03</a:t>
            </a:r>
            <a:endParaRPr lang="de-DE">
              <a:solidFill>
                <a:schemeClr val="bg1"/>
              </a:solidFill>
              <a:latin typeface="Courier New"/>
              <a:cs typeface="Courier New"/>
            </a:endParaRPr>
          </a:p>
          <a:p>
            <a:endParaRPr lang="de-DE">
              <a:solidFill>
                <a:srgbClr val="92D050"/>
              </a:solidFill>
              <a:latin typeface="Courier New"/>
              <a:cs typeface="Calibri"/>
            </a:endParaRPr>
          </a:p>
          <a:p>
            <a:r>
              <a:rPr lang="en-US" sz="1100">
                <a:solidFill>
                  <a:srgbClr val="FFFFFF"/>
                </a:solidFill>
                <a:latin typeface="Courier New"/>
                <a:cs typeface="Courier New"/>
              </a:rPr>
              <a:t>Module State       : ready                    </a:t>
            </a:r>
            <a:endParaRPr lang="de-DE">
              <a:latin typeface="Courier New"/>
              <a:cs typeface="Courier New"/>
            </a:endParaRPr>
          </a:p>
          <a:p>
            <a:r>
              <a:rPr lang="en-US" sz="1100">
                <a:solidFill>
                  <a:srgbClr val="FFFFFF"/>
                </a:solidFill>
                <a:latin typeface="Courier New"/>
                <a:cs typeface="Courier New"/>
              </a:rPr>
              <a:t>Tx Turn-Up States  : </a:t>
            </a:r>
            <a:r>
              <a:rPr lang="en-US" sz="1100" err="1">
                <a:solidFill>
                  <a:srgbClr val="FFFFFF"/>
                </a:solidFill>
                <a:latin typeface="Courier New"/>
                <a:cs typeface="Courier New"/>
              </a:rPr>
              <a:t>init</a:t>
            </a:r>
            <a:r>
              <a:rPr lang="en-US" sz="1100">
                <a:solidFill>
                  <a:srgbClr val="FFFFFF"/>
                </a:solidFill>
                <a:latin typeface="Courier New"/>
                <a:cs typeface="Courier New"/>
              </a:rPr>
              <a:t> </a:t>
            </a:r>
            <a:r>
              <a:rPr lang="en-US" sz="1100" err="1">
                <a:solidFill>
                  <a:srgbClr val="FFFFFF"/>
                </a:solidFill>
                <a:latin typeface="Courier New"/>
                <a:cs typeface="Courier New"/>
              </a:rPr>
              <a:t>laserTurnUp</a:t>
            </a:r>
            <a:r>
              <a:rPr lang="en-US" sz="1100">
                <a:solidFill>
                  <a:srgbClr val="FFFFFF"/>
                </a:solidFill>
                <a:latin typeface="Courier New"/>
                <a:cs typeface="Courier New"/>
              </a:rPr>
              <a:t> </a:t>
            </a:r>
            <a:r>
              <a:rPr lang="en-US" sz="1100" err="1">
                <a:solidFill>
                  <a:srgbClr val="FFFFFF"/>
                </a:solidFill>
                <a:latin typeface="Courier New"/>
                <a:cs typeface="Courier New"/>
              </a:rPr>
              <a:t>laserReadyOff</a:t>
            </a:r>
            <a:r>
              <a:rPr lang="en-US" sz="1100">
                <a:solidFill>
                  <a:srgbClr val="FFFFFF"/>
                </a:solidFill>
                <a:latin typeface="Courier New"/>
                <a:cs typeface="Courier New"/>
              </a:rPr>
              <a:t> </a:t>
            </a:r>
            <a:r>
              <a:rPr lang="en-US" sz="1100" err="1">
                <a:solidFill>
                  <a:srgbClr val="FFFFFF"/>
                </a:solidFill>
                <a:latin typeface="Courier New"/>
                <a:cs typeface="Courier New"/>
              </a:rPr>
              <a:t>laserReady</a:t>
            </a:r>
            <a:endParaRPr lang="en-US">
              <a:latin typeface="Courier New"/>
              <a:cs typeface="Courier New"/>
            </a:endParaRPr>
          </a:p>
          <a:p>
            <a:r>
              <a:rPr lang="en-US" sz="1100">
                <a:solidFill>
                  <a:srgbClr val="FFFFFF"/>
                </a:solidFill>
                <a:latin typeface="Courier New"/>
                <a:cs typeface="Courier New"/>
              </a:rPr>
              <a:t>                     </a:t>
            </a:r>
            <a:r>
              <a:rPr lang="en-US" sz="1100" err="1">
                <a:solidFill>
                  <a:srgbClr val="FFFFFF"/>
                </a:solidFill>
                <a:latin typeface="Courier New"/>
                <a:cs typeface="Courier New"/>
              </a:rPr>
              <a:t>modulatorConverge</a:t>
            </a:r>
            <a:r>
              <a:rPr lang="en-US" sz="1100">
                <a:solidFill>
                  <a:srgbClr val="FFFFFF"/>
                </a:solidFill>
                <a:latin typeface="Courier New"/>
                <a:cs typeface="Courier New"/>
              </a:rPr>
              <a:t> </a:t>
            </a:r>
            <a:r>
              <a:rPr lang="en-US" sz="1100" err="1">
                <a:solidFill>
                  <a:srgbClr val="FFFFFF"/>
                </a:solidFill>
                <a:latin typeface="Courier New"/>
                <a:cs typeface="Courier New"/>
              </a:rPr>
              <a:t>outputPowerAdjust</a:t>
            </a:r>
            <a:endParaRPr lang="en-US">
              <a:latin typeface="Courier New"/>
              <a:cs typeface="Courier New"/>
            </a:endParaRPr>
          </a:p>
          <a:p>
            <a:r>
              <a:rPr lang="en-US" sz="1100">
                <a:solidFill>
                  <a:srgbClr val="FFFFFF"/>
                </a:solidFill>
                <a:latin typeface="Courier New"/>
                <a:cs typeface="Courier New"/>
              </a:rPr>
              <a:t>Rx Turn-Up States  : </a:t>
            </a:r>
            <a:r>
              <a:rPr lang="en-US" sz="1100" err="1">
                <a:solidFill>
                  <a:srgbClr val="FFFFFF"/>
                </a:solidFill>
                <a:latin typeface="Courier New"/>
                <a:cs typeface="Courier New"/>
              </a:rPr>
              <a:t>init</a:t>
            </a:r>
            <a:r>
              <a:rPr lang="en-US" sz="1100">
                <a:solidFill>
                  <a:srgbClr val="FFFFFF"/>
                </a:solidFill>
                <a:latin typeface="Courier New"/>
                <a:cs typeface="Courier New"/>
              </a:rPr>
              <a:t> </a:t>
            </a:r>
            <a:r>
              <a:rPr lang="en-US" sz="1100" err="1">
                <a:solidFill>
                  <a:srgbClr val="FFFFFF"/>
                </a:solidFill>
                <a:latin typeface="Courier New"/>
                <a:cs typeface="Courier New"/>
              </a:rPr>
              <a:t>laserReady</a:t>
            </a:r>
            <a:r>
              <a:rPr lang="en-US" sz="1100">
                <a:solidFill>
                  <a:srgbClr val="FFFFFF"/>
                </a:solidFill>
                <a:latin typeface="Courier New"/>
                <a:cs typeface="Courier New"/>
              </a:rPr>
              <a:t> </a:t>
            </a:r>
            <a:r>
              <a:rPr lang="en-US" sz="1100" err="1">
                <a:solidFill>
                  <a:srgbClr val="FFFFFF"/>
                </a:solidFill>
                <a:latin typeface="Courier New"/>
                <a:cs typeface="Courier New"/>
              </a:rPr>
              <a:t>waitForInput</a:t>
            </a:r>
            <a:r>
              <a:rPr lang="en-US" sz="1100">
                <a:solidFill>
                  <a:srgbClr val="FFFFFF"/>
                </a:solidFill>
                <a:latin typeface="Courier New"/>
                <a:cs typeface="Courier New"/>
              </a:rPr>
              <a:t> </a:t>
            </a:r>
            <a:r>
              <a:rPr lang="en-US" sz="1100" err="1">
                <a:solidFill>
                  <a:srgbClr val="FFFFFF"/>
                </a:solidFill>
                <a:latin typeface="Courier New"/>
                <a:cs typeface="Courier New"/>
              </a:rPr>
              <a:t>adcSignal</a:t>
            </a:r>
            <a:r>
              <a:rPr lang="en-US" sz="1100">
                <a:solidFill>
                  <a:srgbClr val="FFFFFF"/>
                </a:solidFill>
                <a:latin typeface="Courier New"/>
                <a:cs typeface="Courier New"/>
              </a:rPr>
              <a:t> </a:t>
            </a:r>
            <a:r>
              <a:rPr lang="en-US" sz="1100" err="1">
                <a:solidFill>
                  <a:srgbClr val="FFFFFF"/>
                </a:solidFill>
                <a:latin typeface="Courier New"/>
                <a:cs typeface="Courier New"/>
              </a:rPr>
              <a:t>opticalLock</a:t>
            </a:r>
            <a:endParaRPr lang="de-DE">
              <a:latin typeface="Courier New"/>
              <a:cs typeface="Courier New"/>
            </a:endParaRPr>
          </a:p>
          <a:p>
            <a:r>
              <a:rPr lang="en-US" sz="1100">
                <a:solidFill>
                  <a:srgbClr val="FFFFFF"/>
                </a:solidFill>
                <a:latin typeface="Courier New"/>
                <a:cs typeface="Courier New"/>
              </a:rPr>
              <a:t>                     </a:t>
            </a:r>
            <a:r>
              <a:rPr lang="en-US" sz="1100" err="1">
                <a:solidFill>
                  <a:srgbClr val="FFFFFF"/>
                </a:solidFill>
                <a:latin typeface="Courier New"/>
                <a:cs typeface="Courier New"/>
              </a:rPr>
              <a:t>demodLock</a:t>
            </a:r>
            <a:endParaRPr lang="de-DE">
              <a:latin typeface="Courier New"/>
              <a:cs typeface="Courier New"/>
            </a:endParaRPr>
          </a:p>
          <a:p>
            <a:r>
              <a:rPr lang="en-US" sz="1100">
                <a:solidFill>
                  <a:srgbClr val="FFFFFF"/>
                </a:solidFill>
                <a:latin typeface="Courier New"/>
                <a:cs typeface="Courier New"/>
              </a:rPr>
              <a:t>===============================================================================</a:t>
            </a:r>
            <a:endParaRPr lang="de-DE">
              <a:latin typeface="Courier New"/>
              <a:cs typeface="Courier New"/>
            </a:endParaRPr>
          </a:p>
          <a:p>
            <a:endParaRPr lang="en-US" sz="1100">
              <a:solidFill>
                <a:srgbClr val="FFFFFF"/>
              </a:solidFill>
              <a:latin typeface="Courier New"/>
              <a:cs typeface="Courier New"/>
            </a:endParaRPr>
          </a:p>
        </p:txBody>
      </p:sp>
      <p:sp>
        <p:nvSpPr>
          <p:cNvPr id="8" name="Title 1">
            <a:extLst>
              <a:ext uri="{FF2B5EF4-FFF2-40B4-BE49-F238E27FC236}">
                <a16:creationId xmlns:a16="http://schemas.microsoft.com/office/drawing/2014/main" id="{583AEB1C-F461-6327-1FE5-090D94720DD9}"/>
              </a:ext>
            </a:extLst>
          </p:cNvPr>
          <p:cNvSpPr txBox="1">
            <a:spLocks/>
          </p:cNvSpPr>
          <p:nvPr/>
        </p:nvSpPr>
        <p:spPr>
          <a:xfrm>
            <a:off x="1834993" y="2078901"/>
            <a:ext cx="9043438" cy="1778325"/>
          </a:xfrm>
          <a:prstGeom prst="rect">
            <a:avLst/>
          </a:prstGeom>
          <a:solidFill>
            <a:schemeClr val="bg1"/>
          </a:solidFill>
          <a:ln>
            <a:solidFill>
              <a:schemeClr val="tx1"/>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Futura LT Pro Book" panose="020B0502020204020303" pitchFamily="34" charset="77"/>
                <a:ea typeface="+mj-ea"/>
                <a:cs typeface="Futura Medium" panose="020B0602020204020303" pitchFamily="34" charset="-79"/>
              </a:defRPr>
            </a:lvl1pPr>
          </a:lstStyle>
          <a:p>
            <a:r>
              <a:rPr lang="en-GB" sz="3600">
                <a:latin typeface="Arial"/>
                <a:cs typeface="Arial"/>
              </a:rPr>
              <a:t>required to establish the link, no sweeping</a:t>
            </a:r>
            <a:endParaRPr lang="en-GB" sz="3600" err="1">
              <a:latin typeface="Arial"/>
              <a:cs typeface="Arial"/>
            </a:endParaRPr>
          </a:p>
        </p:txBody>
      </p:sp>
    </p:spTree>
    <p:extLst>
      <p:ext uri="{BB962C8B-B14F-4D97-AF65-F5344CB8AC3E}">
        <p14:creationId xmlns:p14="http://schemas.microsoft.com/office/powerpoint/2010/main" val="22610334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EB178D-18BD-33B3-C009-E00BD9F3BDAF}"/>
              </a:ext>
            </a:extLst>
          </p:cNvPr>
          <p:cNvSpPr>
            <a:spLocks noGrp="1"/>
          </p:cNvSpPr>
          <p:nvPr>
            <p:ph type="title"/>
          </p:nvPr>
        </p:nvSpPr>
        <p:spPr>
          <a:xfrm rot="16200000">
            <a:off x="-2562290" y="2806635"/>
            <a:ext cx="6389396" cy="808977"/>
          </a:xfrm>
        </p:spPr>
        <p:txBody>
          <a:bodyPr>
            <a:normAutofit fontScale="90000"/>
          </a:bodyPr>
          <a:lstStyle/>
          <a:p>
            <a:r>
              <a:rPr lang="en-GB">
                <a:latin typeface="Arial"/>
                <a:cs typeface="Arial"/>
              </a:rPr>
              <a:t>Chromatic Dispersion (CD)</a:t>
            </a:r>
            <a:endParaRPr lang="de-DE">
              <a:latin typeface="Arial"/>
              <a:cs typeface="Arial"/>
            </a:endParaRPr>
          </a:p>
        </p:txBody>
      </p:sp>
      <p:sp>
        <p:nvSpPr>
          <p:cNvPr id="4" name="Date Placeholder 3">
            <a:extLst>
              <a:ext uri="{FF2B5EF4-FFF2-40B4-BE49-F238E27FC236}">
                <a16:creationId xmlns:a16="http://schemas.microsoft.com/office/drawing/2014/main" id="{C73E73E2-DABA-0AA1-31B6-777D93CCC2C3}"/>
              </a:ext>
            </a:extLst>
          </p:cNvPr>
          <p:cNvSpPr>
            <a:spLocks noGrp="1"/>
          </p:cNvSpPr>
          <p:nvPr>
            <p:ph type="dt" sz="half" idx="2"/>
          </p:nvPr>
        </p:nvSpPr>
        <p:spPr>
          <a:xfrm>
            <a:off x="84117" y="6528503"/>
            <a:ext cx="2743200" cy="365125"/>
          </a:xfrm>
        </p:spPr>
        <p:txBody>
          <a:bodyPr/>
          <a:lstStyle/>
          <a:p>
            <a:fld id="{7E9AA530-B9BE-F047-B05C-ACC2D58FB1E8}" type="datetime1">
              <a:rPr lang="de-DE" smtClean="0"/>
              <a:t>04.11.2024</a:t>
            </a:fld>
            <a:endParaRPr lang="de-DE"/>
          </a:p>
        </p:txBody>
      </p:sp>
      <p:sp>
        <p:nvSpPr>
          <p:cNvPr id="6" name="Slide Number Placeholder 5">
            <a:extLst>
              <a:ext uri="{FF2B5EF4-FFF2-40B4-BE49-F238E27FC236}">
                <a16:creationId xmlns:a16="http://schemas.microsoft.com/office/drawing/2014/main" id="{7EA9F8EC-1789-9E3D-A909-FD85E8345248}"/>
              </a:ext>
            </a:extLst>
          </p:cNvPr>
          <p:cNvSpPr>
            <a:spLocks noGrp="1"/>
          </p:cNvSpPr>
          <p:nvPr>
            <p:ph type="sldNum" sz="quarter" idx="12"/>
          </p:nvPr>
        </p:nvSpPr>
        <p:spPr/>
        <p:txBody>
          <a:bodyPr/>
          <a:lstStyle/>
          <a:p>
            <a:fld id="{CE68A0BE-C123-194B-B38C-82F5486B51C9}" type="slidenum">
              <a:rPr lang="de-DE" smtClean="0">
                <a:latin typeface="Arial"/>
                <a:cs typeface="Arial"/>
              </a:rPr>
              <a:t>34</a:t>
            </a:fld>
            <a:endParaRPr lang="de-DE">
              <a:latin typeface="Arial"/>
              <a:cs typeface="Arial"/>
            </a:endParaRPr>
          </a:p>
        </p:txBody>
      </p:sp>
      <p:sp>
        <p:nvSpPr>
          <p:cNvPr id="7" name="Footer Placeholder 3">
            <a:extLst>
              <a:ext uri="{FF2B5EF4-FFF2-40B4-BE49-F238E27FC236}">
                <a16:creationId xmlns:a16="http://schemas.microsoft.com/office/drawing/2014/main" id="{A5D95821-4776-892F-119C-F9826740BCF6}"/>
              </a:ext>
            </a:extLst>
          </p:cNvPr>
          <p:cNvSpPr>
            <a:spLocks noGrp="1"/>
          </p:cNvSpPr>
          <p:nvPr>
            <p:ph type="ftr" sz="quarter" idx="3"/>
          </p:nvPr>
        </p:nvSpPr>
        <p:spPr>
          <a:xfrm>
            <a:off x="4040788" y="6528503"/>
            <a:ext cx="4114800" cy="365125"/>
          </a:xfrm>
        </p:spPr>
        <p:txBody>
          <a:bodyPr/>
          <a:lstStyle/>
          <a:p>
            <a:r>
              <a:rPr lang="de-DE" err="1">
                <a:latin typeface="Arial"/>
                <a:cs typeface="Arial"/>
              </a:rPr>
              <a:t>Coherent</a:t>
            </a:r>
            <a:r>
              <a:rPr lang="de-DE">
                <a:latin typeface="Arial"/>
                <a:cs typeface="Arial"/>
              </a:rPr>
              <a:t> </a:t>
            </a:r>
            <a:r>
              <a:rPr lang="de-DE" err="1">
                <a:latin typeface="Arial"/>
                <a:cs typeface="Arial"/>
              </a:rPr>
              <a:t>optical</a:t>
            </a:r>
            <a:r>
              <a:rPr lang="de-DE">
                <a:latin typeface="Arial"/>
                <a:cs typeface="Arial"/>
              </a:rPr>
              <a:t> </a:t>
            </a:r>
            <a:r>
              <a:rPr lang="de-DE" err="1">
                <a:latin typeface="Arial"/>
                <a:cs typeface="Arial"/>
              </a:rPr>
              <a:t>transceivers</a:t>
            </a:r>
            <a:endParaRPr lang="de-DE">
              <a:latin typeface="Arial"/>
              <a:cs typeface="Arial"/>
            </a:endParaRPr>
          </a:p>
        </p:txBody>
      </p:sp>
      <p:sp>
        <p:nvSpPr>
          <p:cNvPr id="21" name="Title 1">
            <a:extLst>
              <a:ext uri="{FF2B5EF4-FFF2-40B4-BE49-F238E27FC236}">
                <a16:creationId xmlns:a16="http://schemas.microsoft.com/office/drawing/2014/main" id="{57B0AA9B-9F91-58E5-57C4-0FB436187C8D}"/>
              </a:ext>
            </a:extLst>
          </p:cNvPr>
          <p:cNvSpPr txBox="1">
            <a:spLocks/>
          </p:cNvSpPr>
          <p:nvPr/>
        </p:nvSpPr>
        <p:spPr>
          <a:xfrm>
            <a:off x="1034528" y="5055235"/>
            <a:ext cx="2144508" cy="7778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Futura LT Pro Book" panose="020B0502020204020303" pitchFamily="34" charset="77"/>
                <a:ea typeface="+mj-ea"/>
                <a:cs typeface="Futura Medium" panose="020B0602020204020303" pitchFamily="34" charset="-79"/>
              </a:defRPr>
            </a:lvl1pPr>
          </a:lstStyle>
          <a:p>
            <a:endParaRPr lang="en-DE">
              <a:latin typeface="Arial"/>
              <a:cs typeface="Arial"/>
            </a:endParaRPr>
          </a:p>
        </p:txBody>
      </p:sp>
      <p:sp>
        <p:nvSpPr>
          <p:cNvPr id="3" name="Textfeld 2">
            <a:extLst>
              <a:ext uri="{FF2B5EF4-FFF2-40B4-BE49-F238E27FC236}">
                <a16:creationId xmlns:a16="http://schemas.microsoft.com/office/drawing/2014/main" id="{B472958D-364F-F53D-CAC1-6EB68798F2BC}"/>
              </a:ext>
            </a:extLst>
          </p:cNvPr>
          <p:cNvSpPr txBox="1"/>
          <p:nvPr/>
        </p:nvSpPr>
        <p:spPr>
          <a:xfrm>
            <a:off x="2213429" y="162421"/>
            <a:ext cx="8475796" cy="6186309"/>
          </a:xfrm>
          <a:prstGeom prst="rect">
            <a:avLst/>
          </a:prstGeom>
          <a:solidFill>
            <a:schemeClr val="tx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solidFill>
                  <a:srgbClr val="FFFFFF"/>
                </a:solidFill>
                <a:latin typeface="Courier New"/>
                <a:cs typeface="Courier New"/>
              </a:rPr>
              <a:t>still show port 8/1/c7, back in the past with 10G and CWDM this was a major issue</a:t>
            </a:r>
            <a:endParaRPr lang="de-DE" b="1">
              <a:solidFill>
                <a:srgbClr val="000000"/>
              </a:solidFill>
              <a:latin typeface="Courier New"/>
              <a:cs typeface="Courier New"/>
            </a:endParaRPr>
          </a:p>
          <a:p>
            <a:endParaRPr lang="en-US" sz="1100">
              <a:solidFill>
                <a:srgbClr val="FFFFFF"/>
              </a:solidFill>
              <a:latin typeface="Courier New"/>
              <a:cs typeface="Courier New"/>
            </a:endParaRPr>
          </a:p>
          <a:p>
            <a:r>
              <a:rPr lang="en-US" sz="1100">
                <a:solidFill>
                  <a:srgbClr val="FFFFFF"/>
                </a:solidFill>
                <a:latin typeface="Courier New"/>
                <a:cs typeface="Courier New"/>
              </a:rPr>
              <a:t>...</a:t>
            </a:r>
          </a:p>
          <a:p>
            <a:endParaRPr lang="en-US" sz="1100">
              <a:solidFill>
                <a:srgbClr val="FFFFFF"/>
              </a:solidFill>
              <a:latin typeface="Courier New"/>
              <a:cs typeface="Courier New"/>
            </a:endParaRPr>
          </a:p>
          <a:p>
            <a:r>
              <a:rPr lang="en-US" sz="1100">
                <a:solidFill>
                  <a:srgbClr val="FFFFFF"/>
                </a:solidFill>
                <a:latin typeface="Courier New"/>
                <a:cs typeface="Courier New"/>
              </a:rPr>
              <a:t>===============================================================================</a:t>
            </a:r>
            <a:endParaRPr lang="en-US">
              <a:latin typeface="Courier New"/>
              <a:cs typeface="Courier New"/>
            </a:endParaRPr>
          </a:p>
          <a:p>
            <a:r>
              <a:rPr lang="en-US" sz="1100">
                <a:solidFill>
                  <a:srgbClr val="FFFFFF"/>
                </a:solidFill>
                <a:latin typeface="Courier New"/>
                <a:cs typeface="Courier New"/>
              </a:rPr>
              <a:t>Coherent Optical Module</a:t>
            </a:r>
            <a:endParaRPr lang="de-DE">
              <a:latin typeface="Courier New"/>
              <a:cs typeface="Courier New"/>
            </a:endParaRPr>
          </a:p>
          <a:p>
            <a:r>
              <a:rPr lang="en-US" sz="1100">
                <a:solidFill>
                  <a:srgbClr val="FFFFFF"/>
                </a:solidFill>
                <a:latin typeface="Courier New"/>
                <a:cs typeface="Courier New"/>
              </a:rPr>
              <a:t>===============================================================================</a:t>
            </a:r>
            <a:endParaRPr lang="de-DE">
              <a:latin typeface="Courier New"/>
              <a:cs typeface="Courier New"/>
            </a:endParaRPr>
          </a:p>
          <a:p>
            <a:r>
              <a:rPr lang="en-US" sz="1100" err="1">
                <a:solidFill>
                  <a:srgbClr val="FFFFFF"/>
                </a:solidFill>
                <a:latin typeface="Courier New"/>
                <a:cs typeface="Courier New"/>
              </a:rPr>
              <a:t>Cfg</a:t>
            </a:r>
            <a:r>
              <a:rPr lang="en-US" sz="1100">
                <a:solidFill>
                  <a:srgbClr val="FFFFFF"/>
                </a:solidFill>
                <a:latin typeface="Courier New"/>
                <a:cs typeface="Courier New"/>
              </a:rPr>
              <a:t> Tx Target Power:   1.00 dBm               </a:t>
            </a:r>
            <a:r>
              <a:rPr lang="en-US" sz="1100">
                <a:solidFill>
                  <a:schemeClr val="bg1"/>
                </a:solidFill>
                <a:latin typeface="Courier New"/>
                <a:cs typeface="Courier New"/>
              </a:rPr>
              <a:t>Present Rx Channel : 23</a:t>
            </a:r>
            <a:endParaRPr lang="en-US">
              <a:solidFill>
                <a:schemeClr val="bg1"/>
              </a:solidFill>
              <a:latin typeface="Courier New"/>
              <a:cs typeface="Courier New"/>
            </a:endParaRPr>
          </a:p>
          <a:p>
            <a:r>
              <a:rPr lang="en-US" sz="1100" err="1">
                <a:solidFill>
                  <a:srgbClr val="FFFFFF"/>
                </a:solidFill>
                <a:latin typeface="Courier New"/>
                <a:cs typeface="Courier New"/>
              </a:rPr>
              <a:t>Cfg</a:t>
            </a:r>
            <a:r>
              <a:rPr lang="en-US" sz="1100">
                <a:solidFill>
                  <a:srgbClr val="FFFFFF"/>
                </a:solidFill>
                <a:latin typeface="Courier New"/>
                <a:cs typeface="Courier New"/>
              </a:rPr>
              <a:t> Rx LOS Thresh  :</a:t>
            </a:r>
            <a:r>
              <a:rPr lang="en-US" sz="1100">
                <a:solidFill>
                  <a:srgbClr val="FFFFFF"/>
                </a:solidFill>
                <a:latin typeface="Courier New"/>
                <a:cs typeface="Calibri"/>
              </a:rPr>
              <a:t> -23.00</a:t>
            </a:r>
            <a:r>
              <a:rPr lang="en-US" sz="1100">
                <a:solidFill>
                  <a:srgbClr val="FFFFFF"/>
                </a:solidFill>
                <a:latin typeface="Courier New"/>
                <a:cs typeface="Courier New"/>
              </a:rPr>
              <a:t> dBm               </a:t>
            </a:r>
            <a:r>
              <a:rPr lang="en-US" sz="1100" err="1">
                <a:solidFill>
                  <a:srgbClr val="FFFFFF"/>
                </a:solidFill>
                <a:latin typeface="Courier New"/>
                <a:cs typeface="Courier New"/>
              </a:rPr>
              <a:t>Cfg</a:t>
            </a:r>
            <a:r>
              <a:rPr lang="en-US" sz="1100">
                <a:solidFill>
                  <a:srgbClr val="FFFFFF"/>
                </a:solidFill>
                <a:latin typeface="Courier New"/>
                <a:cs typeface="Courier New"/>
              </a:rPr>
              <a:t> Rx Channel     : 23</a:t>
            </a:r>
            <a:endParaRPr lang="de-DE">
              <a:latin typeface="Courier New"/>
              <a:cs typeface="Courier New"/>
            </a:endParaRPr>
          </a:p>
          <a:p>
            <a:endParaRPr lang="de-DE">
              <a:latin typeface="Courier New"/>
              <a:cs typeface="Courier New"/>
            </a:endParaRPr>
          </a:p>
          <a:p>
            <a:r>
              <a:rPr lang="en-US" sz="1100" err="1">
                <a:solidFill>
                  <a:schemeClr val="bg1"/>
                </a:solidFill>
                <a:latin typeface="Courier New"/>
                <a:cs typeface="Courier New"/>
              </a:rPr>
              <a:t>Disp</a:t>
            </a:r>
            <a:r>
              <a:rPr lang="en-US" sz="1100">
                <a:solidFill>
                  <a:schemeClr val="bg1"/>
                </a:solidFill>
                <a:latin typeface="Courier New"/>
                <a:cs typeface="Courier New"/>
              </a:rPr>
              <a:t> Control Mode  : automatic </a:t>
            </a:r>
            <a:r>
              <a:rPr lang="en-US" sz="1100">
                <a:solidFill>
                  <a:srgbClr val="FFFFFF"/>
                </a:solidFill>
                <a:latin typeface="Courier New"/>
                <a:cs typeface="Courier New"/>
              </a:rPr>
              <a:t>               </a:t>
            </a:r>
            <a:r>
              <a:rPr lang="en-US" sz="2000" b="1">
                <a:highlight>
                  <a:srgbClr val="00FF00"/>
                </a:highlight>
                <a:latin typeface="Courier New"/>
                <a:cs typeface="Courier New"/>
              </a:rPr>
              <a:t>Sweep Start </a:t>
            </a:r>
            <a:r>
              <a:rPr lang="en-US" sz="2000" b="1" err="1">
                <a:highlight>
                  <a:srgbClr val="00FF00"/>
                </a:highlight>
                <a:latin typeface="Courier New"/>
                <a:cs typeface="Courier New"/>
              </a:rPr>
              <a:t>Disp</a:t>
            </a:r>
            <a:r>
              <a:rPr lang="en-US" sz="2000" b="1">
                <a:highlight>
                  <a:srgbClr val="00FF00"/>
                </a:highlight>
                <a:latin typeface="Courier New"/>
                <a:cs typeface="Courier New"/>
              </a:rPr>
              <a:t>:-25500 </a:t>
            </a:r>
            <a:r>
              <a:rPr lang="en-US" sz="2000" b="1" err="1">
                <a:highlight>
                  <a:srgbClr val="00FF00"/>
                </a:highlight>
                <a:latin typeface="Courier New"/>
                <a:cs typeface="Courier New"/>
              </a:rPr>
              <a:t>ps</a:t>
            </a:r>
            <a:r>
              <a:rPr lang="en-US" sz="2000" b="1">
                <a:highlight>
                  <a:srgbClr val="00FF00"/>
                </a:highlight>
                <a:latin typeface="Courier New"/>
                <a:cs typeface="Courier New"/>
              </a:rPr>
              <a:t>/nm</a:t>
            </a:r>
            <a:endParaRPr lang="de-DE" sz="2000" b="1">
              <a:highlight>
                <a:srgbClr val="00FF00"/>
              </a:highlight>
              <a:latin typeface="Courier New"/>
              <a:cs typeface="Courier New"/>
            </a:endParaRPr>
          </a:p>
          <a:p>
            <a:r>
              <a:rPr lang="en-US" sz="1100" err="1">
                <a:solidFill>
                  <a:srgbClr val="92D050"/>
                </a:solidFill>
                <a:latin typeface="Courier New"/>
                <a:cs typeface="Calibri"/>
              </a:rPr>
              <a:t>Cfg</a:t>
            </a:r>
            <a:r>
              <a:rPr lang="en-US" sz="1100">
                <a:solidFill>
                  <a:srgbClr val="92D050"/>
                </a:solidFill>
                <a:latin typeface="Courier New"/>
                <a:cs typeface="Calibri"/>
              </a:rPr>
              <a:t> Dispersion     :      0 </a:t>
            </a:r>
            <a:r>
              <a:rPr lang="en-US" sz="1100" err="1">
                <a:solidFill>
                  <a:srgbClr val="92D050"/>
                </a:solidFill>
                <a:latin typeface="Courier New"/>
                <a:cs typeface="Calibri"/>
              </a:rPr>
              <a:t>ps</a:t>
            </a:r>
            <a:r>
              <a:rPr lang="en-US" sz="1100">
                <a:solidFill>
                  <a:srgbClr val="92D050"/>
                </a:solidFill>
                <a:latin typeface="Courier New"/>
                <a:cs typeface="Calibri"/>
              </a:rPr>
              <a:t>/nm</a:t>
            </a:r>
            <a:r>
              <a:rPr lang="en-US" sz="1100">
                <a:solidFill>
                  <a:srgbClr val="FFFFFF"/>
                </a:solidFill>
                <a:latin typeface="Courier New"/>
                <a:cs typeface="Calibri"/>
              </a:rPr>
              <a:t>             </a:t>
            </a:r>
            <a:r>
              <a:rPr lang="en-US" sz="2000" b="1">
                <a:highlight>
                  <a:srgbClr val="00FF00"/>
                </a:highlight>
                <a:latin typeface="Courier New"/>
                <a:cs typeface="Calibri"/>
              </a:rPr>
              <a:t>Sweep</a:t>
            </a:r>
            <a:r>
              <a:rPr lang="en-US" sz="2000" b="1">
                <a:highlight>
                  <a:srgbClr val="00FF00"/>
                </a:highlight>
                <a:latin typeface="Courier New"/>
                <a:cs typeface="Courier New"/>
              </a:rPr>
              <a:t> End </a:t>
            </a:r>
            <a:r>
              <a:rPr lang="en-US" sz="2000" b="1" err="1">
                <a:highlight>
                  <a:srgbClr val="00FF00"/>
                </a:highlight>
                <a:latin typeface="Courier New"/>
                <a:cs typeface="Courier New"/>
              </a:rPr>
              <a:t>Disp</a:t>
            </a:r>
            <a:r>
              <a:rPr lang="en-US" sz="2000" b="1">
                <a:highlight>
                  <a:srgbClr val="00FF00"/>
                </a:highlight>
                <a:latin typeface="Courier New"/>
                <a:cs typeface="Courier New"/>
              </a:rPr>
              <a:t>  :  2000 </a:t>
            </a:r>
            <a:r>
              <a:rPr lang="en-US" sz="2000" b="1" err="1">
                <a:highlight>
                  <a:srgbClr val="00FF00"/>
                </a:highlight>
                <a:latin typeface="Courier New"/>
                <a:cs typeface="Courier New"/>
              </a:rPr>
              <a:t>ps</a:t>
            </a:r>
            <a:r>
              <a:rPr lang="en-US" sz="2000" b="1">
                <a:highlight>
                  <a:srgbClr val="00FF00"/>
                </a:highlight>
                <a:latin typeface="Courier New"/>
                <a:cs typeface="Courier New"/>
              </a:rPr>
              <a:t>/nm</a:t>
            </a:r>
          </a:p>
          <a:p>
            <a:r>
              <a:rPr lang="en-US" sz="1100">
                <a:solidFill>
                  <a:srgbClr val="92D050"/>
                </a:solidFill>
                <a:latin typeface="Courier New"/>
                <a:cs typeface="Courier New"/>
              </a:rPr>
              <a:t>CPR Window Size    : 32 symbols</a:t>
            </a:r>
            <a:r>
              <a:rPr lang="en-US" sz="1100">
                <a:solidFill>
                  <a:srgbClr val="FFFFFF"/>
                </a:solidFill>
                <a:latin typeface="Courier New"/>
                <a:cs typeface="Courier New"/>
              </a:rPr>
              <a:t>               Rx LOS Reaction    : squelch</a:t>
            </a:r>
            <a:endParaRPr lang="de-DE">
              <a:latin typeface="Courier New"/>
              <a:cs typeface="Courier New"/>
            </a:endParaRPr>
          </a:p>
          <a:p>
            <a:r>
              <a:rPr lang="en-US" sz="1100">
                <a:solidFill>
                  <a:srgbClr val="92D050"/>
                </a:solidFill>
                <a:latin typeface="Courier New"/>
                <a:cs typeface="Courier New"/>
              </a:rPr>
              <a:t>Compatibility      : </a:t>
            </a:r>
            <a:r>
              <a:rPr lang="en-US" sz="1100">
                <a:solidFill>
                  <a:srgbClr val="92D050"/>
                </a:solidFill>
                <a:latin typeface="Courier New"/>
                <a:ea typeface="+mn-lt"/>
                <a:cs typeface="+mn-lt"/>
              </a:rPr>
              <a:t>openZrpOfec1</a:t>
            </a:r>
            <a:endParaRPr lang="de-DE">
              <a:solidFill>
                <a:srgbClr val="92D050"/>
              </a:solidFill>
              <a:latin typeface="Courier New"/>
              <a:ea typeface="+mn-lt"/>
              <a:cs typeface="+mn-lt"/>
            </a:endParaRPr>
          </a:p>
          <a:p>
            <a:r>
              <a:rPr lang="en-US" sz="1100" err="1">
                <a:solidFill>
                  <a:srgbClr val="FFFFFF"/>
                </a:solidFill>
                <a:latin typeface="Courier New"/>
                <a:cs typeface="Courier New"/>
              </a:rPr>
              <a:t>Cfg</a:t>
            </a:r>
            <a:r>
              <a:rPr lang="en-US" sz="1100">
                <a:solidFill>
                  <a:srgbClr val="FFFFFF"/>
                </a:solidFill>
                <a:latin typeface="Courier New"/>
                <a:cs typeface="Courier New"/>
              </a:rPr>
              <a:t> Tx Power Min   : -22.90 dBm               </a:t>
            </a:r>
            <a:r>
              <a:rPr lang="en-US" sz="1100" err="1">
                <a:solidFill>
                  <a:srgbClr val="FFFFFF"/>
                </a:solidFill>
                <a:latin typeface="Courier New"/>
                <a:cs typeface="Courier New"/>
              </a:rPr>
              <a:t>Cfg</a:t>
            </a:r>
            <a:r>
              <a:rPr lang="en-US" sz="1100">
                <a:solidFill>
                  <a:srgbClr val="FFFFFF"/>
                </a:solidFill>
                <a:latin typeface="Courier New"/>
                <a:cs typeface="Courier New"/>
              </a:rPr>
              <a:t> Tx Power Max   :   4.00 dBm</a:t>
            </a:r>
            <a:endParaRPr lang="de-DE">
              <a:latin typeface="Courier New"/>
              <a:cs typeface="Courier New"/>
            </a:endParaRPr>
          </a:p>
          <a:p>
            <a:endParaRPr lang="de-DE">
              <a:latin typeface="Courier New"/>
              <a:cs typeface="Courier New"/>
            </a:endParaRPr>
          </a:p>
          <a:p>
            <a:r>
              <a:rPr lang="en-US" sz="1100" err="1">
                <a:solidFill>
                  <a:srgbClr val="FFFFFF"/>
                </a:solidFill>
                <a:latin typeface="Courier New"/>
                <a:cs typeface="Courier New"/>
              </a:rPr>
              <a:t>Cfg</a:t>
            </a:r>
            <a:r>
              <a:rPr lang="en-US" sz="1100">
                <a:solidFill>
                  <a:srgbClr val="FFFFFF"/>
                </a:solidFill>
                <a:latin typeface="Courier New"/>
                <a:cs typeface="Courier New"/>
              </a:rPr>
              <a:t> Alarms         : </a:t>
            </a:r>
            <a:r>
              <a:rPr lang="en-US" sz="1100" err="1">
                <a:solidFill>
                  <a:srgbClr val="FFFFFF"/>
                </a:solidFill>
                <a:latin typeface="Courier New"/>
                <a:cs typeface="Courier New"/>
              </a:rPr>
              <a:t>modflt</a:t>
            </a:r>
            <a:r>
              <a:rPr lang="en-US" sz="1100">
                <a:solidFill>
                  <a:srgbClr val="FFFFFF"/>
                </a:solidFill>
                <a:latin typeface="Courier New"/>
                <a:cs typeface="Courier New"/>
              </a:rPr>
              <a:t> mod </a:t>
            </a:r>
            <a:r>
              <a:rPr lang="en-US" sz="1100" err="1">
                <a:solidFill>
                  <a:srgbClr val="FFFFFF"/>
                </a:solidFill>
                <a:latin typeface="Courier New"/>
                <a:cs typeface="Courier New"/>
              </a:rPr>
              <a:t>netrx</a:t>
            </a:r>
            <a:r>
              <a:rPr lang="en-US" sz="1100">
                <a:solidFill>
                  <a:srgbClr val="FFFFFF"/>
                </a:solidFill>
                <a:latin typeface="Courier New"/>
                <a:cs typeface="Courier New"/>
              </a:rPr>
              <a:t> </a:t>
            </a:r>
            <a:r>
              <a:rPr lang="en-US" sz="1100" err="1">
                <a:solidFill>
                  <a:srgbClr val="FFFFFF"/>
                </a:solidFill>
                <a:latin typeface="Courier New"/>
                <a:cs typeface="Courier New"/>
              </a:rPr>
              <a:t>nettx</a:t>
            </a:r>
            <a:r>
              <a:rPr lang="en-US" sz="1100">
                <a:solidFill>
                  <a:srgbClr val="FFFFFF"/>
                </a:solidFill>
                <a:latin typeface="Courier New"/>
                <a:cs typeface="Courier New"/>
              </a:rPr>
              <a:t> </a:t>
            </a:r>
            <a:r>
              <a:rPr lang="en-US" sz="1100" err="1">
                <a:solidFill>
                  <a:srgbClr val="FFFFFF"/>
                </a:solidFill>
                <a:latin typeface="Courier New"/>
                <a:cs typeface="Courier New"/>
              </a:rPr>
              <a:t>hosttx</a:t>
            </a:r>
            <a:endParaRPr lang="de-DE">
              <a:latin typeface="Courier New"/>
              <a:cs typeface="Courier New"/>
            </a:endParaRPr>
          </a:p>
          <a:p>
            <a:r>
              <a:rPr lang="en-US" sz="1100">
                <a:solidFill>
                  <a:srgbClr val="FFFFFF"/>
                </a:solidFill>
                <a:latin typeface="Courier New"/>
                <a:cs typeface="Courier New"/>
              </a:rPr>
              <a:t>Alarm Status       : </a:t>
            </a:r>
            <a:endParaRPr lang="de-DE">
              <a:latin typeface="Courier New"/>
              <a:cs typeface="Courier New"/>
            </a:endParaRPr>
          </a:p>
          <a:p>
            <a:r>
              <a:rPr lang="en-US" sz="1100">
                <a:solidFill>
                  <a:srgbClr val="FFFFFF"/>
                </a:solidFill>
                <a:latin typeface="Courier New"/>
                <a:cs typeface="Courier New"/>
              </a:rPr>
              <a:t>Defect Points      : </a:t>
            </a:r>
            <a:endParaRPr lang="de-DE">
              <a:latin typeface="Courier New"/>
              <a:cs typeface="Courier New"/>
            </a:endParaRPr>
          </a:p>
          <a:p>
            <a:endParaRPr lang="de-DE">
              <a:latin typeface="Courier New"/>
              <a:cs typeface="Courier New"/>
            </a:endParaRPr>
          </a:p>
          <a:p>
            <a:r>
              <a:rPr lang="en-US" sz="1100">
                <a:solidFill>
                  <a:srgbClr val="92D050"/>
                </a:solidFill>
                <a:latin typeface="Courier New"/>
                <a:cs typeface="Courier New"/>
              </a:rPr>
              <a:t>Rx Q Margin        :    2.4 dB                </a:t>
            </a:r>
            <a:r>
              <a:rPr lang="en-US" sz="2000" b="1">
                <a:highlight>
                  <a:srgbClr val="00FF00"/>
                </a:highlight>
                <a:latin typeface="Courier New"/>
                <a:cs typeface="Courier New"/>
              </a:rPr>
              <a:t>Chromatic </a:t>
            </a:r>
            <a:r>
              <a:rPr lang="en-US" sz="2000" b="1" err="1">
                <a:highlight>
                  <a:srgbClr val="00FF00"/>
                </a:highlight>
                <a:latin typeface="Courier New"/>
                <a:cs typeface="Courier New"/>
              </a:rPr>
              <a:t>Disp</a:t>
            </a:r>
            <a:r>
              <a:rPr lang="en-US" sz="2000" b="1">
                <a:highlight>
                  <a:srgbClr val="00FF00"/>
                </a:highlight>
                <a:latin typeface="Courier New"/>
                <a:cs typeface="Courier New"/>
              </a:rPr>
              <a:t>  :   220 </a:t>
            </a:r>
            <a:r>
              <a:rPr lang="en-US" sz="2000" b="1" err="1">
                <a:highlight>
                  <a:srgbClr val="00FF00"/>
                </a:highlight>
                <a:latin typeface="Courier New"/>
                <a:cs typeface="Courier New"/>
              </a:rPr>
              <a:t>ps</a:t>
            </a:r>
            <a:r>
              <a:rPr lang="en-US" sz="2000" b="1">
                <a:highlight>
                  <a:srgbClr val="00FF00"/>
                </a:highlight>
                <a:latin typeface="Courier New"/>
                <a:cs typeface="Courier New"/>
              </a:rPr>
              <a:t>/nm</a:t>
            </a:r>
          </a:p>
          <a:p>
            <a:r>
              <a:rPr lang="en-US" sz="1100">
                <a:solidFill>
                  <a:srgbClr val="92D050"/>
                </a:solidFill>
                <a:latin typeface="Courier New"/>
                <a:cs typeface="Courier New"/>
              </a:rPr>
              <a:t>SNR/OSNR X Polar   :   17.4 dB / 34.4 dB</a:t>
            </a:r>
            <a:r>
              <a:rPr lang="en-US" sz="1100">
                <a:solidFill>
                  <a:srgbClr val="FFFFFF"/>
                </a:solidFill>
                <a:latin typeface="Courier New"/>
                <a:cs typeface="Courier New"/>
              </a:rPr>
              <a:t>      </a:t>
            </a:r>
            <a:r>
              <a:rPr lang="en-US" sz="1100">
                <a:solidFill>
                  <a:schemeClr val="bg1"/>
                </a:solidFill>
                <a:latin typeface="Courier New"/>
                <a:cs typeface="Courier New"/>
              </a:rPr>
              <a:t>Diff Group Delay   :      2 </a:t>
            </a:r>
            <a:r>
              <a:rPr lang="en-US" sz="1100" err="1">
                <a:solidFill>
                  <a:schemeClr val="bg1"/>
                </a:solidFill>
                <a:latin typeface="Courier New"/>
                <a:cs typeface="Courier New"/>
              </a:rPr>
              <a:t>ps</a:t>
            </a:r>
            <a:endParaRPr lang="en-US">
              <a:solidFill>
                <a:schemeClr val="bg1"/>
              </a:solidFill>
              <a:latin typeface="Courier New"/>
              <a:cs typeface="Courier New"/>
            </a:endParaRPr>
          </a:p>
          <a:p>
            <a:r>
              <a:rPr lang="en-US" sz="1100">
                <a:solidFill>
                  <a:schemeClr val="bg1"/>
                </a:solidFill>
                <a:latin typeface="Courier New"/>
                <a:cs typeface="Courier New"/>
              </a:rPr>
              <a:t>SNR/OSNR Y Polar   :   17.4 dB / 34.4 dB      Pre-FEC BER        : 1.213E-03</a:t>
            </a:r>
            <a:endParaRPr lang="de-DE">
              <a:solidFill>
                <a:schemeClr val="bg1"/>
              </a:solidFill>
              <a:latin typeface="Courier New"/>
              <a:cs typeface="Courier New"/>
            </a:endParaRPr>
          </a:p>
          <a:p>
            <a:endParaRPr lang="de-DE">
              <a:solidFill>
                <a:srgbClr val="92D050"/>
              </a:solidFill>
              <a:latin typeface="Courier New"/>
              <a:cs typeface="Calibri"/>
            </a:endParaRPr>
          </a:p>
          <a:p>
            <a:r>
              <a:rPr lang="en-US" sz="1100">
                <a:solidFill>
                  <a:srgbClr val="FFFFFF"/>
                </a:solidFill>
                <a:latin typeface="Courier New"/>
                <a:cs typeface="Courier New"/>
              </a:rPr>
              <a:t>Module State       : ready                    </a:t>
            </a:r>
            <a:endParaRPr lang="de-DE">
              <a:latin typeface="Courier New"/>
              <a:cs typeface="Courier New"/>
            </a:endParaRPr>
          </a:p>
          <a:p>
            <a:r>
              <a:rPr lang="en-US" sz="1100">
                <a:solidFill>
                  <a:srgbClr val="FFFFFF"/>
                </a:solidFill>
                <a:latin typeface="Courier New"/>
                <a:cs typeface="Courier New"/>
              </a:rPr>
              <a:t>Tx Turn-Up States  : </a:t>
            </a:r>
            <a:r>
              <a:rPr lang="en-US" sz="1100" err="1">
                <a:solidFill>
                  <a:srgbClr val="FFFFFF"/>
                </a:solidFill>
                <a:latin typeface="Courier New"/>
                <a:cs typeface="Courier New"/>
              </a:rPr>
              <a:t>init</a:t>
            </a:r>
            <a:r>
              <a:rPr lang="en-US" sz="1100">
                <a:solidFill>
                  <a:srgbClr val="FFFFFF"/>
                </a:solidFill>
                <a:latin typeface="Courier New"/>
                <a:cs typeface="Courier New"/>
              </a:rPr>
              <a:t> </a:t>
            </a:r>
            <a:r>
              <a:rPr lang="en-US" sz="1100" err="1">
                <a:solidFill>
                  <a:srgbClr val="FFFFFF"/>
                </a:solidFill>
                <a:latin typeface="Courier New"/>
                <a:cs typeface="Courier New"/>
              </a:rPr>
              <a:t>laserTurnUp</a:t>
            </a:r>
            <a:r>
              <a:rPr lang="en-US" sz="1100">
                <a:solidFill>
                  <a:srgbClr val="FFFFFF"/>
                </a:solidFill>
                <a:latin typeface="Courier New"/>
                <a:cs typeface="Courier New"/>
              </a:rPr>
              <a:t> </a:t>
            </a:r>
            <a:r>
              <a:rPr lang="en-US" sz="1100" err="1">
                <a:solidFill>
                  <a:srgbClr val="FFFFFF"/>
                </a:solidFill>
                <a:latin typeface="Courier New"/>
                <a:cs typeface="Courier New"/>
              </a:rPr>
              <a:t>laserReadyOff</a:t>
            </a:r>
            <a:r>
              <a:rPr lang="en-US" sz="1100">
                <a:solidFill>
                  <a:srgbClr val="FFFFFF"/>
                </a:solidFill>
                <a:latin typeface="Courier New"/>
                <a:cs typeface="Courier New"/>
              </a:rPr>
              <a:t> </a:t>
            </a:r>
            <a:r>
              <a:rPr lang="en-US" sz="1100" err="1">
                <a:solidFill>
                  <a:srgbClr val="FFFFFF"/>
                </a:solidFill>
                <a:latin typeface="Courier New"/>
                <a:cs typeface="Courier New"/>
              </a:rPr>
              <a:t>laserReady</a:t>
            </a:r>
            <a:endParaRPr lang="en-US">
              <a:latin typeface="Courier New"/>
              <a:cs typeface="Courier New"/>
            </a:endParaRPr>
          </a:p>
          <a:p>
            <a:r>
              <a:rPr lang="en-US" sz="1100">
                <a:solidFill>
                  <a:srgbClr val="FFFFFF"/>
                </a:solidFill>
                <a:latin typeface="Courier New"/>
                <a:cs typeface="Courier New"/>
              </a:rPr>
              <a:t>                     </a:t>
            </a:r>
            <a:r>
              <a:rPr lang="en-US" sz="1100" err="1">
                <a:solidFill>
                  <a:srgbClr val="FFFFFF"/>
                </a:solidFill>
                <a:latin typeface="Courier New"/>
                <a:cs typeface="Courier New"/>
              </a:rPr>
              <a:t>modulatorConverge</a:t>
            </a:r>
            <a:r>
              <a:rPr lang="en-US" sz="1100">
                <a:solidFill>
                  <a:srgbClr val="FFFFFF"/>
                </a:solidFill>
                <a:latin typeface="Courier New"/>
                <a:cs typeface="Courier New"/>
              </a:rPr>
              <a:t> </a:t>
            </a:r>
            <a:r>
              <a:rPr lang="en-US" sz="1100" err="1">
                <a:solidFill>
                  <a:srgbClr val="FFFFFF"/>
                </a:solidFill>
                <a:latin typeface="Courier New"/>
                <a:cs typeface="Courier New"/>
              </a:rPr>
              <a:t>outputPowerAdjust</a:t>
            </a:r>
            <a:endParaRPr lang="en-US">
              <a:latin typeface="Courier New"/>
              <a:cs typeface="Courier New"/>
            </a:endParaRPr>
          </a:p>
          <a:p>
            <a:r>
              <a:rPr lang="en-US" sz="1100">
                <a:solidFill>
                  <a:srgbClr val="FFFFFF"/>
                </a:solidFill>
                <a:latin typeface="Courier New"/>
                <a:cs typeface="Courier New"/>
              </a:rPr>
              <a:t>Rx Turn-Up States  : </a:t>
            </a:r>
            <a:r>
              <a:rPr lang="en-US" sz="1100" err="1">
                <a:solidFill>
                  <a:srgbClr val="FFFFFF"/>
                </a:solidFill>
                <a:latin typeface="Courier New"/>
                <a:cs typeface="Courier New"/>
              </a:rPr>
              <a:t>init</a:t>
            </a:r>
            <a:r>
              <a:rPr lang="en-US" sz="1100">
                <a:solidFill>
                  <a:srgbClr val="FFFFFF"/>
                </a:solidFill>
                <a:latin typeface="Courier New"/>
                <a:cs typeface="Courier New"/>
              </a:rPr>
              <a:t> </a:t>
            </a:r>
            <a:r>
              <a:rPr lang="en-US" sz="1100" err="1">
                <a:solidFill>
                  <a:srgbClr val="FFFFFF"/>
                </a:solidFill>
                <a:latin typeface="Courier New"/>
                <a:cs typeface="Courier New"/>
              </a:rPr>
              <a:t>laserReady</a:t>
            </a:r>
            <a:r>
              <a:rPr lang="en-US" sz="1100">
                <a:solidFill>
                  <a:srgbClr val="FFFFFF"/>
                </a:solidFill>
                <a:latin typeface="Courier New"/>
                <a:cs typeface="Courier New"/>
              </a:rPr>
              <a:t> </a:t>
            </a:r>
            <a:r>
              <a:rPr lang="en-US" sz="1100" err="1">
                <a:solidFill>
                  <a:srgbClr val="FFFFFF"/>
                </a:solidFill>
                <a:latin typeface="Courier New"/>
                <a:cs typeface="Courier New"/>
              </a:rPr>
              <a:t>waitForInput</a:t>
            </a:r>
            <a:r>
              <a:rPr lang="en-US" sz="1100">
                <a:solidFill>
                  <a:srgbClr val="FFFFFF"/>
                </a:solidFill>
                <a:latin typeface="Courier New"/>
                <a:cs typeface="Courier New"/>
              </a:rPr>
              <a:t> </a:t>
            </a:r>
            <a:r>
              <a:rPr lang="en-US" sz="1100" err="1">
                <a:solidFill>
                  <a:srgbClr val="FFFFFF"/>
                </a:solidFill>
                <a:latin typeface="Courier New"/>
                <a:cs typeface="Courier New"/>
              </a:rPr>
              <a:t>adcSignal</a:t>
            </a:r>
            <a:r>
              <a:rPr lang="en-US" sz="1100">
                <a:solidFill>
                  <a:srgbClr val="FFFFFF"/>
                </a:solidFill>
                <a:latin typeface="Courier New"/>
                <a:cs typeface="Courier New"/>
              </a:rPr>
              <a:t> </a:t>
            </a:r>
            <a:r>
              <a:rPr lang="en-US" sz="1100" err="1">
                <a:solidFill>
                  <a:srgbClr val="FFFFFF"/>
                </a:solidFill>
                <a:latin typeface="Courier New"/>
                <a:cs typeface="Courier New"/>
              </a:rPr>
              <a:t>opticalLock</a:t>
            </a:r>
            <a:endParaRPr lang="de-DE">
              <a:latin typeface="Courier New"/>
              <a:cs typeface="Courier New"/>
            </a:endParaRPr>
          </a:p>
          <a:p>
            <a:r>
              <a:rPr lang="en-US" sz="1100">
                <a:solidFill>
                  <a:srgbClr val="FFFFFF"/>
                </a:solidFill>
                <a:latin typeface="Courier New"/>
                <a:cs typeface="Courier New"/>
              </a:rPr>
              <a:t>                     </a:t>
            </a:r>
            <a:r>
              <a:rPr lang="en-US" sz="1100" err="1">
                <a:solidFill>
                  <a:srgbClr val="FFFFFF"/>
                </a:solidFill>
                <a:latin typeface="Courier New"/>
                <a:cs typeface="Courier New"/>
              </a:rPr>
              <a:t>demodLock</a:t>
            </a:r>
            <a:endParaRPr lang="de-DE">
              <a:latin typeface="Courier New"/>
              <a:cs typeface="Courier New"/>
            </a:endParaRPr>
          </a:p>
          <a:p>
            <a:r>
              <a:rPr lang="en-US" sz="1100">
                <a:solidFill>
                  <a:srgbClr val="FFFFFF"/>
                </a:solidFill>
                <a:latin typeface="Courier New"/>
                <a:cs typeface="Courier New"/>
              </a:rPr>
              <a:t>===============================================================================</a:t>
            </a:r>
            <a:endParaRPr lang="de-DE">
              <a:latin typeface="Courier New"/>
              <a:cs typeface="Courier New"/>
            </a:endParaRPr>
          </a:p>
          <a:p>
            <a:endParaRPr lang="en-US" sz="1100">
              <a:solidFill>
                <a:srgbClr val="FFFFFF"/>
              </a:solidFill>
              <a:latin typeface="Courier New"/>
              <a:cs typeface="Courier New"/>
            </a:endParaRPr>
          </a:p>
        </p:txBody>
      </p:sp>
      <p:sp>
        <p:nvSpPr>
          <p:cNvPr id="8" name="Title 1">
            <a:extLst>
              <a:ext uri="{FF2B5EF4-FFF2-40B4-BE49-F238E27FC236}">
                <a16:creationId xmlns:a16="http://schemas.microsoft.com/office/drawing/2014/main" id="{AB9FD4B1-8D76-FDCD-D703-3C22B2D23767}"/>
              </a:ext>
            </a:extLst>
          </p:cNvPr>
          <p:cNvSpPr txBox="1">
            <a:spLocks/>
          </p:cNvSpPr>
          <p:nvPr/>
        </p:nvSpPr>
        <p:spPr>
          <a:xfrm>
            <a:off x="1369010" y="2339927"/>
            <a:ext cx="4533642" cy="3981386"/>
          </a:xfrm>
          <a:prstGeom prst="rect">
            <a:avLst/>
          </a:prstGeom>
          <a:solidFill>
            <a:schemeClr val="bg1"/>
          </a:solidFill>
          <a:ln>
            <a:solidFill>
              <a:schemeClr val="tx1"/>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Futura LT Pro Book" panose="020B0502020204020303" pitchFamily="34" charset="77"/>
                <a:ea typeface="+mj-ea"/>
                <a:cs typeface="Futura Medium" panose="020B0602020204020303" pitchFamily="34" charset="-79"/>
              </a:defRPr>
            </a:lvl1pPr>
          </a:lstStyle>
          <a:p>
            <a:pPr>
              <a:lnSpc>
                <a:spcPct val="120000"/>
              </a:lnSpc>
              <a:spcBef>
                <a:spcPts val="1000"/>
              </a:spcBef>
            </a:pPr>
            <a:r>
              <a:rPr lang="en-US" sz="2000">
                <a:latin typeface="Arial"/>
                <a:cs typeface="Arial"/>
              </a:rPr>
              <a:t>If </a:t>
            </a:r>
            <a:r>
              <a:rPr lang="en-US" sz="2000" b="1" err="1">
                <a:latin typeface="Arial"/>
                <a:cs typeface="Arial"/>
              </a:rPr>
              <a:t>Disp</a:t>
            </a:r>
            <a:r>
              <a:rPr lang="en-US" sz="2000" b="1">
                <a:latin typeface="Arial"/>
                <a:cs typeface="Arial"/>
              </a:rPr>
              <a:t> Control Mode</a:t>
            </a:r>
            <a:r>
              <a:rPr lang="en-US" sz="2000">
                <a:latin typeface="Arial"/>
                <a:cs typeface="Arial"/>
              </a:rPr>
              <a:t> is manual: Configure a target dispersion, where the switch may decide whether to raise warnings or not.</a:t>
            </a:r>
            <a:br>
              <a:rPr lang="en-US" sz="2000">
                <a:latin typeface="Arial"/>
                <a:cs typeface="Arial"/>
              </a:rPr>
            </a:br>
            <a:r>
              <a:rPr lang="en-US" sz="2000">
                <a:latin typeface="Arial"/>
                <a:cs typeface="Arial"/>
              </a:rPr>
              <a:t> </a:t>
            </a:r>
            <a:endParaRPr lang="de-DE" sz="2000">
              <a:latin typeface="Arial"/>
              <a:cs typeface="Arial"/>
            </a:endParaRPr>
          </a:p>
          <a:p>
            <a:pPr>
              <a:lnSpc>
                <a:spcPct val="120000"/>
              </a:lnSpc>
              <a:spcBef>
                <a:spcPts val="1000"/>
              </a:spcBef>
            </a:pPr>
            <a:r>
              <a:rPr lang="en-US" sz="2000" b="1">
                <a:latin typeface="Arial"/>
                <a:cs typeface="Arial"/>
              </a:rPr>
              <a:t>Sweep: </a:t>
            </a:r>
            <a:r>
              <a:rPr lang="en-US" sz="2000">
                <a:latin typeface="Arial"/>
                <a:cs typeface="Arial"/>
              </a:rPr>
              <a:t>With </a:t>
            </a:r>
            <a:r>
              <a:rPr lang="en-US" sz="2000" b="1">
                <a:latin typeface="Arial"/>
                <a:cs typeface="Arial"/>
              </a:rPr>
              <a:t>start</a:t>
            </a:r>
            <a:r>
              <a:rPr lang="en-US" sz="2000">
                <a:latin typeface="Arial"/>
                <a:cs typeface="Arial"/>
              </a:rPr>
              <a:t> and </a:t>
            </a:r>
            <a:r>
              <a:rPr lang="en-US" sz="2000" b="1">
                <a:latin typeface="Arial"/>
                <a:cs typeface="Arial"/>
              </a:rPr>
              <a:t>end</a:t>
            </a:r>
            <a:r>
              <a:rPr lang="en-US" sz="2000">
                <a:latin typeface="Arial"/>
                <a:cs typeface="Arial"/>
              </a:rPr>
              <a:t> you indicate a range of allowed dispersion that can be handled by a compensator (DSP in this case)</a:t>
            </a:r>
            <a:endParaRPr lang="en-GB" sz="2000">
              <a:latin typeface="Arial"/>
              <a:cs typeface="Arial"/>
            </a:endParaRPr>
          </a:p>
        </p:txBody>
      </p:sp>
    </p:spTree>
    <p:extLst>
      <p:ext uri="{BB962C8B-B14F-4D97-AF65-F5344CB8AC3E}">
        <p14:creationId xmlns:p14="http://schemas.microsoft.com/office/powerpoint/2010/main" val="227810592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EB178D-18BD-33B3-C009-E00BD9F3BDAF}"/>
              </a:ext>
            </a:extLst>
          </p:cNvPr>
          <p:cNvSpPr>
            <a:spLocks noGrp="1"/>
          </p:cNvSpPr>
          <p:nvPr>
            <p:ph type="title"/>
          </p:nvPr>
        </p:nvSpPr>
        <p:spPr>
          <a:xfrm rot="16200000">
            <a:off x="-2562290" y="2806635"/>
            <a:ext cx="6389396" cy="808977"/>
          </a:xfrm>
        </p:spPr>
        <p:txBody>
          <a:bodyPr>
            <a:noAutofit/>
          </a:bodyPr>
          <a:lstStyle/>
          <a:p>
            <a:r>
              <a:rPr lang="en-GB" sz="2800">
                <a:latin typeface="Arial"/>
                <a:cs typeface="Arial"/>
              </a:rPr>
              <a:t>Polarisation Mode Dispersion (PMD)</a:t>
            </a:r>
            <a:endParaRPr lang="de-DE" sz="2800">
              <a:latin typeface="Arial"/>
              <a:cs typeface="Arial"/>
            </a:endParaRPr>
          </a:p>
        </p:txBody>
      </p:sp>
      <p:sp>
        <p:nvSpPr>
          <p:cNvPr id="4" name="Date Placeholder 3">
            <a:extLst>
              <a:ext uri="{FF2B5EF4-FFF2-40B4-BE49-F238E27FC236}">
                <a16:creationId xmlns:a16="http://schemas.microsoft.com/office/drawing/2014/main" id="{C73E73E2-DABA-0AA1-31B6-777D93CCC2C3}"/>
              </a:ext>
            </a:extLst>
          </p:cNvPr>
          <p:cNvSpPr>
            <a:spLocks noGrp="1"/>
          </p:cNvSpPr>
          <p:nvPr>
            <p:ph type="dt" sz="half" idx="2"/>
          </p:nvPr>
        </p:nvSpPr>
        <p:spPr>
          <a:xfrm>
            <a:off x="84117" y="6528503"/>
            <a:ext cx="2743200" cy="365125"/>
          </a:xfrm>
        </p:spPr>
        <p:txBody>
          <a:bodyPr/>
          <a:lstStyle/>
          <a:p>
            <a:fld id="{7E9AA530-B9BE-F047-B05C-ACC2D58FB1E8}" type="datetime1">
              <a:rPr lang="de-DE" smtClean="0"/>
              <a:t>04.11.2024</a:t>
            </a:fld>
            <a:endParaRPr lang="de-DE"/>
          </a:p>
        </p:txBody>
      </p:sp>
      <p:sp>
        <p:nvSpPr>
          <p:cNvPr id="6" name="Slide Number Placeholder 5">
            <a:extLst>
              <a:ext uri="{FF2B5EF4-FFF2-40B4-BE49-F238E27FC236}">
                <a16:creationId xmlns:a16="http://schemas.microsoft.com/office/drawing/2014/main" id="{7EA9F8EC-1789-9E3D-A909-FD85E8345248}"/>
              </a:ext>
            </a:extLst>
          </p:cNvPr>
          <p:cNvSpPr>
            <a:spLocks noGrp="1"/>
          </p:cNvSpPr>
          <p:nvPr>
            <p:ph type="sldNum" sz="quarter" idx="12"/>
          </p:nvPr>
        </p:nvSpPr>
        <p:spPr/>
        <p:txBody>
          <a:bodyPr/>
          <a:lstStyle/>
          <a:p>
            <a:fld id="{CE68A0BE-C123-194B-B38C-82F5486B51C9}" type="slidenum">
              <a:rPr lang="de-DE" smtClean="0">
                <a:latin typeface="Arial"/>
                <a:cs typeface="Arial"/>
              </a:rPr>
              <a:t>35</a:t>
            </a:fld>
            <a:endParaRPr lang="de-DE">
              <a:latin typeface="Arial"/>
              <a:cs typeface="Arial"/>
            </a:endParaRPr>
          </a:p>
        </p:txBody>
      </p:sp>
      <p:sp>
        <p:nvSpPr>
          <p:cNvPr id="7" name="Footer Placeholder 3">
            <a:extLst>
              <a:ext uri="{FF2B5EF4-FFF2-40B4-BE49-F238E27FC236}">
                <a16:creationId xmlns:a16="http://schemas.microsoft.com/office/drawing/2014/main" id="{A5D95821-4776-892F-119C-F9826740BCF6}"/>
              </a:ext>
            </a:extLst>
          </p:cNvPr>
          <p:cNvSpPr>
            <a:spLocks noGrp="1"/>
          </p:cNvSpPr>
          <p:nvPr>
            <p:ph type="ftr" sz="quarter" idx="3"/>
          </p:nvPr>
        </p:nvSpPr>
        <p:spPr>
          <a:xfrm>
            <a:off x="4040788" y="6528503"/>
            <a:ext cx="4114800" cy="365125"/>
          </a:xfrm>
        </p:spPr>
        <p:txBody>
          <a:bodyPr/>
          <a:lstStyle/>
          <a:p>
            <a:r>
              <a:rPr lang="de-DE" err="1">
                <a:latin typeface="Arial"/>
                <a:cs typeface="Arial"/>
              </a:rPr>
              <a:t>Coherent</a:t>
            </a:r>
            <a:r>
              <a:rPr lang="de-DE">
                <a:latin typeface="Arial"/>
                <a:cs typeface="Arial"/>
              </a:rPr>
              <a:t> </a:t>
            </a:r>
            <a:r>
              <a:rPr lang="de-DE" err="1">
                <a:latin typeface="Arial"/>
                <a:cs typeface="Arial"/>
              </a:rPr>
              <a:t>optical</a:t>
            </a:r>
            <a:r>
              <a:rPr lang="de-DE">
                <a:latin typeface="Arial"/>
                <a:cs typeface="Arial"/>
              </a:rPr>
              <a:t> </a:t>
            </a:r>
            <a:r>
              <a:rPr lang="de-DE" err="1">
                <a:latin typeface="Arial"/>
                <a:cs typeface="Arial"/>
              </a:rPr>
              <a:t>transceivers</a:t>
            </a:r>
            <a:endParaRPr lang="de-DE">
              <a:latin typeface="Arial"/>
              <a:cs typeface="Arial"/>
            </a:endParaRPr>
          </a:p>
        </p:txBody>
      </p:sp>
      <p:sp>
        <p:nvSpPr>
          <p:cNvPr id="21" name="Title 1">
            <a:extLst>
              <a:ext uri="{FF2B5EF4-FFF2-40B4-BE49-F238E27FC236}">
                <a16:creationId xmlns:a16="http://schemas.microsoft.com/office/drawing/2014/main" id="{57B0AA9B-9F91-58E5-57C4-0FB436187C8D}"/>
              </a:ext>
            </a:extLst>
          </p:cNvPr>
          <p:cNvSpPr txBox="1">
            <a:spLocks/>
          </p:cNvSpPr>
          <p:nvPr/>
        </p:nvSpPr>
        <p:spPr>
          <a:xfrm>
            <a:off x="1034528" y="5055235"/>
            <a:ext cx="2144508" cy="7778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Futura LT Pro Book" panose="020B0502020204020303" pitchFamily="34" charset="77"/>
                <a:ea typeface="+mj-ea"/>
                <a:cs typeface="Futura Medium" panose="020B0602020204020303" pitchFamily="34" charset="-79"/>
              </a:defRPr>
            </a:lvl1pPr>
          </a:lstStyle>
          <a:p>
            <a:endParaRPr lang="en-DE">
              <a:latin typeface="Arial"/>
              <a:cs typeface="Arial"/>
            </a:endParaRPr>
          </a:p>
        </p:txBody>
      </p:sp>
      <p:sp>
        <p:nvSpPr>
          <p:cNvPr id="3" name="Textfeld 2">
            <a:extLst>
              <a:ext uri="{FF2B5EF4-FFF2-40B4-BE49-F238E27FC236}">
                <a16:creationId xmlns:a16="http://schemas.microsoft.com/office/drawing/2014/main" id="{B472958D-364F-F53D-CAC1-6EB68798F2BC}"/>
              </a:ext>
            </a:extLst>
          </p:cNvPr>
          <p:cNvSpPr txBox="1"/>
          <p:nvPr/>
        </p:nvSpPr>
        <p:spPr>
          <a:xfrm>
            <a:off x="2213429" y="150326"/>
            <a:ext cx="8475797" cy="5909310"/>
          </a:xfrm>
          <a:prstGeom prst="rect">
            <a:avLst/>
          </a:prstGeom>
          <a:solidFill>
            <a:schemeClr val="tx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solidFill>
                  <a:srgbClr val="FFFFFF"/>
                </a:solidFill>
                <a:latin typeface="Courier New"/>
                <a:cs typeface="Courier New"/>
              </a:rPr>
              <a:t>still show port 8/1/c7, don't be to late</a:t>
            </a:r>
            <a:endParaRPr lang="de-DE" b="1">
              <a:solidFill>
                <a:srgbClr val="000000"/>
              </a:solidFill>
              <a:latin typeface="Courier New"/>
              <a:cs typeface="Courier New"/>
            </a:endParaRPr>
          </a:p>
          <a:p>
            <a:endParaRPr lang="en-US" sz="1100">
              <a:solidFill>
                <a:srgbClr val="FFFFFF"/>
              </a:solidFill>
              <a:latin typeface="Courier New"/>
              <a:cs typeface="Courier New"/>
            </a:endParaRPr>
          </a:p>
          <a:p>
            <a:r>
              <a:rPr lang="en-US" sz="1100">
                <a:solidFill>
                  <a:srgbClr val="FFFFFF"/>
                </a:solidFill>
                <a:latin typeface="Courier New"/>
                <a:cs typeface="Courier New"/>
              </a:rPr>
              <a:t>...</a:t>
            </a:r>
          </a:p>
          <a:p>
            <a:endParaRPr lang="en-US" sz="1100">
              <a:solidFill>
                <a:srgbClr val="FFFFFF"/>
              </a:solidFill>
              <a:latin typeface="Courier New"/>
              <a:cs typeface="Courier New"/>
            </a:endParaRPr>
          </a:p>
          <a:p>
            <a:r>
              <a:rPr lang="en-US" sz="1100">
                <a:solidFill>
                  <a:srgbClr val="FFFFFF"/>
                </a:solidFill>
                <a:latin typeface="Courier New"/>
                <a:cs typeface="Courier New"/>
              </a:rPr>
              <a:t>===============================================================================</a:t>
            </a:r>
            <a:endParaRPr lang="en-US">
              <a:latin typeface="Courier New"/>
              <a:cs typeface="Courier New"/>
            </a:endParaRPr>
          </a:p>
          <a:p>
            <a:r>
              <a:rPr lang="en-US" sz="1100">
                <a:solidFill>
                  <a:srgbClr val="FFFFFF"/>
                </a:solidFill>
                <a:latin typeface="Courier New"/>
                <a:cs typeface="Courier New"/>
              </a:rPr>
              <a:t>Coherent Optical Module</a:t>
            </a:r>
            <a:endParaRPr lang="de-DE">
              <a:latin typeface="Courier New"/>
              <a:cs typeface="Courier New"/>
            </a:endParaRPr>
          </a:p>
          <a:p>
            <a:r>
              <a:rPr lang="en-US" sz="1100">
                <a:solidFill>
                  <a:srgbClr val="FFFFFF"/>
                </a:solidFill>
                <a:latin typeface="Courier New"/>
                <a:cs typeface="Courier New"/>
              </a:rPr>
              <a:t>===============================================================================</a:t>
            </a:r>
            <a:endParaRPr lang="de-DE">
              <a:latin typeface="Courier New"/>
              <a:cs typeface="Courier New"/>
            </a:endParaRPr>
          </a:p>
          <a:p>
            <a:r>
              <a:rPr lang="en-US" sz="1100" err="1">
                <a:solidFill>
                  <a:srgbClr val="FFFFFF"/>
                </a:solidFill>
                <a:latin typeface="Courier New"/>
                <a:cs typeface="Courier New"/>
              </a:rPr>
              <a:t>Cfg</a:t>
            </a:r>
            <a:r>
              <a:rPr lang="en-US" sz="1100">
                <a:solidFill>
                  <a:srgbClr val="FFFFFF"/>
                </a:solidFill>
                <a:latin typeface="Courier New"/>
                <a:cs typeface="Courier New"/>
              </a:rPr>
              <a:t> Tx Target Power:   1.0</a:t>
            </a:r>
            <a:r>
              <a:rPr lang="en-US" sz="1100">
                <a:solidFill>
                  <a:schemeClr val="bg1"/>
                </a:solidFill>
                <a:latin typeface="Courier New"/>
                <a:cs typeface="Courier New"/>
              </a:rPr>
              <a:t>0 dBm               Present Rx Channel : 23</a:t>
            </a:r>
            <a:endParaRPr lang="en-US">
              <a:solidFill>
                <a:schemeClr val="bg1"/>
              </a:solidFill>
              <a:latin typeface="Courier New"/>
              <a:cs typeface="Courier New"/>
            </a:endParaRPr>
          </a:p>
          <a:p>
            <a:r>
              <a:rPr lang="en-US" sz="1100" err="1">
                <a:solidFill>
                  <a:schemeClr val="bg1"/>
                </a:solidFill>
                <a:latin typeface="Courier New"/>
                <a:cs typeface="Courier New"/>
              </a:rPr>
              <a:t>Cfg</a:t>
            </a:r>
            <a:r>
              <a:rPr lang="en-US" sz="1100">
                <a:solidFill>
                  <a:schemeClr val="bg1"/>
                </a:solidFill>
                <a:latin typeface="Courier New"/>
                <a:cs typeface="Courier New"/>
              </a:rPr>
              <a:t> Rx LOS Thresh  :</a:t>
            </a:r>
            <a:r>
              <a:rPr lang="en-US" sz="1100">
                <a:solidFill>
                  <a:schemeClr val="bg1"/>
                </a:solidFill>
                <a:latin typeface="Courier New"/>
                <a:cs typeface="Calibri"/>
              </a:rPr>
              <a:t> -23.00</a:t>
            </a:r>
            <a:r>
              <a:rPr lang="en-US" sz="1100">
                <a:solidFill>
                  <a:schemeClr val="bg1"/>
                </a:solidFill>
                <a:latin typeface="Courier New"/>
                <a:cs typeface="Courier New"/>
              </a:rPr>
              <a:t> dBm               </a:t>
            </a:r>
            <a:r>
              <a:rPr lang="en-US" sz="1100" err="1">
                <a:solidFill>
                  <a:schemeClr val="bg1"/>
                </a:solidFill>
                <a:latin typeface="Courier New"/>
                <a:cs typeface="Courier New"/>
              </a:rPr>
              <a:t>Cfg</a:t>
            </a:r>
            <a:r>
              <a:rPr lang="en-US" sz="1100">
                <a:solidFill>
                  <a:schemeClr val="bg1"/>
                </a:solidFill>
                <a:latin typeface="Courier New"/>
                <a:cs typeface="Courier New"/>
              </a:rPr>
              <a:t> Rx Channel     : 23</a:t>
            </a:r>
            <a:endParaRPr lang="de-DE">
              <a:solidFill>
                <a:schemeClr val="bg1"/>
              </a:solidFill>
              <a:latin typeface="Courier New"/>
              <a:cs typeface="Courier New"/>
            </a:endParaRPr>
          </a:p>
          <a:p>
            <a:endParaRPr lang="de-DE">
              <a:solidFill>
                <a:schemeClr val="bg1"/>
              </a:solidFill>
              <a:latin typeface="Courier New"/>
              <a:cs typeface="Courier New"/>
            </a:endParaRPr>
          </a:p>
          <a:p>
            <a:r>
              <a:rPr lang="en-US" sz="1100" err="1">
                <a:solidFill>
                  <a:schemeClr val="bg1"/>
                </a:solidFill>
                <a:latin typeface="Courier New"/>
                <a:cs typeface="Courier New"/>
              </a:rPr>
              <a:t>Disp</a:t>
            </a:r>
            <a:r>
              <a:rPr lang="en-US" sz="1100">
                <a:solidFill>
                  <a:schemeClr val="bg1"/>
                </a:solidFill>
                <a:latin typeface="Courier New"/>
                <a:cs typeface="Courier New"/>
              </a:rPr>
              <a:t> Control Mode  : automatic                Sweep Start </a:t>
            </a:r>
            <a:r>
              <a:rPr lang="en-US" sz="1100" err="1">
                <a:solidFill>
                  <a:schemeClr val="bg1"/>
                </a:solidFill>
                <a:latin typeface="Courier New"/>
                <a:cs typeface="Courier New"/>
              </a:rPr>
              <a:t>Disp</a:t>
            </a:r>
            <a:r>
              <a:rPr lang="en-US" sz="1100">
                <a:solidFill>
                  <a:schemeClr val="bg1"/>
                </a:solidFill>
                <a:latin typeface="Courier New"/>
                <a:cs typeface="Courier New"/>
              </a:rPr>
              <a:t>   : -25500 </a:t>
            </a:r>
            <a:r>
              <a:rPr lang="en-US" sz="1100" err="1">
                <a:solidFill>
                  <a:schemeClr val="bg1"/>
                </a:solidFill>
                <a:latin typeface="Courier New"/>
                <a:cs typeface="Courier New"/>
              </a:rPr>
              <a:t>ps</a:t>
            </a:r>
            <a:r>
              <a:rPr lang="en-US" sz="1100">
                <a:solidFill>
                  <a:schemeClr val="bg1"/>
                </a:solidFill>
                <a:latin typeface="Courier New"/>
                <a:cs typeface="Courier New"/>
              </a:rPr>
              <a:t>/nm</a:t>
            </a:r>
            <a:endParaRPr lang="de-DE">
              <a:solidFill>
                <a:schemeClr val="bg1"/>
              </a:solidFill>
              <a:latin typeface="Courier New"/>
              <a:cs typeface="Courier New"/>
            </a:endParaRPr>
          </a:p>
          <a:p>
            <a:r>
              <a:rPr lang="en-US" sz="1100" err="1">
                <a:solidFill>
                  <a:schemeClr val="bg1"/>
                </a:solidFill>
                <a:latin typeface="Courier New"/>
                <a:cs typeface="Calibri"/>
              </a:rPr>
              <a:t>Cfg</a:t>
            </a:r>
            <a:r>
              <a:rPr lang="en-US" sz="1100">
                <a:solidFill>
                  <a:schemeClr val="bg1"/>
                </a:solidFill>
                <a:latin typeface="Courier New"/>
                <a:cs typeface="Calibri"/>
              </a:rPr>
              <a:t> Dispersion     :      0 </a:t>
            </a:r>
            <a:r>
              <a:rPr lang="en-US" sz="1100" err="1">
                <a:solidFill>
                  <a:schemeClr val="bg1"/>
                </a:solidFill>
                <a:latin typeface="Courier New"/>
                <a:cs typeface="Calibri"/>
              </a:rPr>
              <a:t>ps</a:t>
            </a:r>
            <a:r>
              <a:rPr lang="en-US" sz="1100">
                <a:solidFill>
                  <a:schemeClr val="bg1"/>
                </a:solidFill>
                <a:latin typeface="Courier New"/>
                <a:cs typeface="Calibri"/>
              </a:rPr>
              <a:t>/nm             Sweep</a:t>
            </a:r>
            <a:r>
              <a:rPr lang="en-US" sz="1100">
                <a:solidFill>
                  <a:schemeClr val="bg1"/>
                </a:solidFill>
                <a:latin typeface="Courier New"/>
                <a:cs typeface="Courier New"/>
              </a:rPr>
              <a:t> End </a:t>
            </a:r>
            <a:r>
              <a:rPr lang="en-US" sz="1100" err="1">
                <a:solidFill>
                  <a:schemeClr val="bg1"/>
                </a:solidFill>
                <a:latin typeface="Courier New"/>
                <a:cs typeface="Courier New"/>
              </a:rPr>
              <a:t>Disp</a:t>
            </a:r>
            <a:r>
              <a:rPr lang="en-US" sz="1100">
                <a:solidFill>
                  <a:schemeClr val="bg1"/>
                </a:solidFill>
                <a:latin typeface="Courier New"/>
                <a:cs typeface="Courier New"/>
              </a:rPr>
              <a:t>     :   2000 </a:t>
            </a:r>
            <a:r>
              <a:rPr lang="en-US" sz="1100" err="1">
                <a:solidFill>
                  <a:schemeClr val="bg1"/>
                </a:solidFill>
                <a:latin typeface="Courier New"/>
                <a:cs typeface="Courier New"/>
              </a:rPr>
              <a:t>ps</a:t>
            </a:r>
            <a:r>
              <a:rPr lang="en-US" sz="1100">
                <a:solidFill>
                  <a:schemeClr val="bg1"/>
                </a:solidFill>
                <a:latin typeface="Courier New"/>
                <a:cs typeface="Courier New"/>
              </a:rPr>
              <a:t>/nm</a:t>
            </a:r>
            <a:endParaRPr lang="en-US">
              <a:solidFill>
                <a:schemeClr val="bg1"/>
              </a:solidFill>
              <a:latin typeface="Courier New"/>
              <a:cs typeface="Courier New"/>
            </a:endParaRPr>
          </a:p>
          <a:p>
            <a:r>
              <a:rPr lang="en-US" sz="1100">
                <a:solidFill>
                  <a:srgbClr val="92D050"/>
                </a:solidFill>
                <a:latin typeface="Courier New"/>
                <a:cs typeface="Courier New"/>
              </a:rPr>
              <a:t>CPR Window Size    : 32 symbols</a:t>
            </a:r>
            <a:r>
              <a:rPr lang="en-US" sz="1100">
                <a:solidFill>
                  <a:srgbClr val="FFFFFF"/>
                </a:solidFill>
                <a:latin typeface="Courier New"/>
                <a:cs typeface="Courier New"/>
              </a:rPr>
              <a:t>               Rx LOS Reaction    : squelch</a:t>
            </a:r>
            <a:endParaRPr lang="de-DE">
              <a:latin typeface="Courier New"/>
              <a:cs typeface="Courier New"/>
            </a:endParaRPr>
          </a:p>
          <a:p>
            <a:r>
              <a:rPr lang="en-US" sz="1100">
                <a:solidFill>
                  <a:srgbClr val="92D050"/>
                </a:solidFill>
                <a:latin typeface="Courier New"/>
                <a:cs typeface="Courier New"/>
              </a:rPr>
              <a:t>Compatibility      : </a:t>
            </a:r>
            <a:r>
              <a:rPr lang="en-US" sz="1100">
                <a:solidFill>
                  <a:srgbClr val="92D050"/>
                </a:solidFill>
                <a:latin typeface="Courier New"/>
                <a:ea typeface="+mn-lt"/>
                <a:cs typeface="+mn-lt"/>
              </a:rPr>
              <a:t>openZrpOfec1</a:t>
            </a:r>
            <a:endParaRPr lang="de-DE">
              <a:solidFill>
                <a:srgbClr val="92D050"/>
              </a:solidFill>
              <a:latin typeface="Courier New"/>
              <a:ea typeface="+mn-lt"/>
              <a:cs typeface="+mn-lt"/>
            </a:endParaRPr>
          </a:p>
          <a:p>
            <a:r>
              <a:rPr lang="en-US" sz="1100" err="1">
                <a:solidFill>
                  <a:srgbClr val="FFFFFF"/>
                </a:solidFill>
                <a:latin typeface="Courier New"/>
                <a:cs typeface="Courier New"/>
              </a:rPr>
              <a:t>Cfg</a:t>
            </a:r>
            <a:r>
              <a:rPr lang="en-US" sz="1100">
                <a:solidFill>
                  <a:srgbClr val="FFFFFF"/>
                </a:solidFill>
                <a:latin typeface="Courier New"/>
                <a:cs typeface="Courier New"/>
              </a:rPr>
              <a:t> Tx Power Min   : -22.90 dBm               </a:t>
            </a:r>
            <a:r>
              <a:rPr lang="en-US" sz="1100" err="1">
                <a:solidFill>
                  <a:srgbClr val="FFFFFF"/>
                </a:solidFill>
                <a:latin typeface="Courier New"/>
                <a:cs typeface="Courier New"/>
              </a:rPr>
              <a:t>Cfg</a:t>
            </a:r>
            <a:r>
              <a:rPr lang="en-US" sz="1100">
                <a:solidFill>
                  <a:srgbClr val="FFFFFF"/>
                </a:solidFill>
                <a:latin typeface="Courier New"/>
                <a:cs typeface="Courier New"/>
              </a:rPr>
              <a:t> Tx Power Max   :   4.00 dBm</a:t>
            </a:r>
            <a:endParaRPr lang="de-DE">
              <a:latin typeface="Courier New"/>
              <a:cs typeface="Courier New"/>
            </a:endParaRPr>
          </a:p>
          <a:p>
            <a:endParaRPr lang="de-DE">
              <a:latin typeface="Courier New"/>
              <a:cs typeface="Courier New"/>
            </a:endParaRPr>
          </a:p>
          <a:p>
            <a:r>
              <a:rPr lang="en-US" sz="1100" err="1">
                <a:solidFill>
                  <a:srgbClr val="FFFFFF"/>
                </a:solidFill>
                <a:latin typeface="Courier New"/>
                <a:cs typeface="Courier New"/>
              </a:rPr>
              <a:t>Cfg</a:t>
            </a:r>
            <a:r>
              <a:rPr lang="en-US" sz="1100">
                <a:solidFill>
                  <a:srgbClr val="FFFFFF"/>
                </a:solidFill>
                <a:latin typeface="Courier New"/>
                <a:cs typeface="Courier New"/>
              </a:rPr>
              <a:t> Alarms         : </a:t>
            </a:r>
            <a:r>
              <a:rPr lang="en-US" sz="1100" err="1">
                <a:solidFill>
                  <a:srgbClr val="FFFFFF"/>
                </a:solidFill>
                <a:latin typeface="Courier New"/>
                <a:cs typeface="Courier New"/>
              </a:rPr>
              <a:t>modflt</a:t>
            </a:r>
            <a:r>
              <a:rPr lang="en-US" sz="1100">
                <a:solidFill>
                  <a:srgbClr val="FFFFFF"/>
                </a:solidFill>
                <a:latin typeface="Courier New"/>
                <a:cs typeface="Courier New"/>
              </a:rPr>
              <a:t> mod </a:t>
            </a:r>
            <a:r>
              <a:rPr lang="en-US" sz="1100" err="1">
                <a:solidFill>
                  <a:srgbClr val="FFFFFF"/>
                </a:solidFill>
                <a:latin typeface="Courier New"/>
                <a:cs typeface="Courier New"/>
              </a:rPr>
              <a:t>netrx</a:t>
            </a:r>
            <a:r>
              <a:rPr lang="en-US" sz="1100">
                <a:solidFill>
                  <a:srgbClr val="FFFFFF"/>
                </a:solidFill>
                <a:latin typeface="Courier New"/>
                <a:cs typeface="Courier New"/>
              </a:rPr>
              <a:t> </a:t>
            </a:r>
            <a:r>
              <a:rPr lang="en-US" sz="1100" err="1">
                <a:solidFill>
                  <a:srgbClr val="FFFFFF"/>
                </a:solidFill>
                <a:latin typeface="Courier New"/>
                <a:cs typeface="Courier New"/>
              </a:rPr>
              <a:t>nettx</a:t>
            </a:r>
            <a:r>
              <a:rPr lang="en-US" sz="1100">
                <a:solidFill>
                  <a:srgbClr val="FFFFFF"/>
                </a:solidFill>
                <a:latin typeface="Courier New"/>
                <a:cs typeface="Courier New"/>
              </a:rPr>
              <a:t> </a:t>
            </a:r>
            <a:r>
              <a:rPr lang="en-US" sz="1100" err="1">
                <a:solidFill>
                  <a:srgbClr val="FFFFFF"/>
                </a:solidFill>
                <a:latin typeface="Courier New"/>
                <a:cs typeface="Courier New"/>
              </a:rPr>
              <a:t>hosttx</a:t>
            </a:r>
            <a:endParaRPr lang="de-DE">
              <a:latin typeface="Courier New"/>
              <a:cs typeface="Courier New"/>
            </a:endParaRPr>
          </a:p>
          <a:p>
            <a:r>
              <a:rPr lang="en-US" sz="1100">
                <a:solidFill>
                  <a:srgbClr val="FFFFFF"/>
                </a:solidFill>
                <a:latin typeface="Courier New"/>
                <a:cs typeface="Courier New"/>
              </a:rPr>
              <a:t>Alarm Status       : </a:t>
            </a:r>
            <a:endParaRPr lang="de-DE">
              <a:latin typeface="Courier New"/>
              <a:cs typeface="Courier New"/>
            </a:endParaRPr>
          </a:p>
          <a:p>
            <a:r>
              <a:rPr lang="en-US" sz="1100">
                <a:solidFill>
                  <a:srgbClr val="FFFFFF"/>
                </a:solidFill>
                <a:latin typeface="Courier New"/>
                <a:cs typeface="Courier New"/>
              </a:rPr>
              <a:t>Defect Points      : </a:t>
            </a:r>
            <a:endParaRPr lang="de-DE">
              <a:latin typeface="Courier New"/>
              <a:cs typeface="Courier New"/>
            </a:endParaRPr>
          </a:p>
          <a:p>
            <a:endParaRPr lang="de-DE">
              <a:latin typeface="Courier New"/>
              <a:cs typeface="Courier New"/>
            </a:endParaRPr>
          </a:p>
          <a:p>
            <a:r>
              <a:rPr lang="en-US" sz="1100">
                <a:solidFill>
                  <a:srgbClr val="92D050"/>
                </a:solidFill>
                <a:latin typeface="Courier New"/>
                <a:cs typeface="Courier New"/>
              </a:rPr>
              <a:t>Rx Q Margin        :    2.4 dB                </a:t>
            </a:r>
            <a:r>
              <a:rPr lang="en-US" sz="1100">
                <a:solidFill>
                  <a:schemeClr val="bg1"/>
                </a:solidFill>
                <a:latin typeface="Courier New"/>
                <a:cs typeface="Courier New"/>
              </a:rPr>
              <a:t>Chromatic </a:t>
            </a:r>
            <a:r>
              <a:rPr lang="en-US" sz="1100" err="1">
                <a:solidFill>
                  <a:schemeClr val="bg1"/>
                </a:solidFill>
                <a:latin typeface="Courier New"/>
                <a:cs typeface="Courier New"/>
              </a:rPr>
              <a:t>Disp</a:t>
            </a:r>
            <a:r>
              <a:rPr lang="en-US" sz="1100">
                <a:solidFill>
                  <a:schemeClr val="bg1"/>
                </a:solidFill>
                <a:latin typeface="Courier New"/>
                <a:cs typeface="Courier New"/>
              </a:rPr>
              <a:t>     :    220 </a:t>
            </a:r>
            <a:r>
              <a:rPr lang="en-US" sz="1100" err="1">
                <a:solidFill>
                  <a:schemeClr val="bg1"/>
                </a:solidFill>
                <a:latin typeface="Courier New"/>
                <a:cs typeface="Courier New"/>
              </a:rPr>
              <a:t>ps</a:t>
            </a:r>
            <a:r>
              <a:rPr lang="en-US" sz="1100">
                <a:solidFill>
                  <a:schemeClr val="bg1"/>
                </a:solidFill>
                <a:latin typeface="Courier New"/>
                <a:cs typeface="Courier New"/>
              </a:rPr>
              <a:t>/nm</a:t>
            </a:r>
            <a:endParaRPr lang="en-US">
              <a:solidFill>
                <a:schemeClr val="bg1"/>
              </a:solidFill>
              <a:latin typeface="Courier New"/>
              <a:cs typeface="Courier New"/>
            </a:endParaRPr>
          </a:p>
          <a:p>
            <a:r>
              <a:rPr lang="en-US" sz="1100">
                <a:latin typeface="Courier New"/>
                <a:cs typeface="Courier New"/>
              </a:rPr>
              <a:t>SNR/OSNR X Polar   :   17.4 dB / 34.4 dB      </a:t>
            </a:r>
            <a:r>
              <a:rPr lang="en-US" sz="2000" b="1">
                <a:highlight>
                  <a:srgbClr val="00FF00"/>
                </a:highlight>
                <a:latin typeface="Courier New"/>
                <a:cs typeface="Courier New"/>
              </a:rPr>
              <a:t>Diff Group Delay:  2 </a:t>
            </a:r>
            <a:r>
              <a:rPr lang="en-US" sz="2000" b="1" err="1">
                <a:highlight>
                  <a:srgbClr val="00FF00"/>
                </a:highlight>
                <a:latin typeface="Courier New"/>
                <a:cs typeface="Courier New"/>
              </a:rPr>
              <a:t>ps</a:t>
            </a:r>
            <a:endParaRPr lang="en-US" sz="2000" b="1">
              <a:highlight>
                <a:srgbClr val="00FF00"/>
              </a:highlight>
              <a:latin typeface="Courier New"/>
              <a:cs typeface="Courier New"/>
            </a:endParaRPr>
          </a:p>
          <a:p>
            <a:r>
              <a:rPr lang="en-US" sz="1100">
                <a:solidFill>
                  <a:srgbClr val="92D050"/>
                </a:solidFill>
                <a:latin typeface="Courier New"/>
                <a:cs typeface="Courier New"/>
              </a:rPr>
              <a:t>SNR/OSNR Y Polar   :   17.4 dB / 34.4 dB</a:t>
            </a:r>
            <a:r>
              <a:rPr lang="en-US" sz="1100">
                <a:solidFill>
                  <a:srgbClr val="FFFFFF"/>
                </a:solidFill>
                <a:latin typeface="Courier New"/>
                <a:cs typeface="Courier New"/>
              </a:rPr>
              <a:t>      </a:t>
            </a:r>
            <a:r>
              <a:rPr lang="en-US" sz="1100">
                <a:solidFill>
                  <a:schemeClr val="bg1"/>
                </a:solidFill>
                <a:latin typeface="Courier New"/>
                <a:cs typeface="Courier New"/>
              </a:rPr>
              <a:t>Pre-FEC BER        : 1.213E-03</a:t>
            </a:r>
            <a:endParaRPr lang="de-DE">
              <a:solidFill>
                <a:schemeClr val="bg1"/>
              </a:solidFill>
              <a:latin typeface="Courier New"/>
              <a:cs typeface="Courier New"/>
            </a:endParaRPr>
          </a:p>
          <a:p>
            <a:endParaRPr lang="de-DE">
              <a:solidFill>
                <a:srgbClr val="92D050"/>
              </a:solidFill>
              <a:latin typeface="Courier New"/>
              <a:cs typeface="Calibri"/>
            </a:endParaRPr>
          </a:p>
          <a:p>
            <a:r>
              <a:rPr lang="en-US" sz="1100">
                <a:solidFill>
                  <a:srgbClr val="FFFFFF"/>
                </a:solidFill>
                <a:latin typeface="Courier New"/>
                <a:cs typeface="Courier New"/>
              </a:rPr>
              <a:t>Module State       : ready                    </a:t>
            </a:r>
            <a:endParaRPr lang="de-DE">
              <a:latin typeface="Courier New"/>
              <a:cs typeface="Courier New"/>
            </a:endParaRPr>
          </a:p>
          <a:p>
            <a:r>
              <a:rPr lang="en-US" sz="1100">
                <a:solidFill>
                  <a:srgbClr val="FFFFFF"/>
                </a:solidFill>
                <a:latin typeface="Courier New"/>
                <a:cs typeface="Courier New"/>
              </a:rPr>
              <a:t>Tx Turn-Up States  : </a:t>
            </a:r>
            <a:r>
              <a:rPr lang="en-US" sz="1100" err="1">
                <a:solidFill>
                  <a:srgbClr val="FFFFFF"/>
                </a:solidFill>
                <a:latin typeface="Courier New"/>
                <a:cs typeface="Courier New"/>
              </a:rPr>
              <a:t>init</a:t>
            </a:r>
            <a:r>
              <a:rPr lang="en-US" sz="1100">
                <a:solidFill>
                  <a:srgbClr val="FFFFFF"/>
                </a:solidFill>
                <a:latin typeface="Courier New"/>
                <a:cs typeface="Courier New"/>
              </a:rPr>
              <a:t> </a:t>
            </a:r>
            <a:r>
              <a:rPr lang="en-US" sz="1100" err="1">
                <a:solidFill>
                  <a:srgbClr val="FFFFFF"/>
                </a:solidFill>
                <a:latin typeface="Courier New"/>
                <a:cs typeface="Courier New"/>
              </a:rPr>
              <a:t>laserTurnUp</a:t>
            </a:r>
            <a:r>
              <a:rPr lang="en-US" sz="1100">
                <a:solidFill>
                  <a:srgbClr val="FFFFFF"/>
                </a:solidFill>
                <a:latin typeface="Courier New"/>
                <a:cs typeface="Courier New"/>
              </a:rPr>
              <a:t> </a:t>
            </a:r>
            <a:r>
              <a:rPr lang="en-US" sz="1100" err="1">
                <a:solidFill>
                  <a:srgbClr val="FFFFFF"/>
                </a:solidFill>
                <a:latin typeface="Courier New"/>
                <a:cs typeface="Courier New"/>
              </a:rPr>
              <a:t>laserReadyOff</a:t>
            </a:r>
            <a:r>
              <a:rPr lang="en-US" sz="1100">
                <a:solidFill>
                  <a:srgbClr val="FFFFFF"/>
                </a:solidFill>
                <a:latin typeface="Courier New"/>
                <a:cs typeface="Courier New"/>
              </a:rPr>
              <a:t> </a:t>
            </a:r>
            <a:r>
              <a:rPr lang="en-US" sz="1100" err="1">
                <a:solidFill>
                  <a:srgbClr val="FFFFFF"/>
                </a:solidFill>
                <a:latin typeface="Courier New"/>
                <a:cs typeface="Courier New"/>
              </a:rPr>
              <a:t>laserReady</a:t>
            </a:r>
            <a:endParaRPr lang="en-US">
              <a:latin typeface="Courier New"/>
              <a:cs typeface="Courier New"/>
            </a:endParaRPr>
          </a:p>
          <a:p>
            <a:r>
              <a:rPr lang="en-US" sz="1100">
                <a:solidFill>
                  <a:srgbClr val="FFFFFF"/>
                </a:solidFill>
                <a:latin typeface="Courier New"/>
                <a:cs typeface="Courier New"/>
              </a:rPr>
              <a:t>                     </a:t>
            </a:r>
            <a:r>
              <a:rPr lang="en-US" sz="1100" err="1">
                <a:solidFill>
                  <a:srgbClr val="FFFFFF"/>
                </a:solidFill>
                <a:latin typeface="Courier New"/>
                <a:cs typeface="Courier New"/>
              </a:rPr>
              <a:t>modulatorConverge</a:t>
            </a:r>
            <a:r>
              <a:rPr lang="en-US" sz="1100">
                <a:solidFill>
                  <a:srgbClr val="FFFFFF"/>
                </a:solidFill>
                <a:latin typeface="Courier New"/>
                <a:cs typeface="Courier New"/>
              </a:rPr>
              <a:t> </a:t>
            </a:r>
            <a:r>
              <a:rPr lang="en-US" sz="1100" err="1">
                <a:solidFill>
                  <a:srgbClr val="FFFFFF"/>
                </a:solidFill>
                <a:latin typeface="Courier New"/>
                <a:cs typeface="Courier New"/>
              </a:rPr>
              <a:t>outputPowerAdjust</a:t>
            </a:r>
            <a:endParaRPr lang="en-US">
              <a:latin typeface="Courier New"/>
              <a:cs typeface="Courier New"/>
            </a:endParaRPr>
          </a:p>
          <a:p>
            <a:r>
              <a:rPr lang="en-US" sz="1100">
                <a:solidFill>
                  <a:srgbClr val="FFFFFF"/>
                </a:solidFill>
                <a:latin typeface="Courier New"/>
                <a:cs typeface="Courier New"/>
              </a:rPr>
              <a:t>Rx Turn-Up States  : </a:t>
            </a:r>
            <a:r>
              <a:rPr lang="en-US" sz="1100" err="1">
                <a:solidFill>
                  <a:srgbClr val="FFFFFF"/>
                </a:solidFill>
                <a:latin typeface="Courier New"/>
                <a:cs typeface="Courier New"/>
              </a:rPr>
              <a:t>init</a:t>
            </a:r>
            <a:r>
              <a:rPr lang="en-US" sz="1100">
                <a:solidFill>
                  <a:srgbClr val="FFFFFF"/>
                </a:solidFill>
                <a:latin typeface="Courier New"/>
                <a:cs typeface="Courier New"/>
              </a:rPr>
              <a:t> </a:t>
            </a:r>
            <a:r>
              <a:rPr lang="en-US" sz="1100" err="1">
                <a:solidFill>
                  <a:srgbClr val="FFFFFF"/>
                </a:solidFill>
                <a:latin typeface="Courier New"/>
                <a:cs typeface="Courier New"/>
              </a:rPr>
              <a:t>laserReady</a:t>
            </a:r>
            <a:r>
              <a:rPr lang="en-US" sz="1100">
                <a:solidFill>
                  <a:srgbClr val="FFFFFF"/>
                </a:solidFill>
                <a:latin typeface="Courier New"/>
                <a:cs typeface="Courier New"/>
              </a:rPr>
              <a:t> </a:t>
            </a:r>
            <a:r>
              <a:rPr lang="en-US" sz="1100" err="1">
                <a:solidFill>
                  <a:srgbClr val="FFFFFF"/>
                </a:solidFill>
                <a:latin typeface="Courier New"/>
                <a:cs typeface="Courier New"/>
              </a:rPr>
              <a:t>waitForInput</a:t>
            </a:r>
            <a:r>
              <a:rPr lang="en-US" sz="1100">
                <a:solidFill>
                  <a:srgbClr val="FFFFFF"/>
                </a:solidFill>
                <a:latin typeface="Courier New"/>
                <a:cs typeface="Courier New"/>
              </a:rPr>
              <a:t> </a:t>
            </a:r>
            <a:r>
              <a:rPr lang="en-US" sz="1100" err="1">
                <a:solidFill>
                  <a:srgbClr val="FFFFFF"/>
                </a:solidFill>
                <a:latin typeface="Courier New"/>
                <a:cs typeface="Courier New"/>
              </a:rPr>
              <a:t>adcSignal</a:t>
            </a:r>
            <a:r>
              <a:rPr lang="en-US" sz="1100">
                <a:solidFill>
                  <a:srgbClr val="FFFFFF"/>
                </a:solidFill>
                <a:latin typeface="Courier New"/>
                <a:cs typeface="Courier New"/>
              </a:rPr>
              <a:t> </a:t>
            </a:r>
            <a:r>
              <a:rPr lang="en-US" sz="1100" err="1">
                <a:solidFill>
                  <a:srgbClr val="FFFFFF"/>
                </a:solidFill>
                <a:latin typeface="Courier New"/>
                <a:cs typeface="Courier New"/>
              </a:rPr>
              <a:t>opticalLock</a:t>
            </a:r>
            <a:endParaRPr lang="de-DE">
              <a:latin typeface="Courier New"/>
              <a:cs typeface="Courier New"/>
            </a:endParaRPr>
          </a:p>
          <a:p>
            <a:r>
              <a:rPr lang="en-US" sz="1100">
                <a:solidFill>
                  <a:srgbClr val="FFFFFF"/>
                </a:solidFill>
                <a:latin typeface="Courier New"/>
                <a:cs typeface="Courier New"/>
              </a:rPr>
              <a:t>                     </a:t>
            </a:r>
            <a:r>
              <a:rPr lang="en-US" sz="1100" err="1">
                <a:solidFill>
                  <a:srgbClr val="FFFFFF"/>
                </a:solidFill>
                <a:latin typeface="Courier New"/>
                <a:cs typeface="Courier New"/>
              </a:rPr>
              <a:t>demodLock</a:t>
            </a:r>
            <a:endParaRPr lang="de-DE">
              <a:latin typeface="Courier New"/>
              <a:cs typeface="Courier New"/>
            </a:endParaRPr>
          </a:p>
          <a:p>
            <a:r>
              <a:rPr lang="en-US" sz="1100">
                <a:solidFill>
                  <a:srgbClr val="FFFFFF"/>
                </a:solidFill>
                <a:latin typeface="Courier New"/>
                <a:cs typeface="Courier New"/>
              </a:rPr>
              <a:t>===============================================================================</a:t>
            </a:r>
            <a:endParaRPr lang="de-DE">
              <a:latin typeface="Courier New"/>
              <a:cs typeface="Courier New"/>
            </a:endParaRPr>
          </a:p>
          <a:p>
            <a:endParaRPr lang="en-US" sz="1100">
              <a:solidFill>
                <a:srgbClr val="FFFFFF"/>
              </a:solidFill>
              <a:latin typeface="Courier New"/>
              <a:cs typeface="Courier New"/>
            </a:endParaRPr>
          </a:p>
        </p:txBody>
      </p:sp>
      <p:sp>
        <p:nvSpPr>
          <p:cNvPr id="8" name="Title 1">
            <a:extLst>
              <a:ext uri="{FF2B5EF4-FFF2-40B4-BE49-F238E27FC236}">
                <a16:creationId xmlns:a16="http://schemas.microsoft.com/office/drawing/2014/main" id="{AB9FD4B1-8D76-FDCD-D703-3C22B2D23767}"/>
              </a:ext>
            </a:extLst>
          </p:cNvPr>
          <p:cNvSpPr txBox="1">
            <a:spLocks/>
          </p:cNvSpPr>
          <p:nvPr/>
        </p:nvSpPr>
        <p:spPr>
          <a:xfrm>
            <a:off x="1369010" y="2331811"/>
            <a:ext cx="4533642" cy="3981386"/>
          </a:xfrm>
          <a:prstGeom prst="rect">
            <a:avLst/>
          </a:prstGeom>
          <a:solidFill>
            <a:schemeClr val="bg1"/>
          </a:solidFill>
          <a:ln>
            <a:solidFill>
              <a:schemeClr val="tx1"/>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Futura LT Pro Book" panose="020B0502020204020303" pitchFamily="34" charset="77"/>
                <a:ea typeface="+mj-ea"/>
                <a:cs typeface="Futura Medium" panose="020B0602020204020303" pitchFamily="34" charset="-79"/>
              </a:defRPr>
            </a:lvl1pPr>
          </a:lstStyle>
          <a:p>
            <a:pPr>
              <a:lnSpc>
                <a:spcPct val="120000"/>
              </a:lnSpc>
              <a:spcBef>
                <a:spcPts val="1000"/>
              </a:spcBef>
            </a:pPr>
            <a:r>
              <a:rPr lang="en-US" sz="3600">
                <a:latin typeface="Arial"/>
                <a:cs typeface="Arial"/>
              </a:rPr>
              <a:t>Difference in propagation time for X and Y </a:t>
            </a:r>
            <a:r>
              <a:rPr lang="en-US" sz="3600" err="1">
                <a:latin typeface="Arial"/>
                <a:cs typeface="Arial"/>
              </a:rPr>
              <a:t>polarisation</a:t>
            </a:r>
          </a:p>
        </p:txBody>
      </p:sp>
    </p:spTree>
    <p:extLst>
      <p:ext uri="{BB962C8B-B14F-4D97-AF65-F5344CB8AC3E}">
        <p14:creationId xmlns:p14="http://schemas.microsoft.com/office/powerpoint/2010/main" val="16911857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3A1CE984-1ABA-DF23-F2A2-BC32B7460775}"/>
              </a:ext>
            </a:extLst>
          </p:cNvPr>
          <p:cNvSpPr>
            <a:spLocks noGrp="1"/>
          </p:cNvSpPr>
          <p:nvPr>
            <p:ph type="sldNum" sz="quarter" idx="12"/>
          </p:nvPr>
        </p:nvSpPr>
        <p:spPr/>
        <p:txBody>
          <a:bodyPr/>
          <a:lstStyle/>
          <a:p>
            <a:fld id="{CE68A0BE-C123-194B-B38C-82F5486B51C9}" type="slidenum">
              <a:rPr lang="de-DE" smtClean="0"/>
              <a:t>36</a:t>
            </a:fld>
            <a:endParaRPr lang="de-DE"/>
          </a:p>
        </p:txBody>
      </p:sp>
      <p:sp>
        <p:nvSpPr>
          <p:cNvPr id="6" name="Datumsplatzhalter 5">
            <a:extLst>
              <a:ext uri="{FF2B5EF4-FFF2-40B4-BE49-F238E27FC236}">
                <a16:creationId xmlns:a16="http://schemas.microsoft.com/office/drawing/2014/main" id="{494D5A89-4C39-FF8A-79F1-DC1667D7E7ED}"/>
              </a:ext>
            </a:extLst>
          </p:cNvPr>
          <p:cNvSpPr>
            <a:spLocks noGrp="1"/>
          </p:cNvSpPr>
          <p:nvPr>
            <p:ph type="dt" sz="half" idx="2"/>
          </p:nvPr>
        </p:nvSpPr>
        <p:spPr/>
        <p:txBody>
          <a:bodyPr/>
          <a:lstStyle/>
          <a:p>
            <a:endParaRPr lang="de-DE"/>
          </a:p>
        </p:txBody>
      </p:sp>
      <p:pic>
        <p:nvPicPr>
          <p:cNvPr id="7" name="Grafik 6" descr="Ein Bild, das draußen, Himmel, Vogel, Wolke enthält.&#10;&#10;Beschreibung automatisch generiert.">
            <a:extLst>
              <a:ext uri="{FF2B5EF4-FFF2-40B4-BE49-F238E27FC236}">
                <a16:creationId xmlns:a16="http://schemas.microsoft.com/office/drawing/2014/main" id="{FCA5EEBF-3704-73F8-73D9-7A3DB03B2358}"/>
              </a:ext>
            </a:extLst>
          </p:cNvPr>
          <p:cNvPicPr>
            <a:picLocks noChangeAspect="1"/>
          </p:cNvPicPr>
          <p:nvPr/>
        </p:nvPicPr>
        <p:blipFill>
          <a:blip r:embed="rId3"/>
          <a:stretch>
            <a:fillRect/>
          </a:stretch>
        </p:blipFill>
        <p:spPr>
          <a:xfrm>
            <a:off x="-975600" y="-308871"/>
            <a:ext cx="13759200" cy="7367743"/>
          </a:xfrm>
          <a:prstGeom prst="rect">
            <a:avLst/>
          </a:prstGeom>
        </p:spPr>
      </p:pic>
    </p:spTree>
    <p:extLst>
      <p:ext uri="{BB962C8B-B14F-4D97-AF65-F5344CB8AC3E}">
        <p14:creationId xmlns:p14="http://schemas.microsoft.com/office/powerpoint/2010/main" val="276296835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3A1CE984-1ABA-DF23-F2A2-BC32B7460775}"/>
              </a:ext>
            </a:extLst>
          </p:cNvPr>
          <p:cNvSpPr>
            <a:spLocks noGrp="1"/>
          </p:cNvSpPr>
          <p:nvPr>
            <p:ph type="sldNum" sz="quarter" idx="12"/>
          </p:nvPr>
        </p:nvSpPr>
        <p:spPr/>
        <p:txBody>
          <a:bodyPr/>
          <a:lstStyle/>
          <a:p>
            <a:fld id="{CE68A0BE-C123-194B-B38C-82F5486B51C9}" type="slidenum">
              <a:rPr lang="de-DE" smtClean="0"/>
              <a:t>37</a:t>
            </a:fld>
            <a:endParaRPr lang="de-DE"/>
          </a:p>
        </p:txBody>
      </p:sp>
      <p:sp>
        <p:nvSpPr>
          <p:cNvPr id="6" name="Datumsplatzhalter 5">
            <a:extLst>
              <a:ext uri="{FF2B5EF4-FFF2-40B4-BE49-F238E27FC236}">
                <a16:creationId xmlns:a16="http://schemas.microsoft.com/office/drawing/2014/main" id="{494D5A89-4C39-FF8A-79F1-DC1667D7E7ED}"/>
              </a:ext>
            </a:extLst>
          </p:cNvPr>
          <p:cNvSpPr>
            <a:spLocks noGrp="1"/>
          </p:cNvSpPr>
          <p:nvPr>
            <p:ph type="dt" sz="half" idx="2"/>
          </p:nvPr>
        </p:nvSpPr>
        <p:spPr/>
        <p:txBody>
          <a:bodyPr/>
          <a:lstStyle/>
          <a:p>
            <a:endParaRPr lang="de-DE"/>
          </a:p>
        </p:txBody>
      </p:sp>
      <p:pic>
        <p:nvPicPr>
          <p:cNvPr id="7" name="Grafik 6" descr="Ein Bild, das draußen, Himmel, Vogel, Wolke enthält.&#10;&#10;Beschreibung automatisch generiert.">
            <a:extLst>
              <a:ext uri="{FF2B5EF4-FFF2-40B4-BE49-F238E27FC236}">
                <a16:creationId xmlns:a16="http://schemas.microsoft.com/office/drawing/2014/main" id="{FCA5EEBF-3704-73F8-73D9-7A3DB03B2358}"/>
              </a:ext>
            </a:extLst>
          </p:cNvPr>
          <p:cNvPicPr>
            <a:picLocks noChangeAspect="1"/>
          </p:cNvPicPr>
          <p:nvPr/>
        </p:nvPicPr>
        <p:blipFill>
          <a:blip r:embed="rId3"/>
          <a:stretch>
            <a:fillRect/>
          </a:stretch>
        </p:blipFill>
        <p:spPr>
          <a:xfrm>
            <a:off x="-975600" y="-308871"/>
            <a:ext cx="13759200" cy="7367743"/>
          </a:xfrm>
          <a:prstGeom prst="rect">
            <a:avLst/>
          </a:prstGeom>
        </p:spPr>
      </p:pic>
      <p:sp>
        <p:nvSpPr>
          <p:cNvPr id="2" name="Ellipse 1">
            <a:extLst>
              <a:ext uri="{FF2B5EF4-FFF2-40B4-BE49-F238E27FC236}">
                <a16:creationId xmlns:a16="http://schemas.microsoft.com/office/drawing/2014/main" id="{A380F1A9-F00A-1397-B76F-784BC787B95A}"/>
              </a:ext>
            </a:extLst>
          </p:cNvPr>
          <p:cNvSpPr/>
          <p:nvPr/>
        </p:nvSpPr>
        <p:spPr>
          <a:xfrm>
            <a:off x="5844000" y="3210000"/>
            <a:ext cx="444000" cy="426000"/>
          </a:xfrm>
          <a:prstGeom prst="ellipse">
            <a:avLst/>
          </a:prstGeom>
          <a:solidFill>
            <a:srgbClr val="C43F1B">
              <a:alpha val="63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Ellipse 2">
            <a:extLst>
              <a:ext uri="{FF2B5EF4-FFF2-40B4-BE49-F238E27FC236}">
                <a16:creationId xmlns:a16="http://schemas.microsoft.com/office/drawing/2014/main" id="{9C197A69-1E44-AC53-233C-04A0D009FBE8}"/>
              </a:ext>
            </a:extLst>
          </p:cNvPr>
          <p:cNvSpPr/>
          <p:nvPr/>
        </p:nvSpPr>
        <p:spPr>
          <a:xfrm>
            <a:off x="10775999" y="4493999"/>
            <a:ext cx="444000" cy="426000"/>
          </a:xfrm>
          <a:prstGeom prst="ellipse">
            <a:avLst/>
          </a:prstGeom>
          <a:solidFill>
            <a:srgbClr val="C43F1B">
              <a:alpha val="63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Title 1">
            <a:extLst>
              <a:ext uri="{FF2B5EF4-FFF2-40B4-BE49-F238E27FC236}">
                <a16:creationId xmlns:a16="http://schemas.microsoft.com/office/drawing/2014/main" id="{76BC62BA-6076-B233-045B-EA91E4D45248}"/>
              </a:ext>
            </a:extLst>
          </p:cNvPr>
          <p:cNvSpPr txBox="1">
            <a:spLocks/>
          </p:cNvSpPr>
          <p:nvPr/>
        </p:nvSpPr>
        <p:spPr>
          <a:xfrm>
            <a:off x="-56513" y="5965700"/>
            <a:ext cx="9261642" cy="973334"/>
          </a:xfrm>
          <a:prstGeom prst="rect">
            <a:avLst/>
          </a:prstGeom>
          <a:solidFill>
            <a:schemeClr val="bg1"/>
          </a:solidFill>
          <a:ln>
            <a:solidFill>
              <a:schemeClr val="tx1"/>
            </a:solidFill>
          </a:ln>
        </p:spPr>
        <p:txBody>
          <a:bodyPr vert="horz" lIns="13716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Futura LT Pro Book" panose="020B0502020204020303" pitchFamily="34" charset="77"/>
                <a:ea typeface="+mj-ea"/>
                <a:cs typeface="Futura Medium" panose="020B0602020204020303" pitchFamily="34" charset="-79"/>
              </a:defRPr>
            </a:lvl1pPr>
          </a:lstStyle>
          <a:p>
            <a:pPr>
              <a:lnSpc>
                <a:spcPct val="110000"/>
              </a:lnSpc>
              <a:spcBef>
                <a:spcPts val="1000"/>
              </a:spcBef>
            </a:pPr>
            <a:r>
              <a:rPr lang="en-US" sz="4800" b="1">
                <a:latin typeface="Arial"/>
                <a:cs typeface="Arial"/>
              </a:rPr>
              <a:t>who is the pilot this morning ?</a:t>
            </a:r>
            <a:endParaRPr lang="de-DE" sz="4800">
              <a:latin typeface="Arial"/>
            </a:endParaRPr>
          </a:p>
        </p:txBody>
      </p:sp>
    </p:spTree>
    <p:extLst>
      <p:ext uri="{BB962C8B-B14F-4D97-AF65-F5344CB8AC3E}">
        <p14:creationId xmlns:p14="http://schemas.microsoft.com/office/powerpoint/2010/main" val="261148316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EB178D-18BD-33B3-C009-E00BD9F3BDAF}"/>
              </a:ext>
            </a:extLst>
          </p:cNvPr>
          <p:cNvSpPr>
            <a:spLocks noGrp="1"/>
          </p:cNvSpPr>
          <p:nvPr>
            <p:ph type="title"/>
          </p:nvPr>
        </p:nvSpPr>
        <p:spPr>
          <a:xfrm rot="16200000">
            <a:off x="-2562290" y="2806635"/>
            <a:ext cx="6389396" cy="808977"/>
          </a:xfrm>
        </p:spPr>
        <p:txBody>
          <a:bodyPr>
            <a:noAutofit/>
          </a:bodyPr>
          <a:lstStyle/>
          <a:p>
            <a:r>
              <a:rPr lang="en-GB" sz="3200">
                <a:latin typeface="Arial"/>
                <a:cs typeface="Arial"/>
              </a:rPr>
              <a:t>Carrier Phase Recovery (CPR)</a:t>
            </a:r>
            <a:endParaRPr lang="de-DE" sz="3200">
              <a:latin typeface="Arial"/>
              <a:cs typeface="Arial"/>
            </a:endParaRPr>
          </a:p>
        </p:txBody>
      </p:sp>
      <p:sp>
        <p:nvSpPr>
          <p:cNvPr id="4" name="Date Placeholder 3">
            <a:extLst>
              <a:ext uri="{FF2B5EF4-FFF2-40B4-BE49-F238E27FC236}">
                <a16:creationId xmlns:a16="http://schemas.microsoft.com/office/drawing/2014/main" id="{C73E73E2-DABA-0AA1-31B6-777D93CCC2C3}"/>
              </a:ext>
            </a:extLst>
          </p:cNvPr>
          <p:cNvSpPr>
            <a:spLocks noGrp="1"/>
          </p:cNvSpPr>
          <p:nvPr>
            <p:ph type="dt" sz="half" idx="2"/>
          </p:nvPr>
        </p:nvSpPr>
        <p:spPr>
          <a:xfrm>
            <a:off x="84117" y="6528503"/>
            <a:ext cx="2743200" cy="365125"/>
          </a:xfrm>
        </p:spPr>
        <p:txBody>
          <a:bodyPr/>
          <a:lstStyle/>
          <a:p>
            <a:fld id="{7E9AA530-B9BE-F047-B05C-ACC2D58FB1E8}" type="datetime1">
              <a:rPr lang="de-DE" smtClean="0"/>
              <a:t>04.11.2024</a:t>
            </a:fld>
            <a:endParaRPr lang="de-DE"/>
          </a:p>
        </p:txBody>
      </p:sp>
      <p:sp>
        <p:nvSpPr>
          <p:cNvPr id="6" name="Slide Number Placeholder 5">
            <a:extLst>
              <a:ext uri="{FF2B5EF4-FFF2-40B4-BE49-F238E27FC236}">
                <a16:creationId xmlns:a16="http://schemas.microsoft.com/office/drawing/2014/main" id="{7EA9F8EC-1789-9E3D-A909-FD85E8345248}"/>
              </a:ext>
            </a:extLst>
          </p:cNvPr>
          <p:cNvSpPr>
            <a:spLocks noGrp="1"/>
          </p:cNvSpPr>
          <p:nvPr>
            <p:ph type="sldNum" sz="quarter" idx="12"/>
          </p:nvPr>
        </p:nvSpPr>
        <p:spPr/>
        <p:txBody>
          <a:bodyPr/>
          <a:lstStyle/>
          <a:p>
            <a:fld id="{CE68A0BE-C123-194B-B38C-82F5486B51C9}" type="slidenum">
              <a:rPr lang="de-DE" smtClean="0">
                <a:latin typeface="Arial"/>
                <a:cs typeface="Arial"/>
              </a:rPr>
              <a:t>38</a:t>
            </a:fld>
            <a:endParaRPr lang="de-DE">
              <a:latin typeface="Arial"/>
              <a:cs typeface="Arial"/>
            </a:endParaRPr>
          </a:p>
        </p:txBody>
      </p:sp>
      <p:sp>
        <p:nvSpPr>
          <p:cNvPr id="7" name="Footer Placeholder 3">
            <a:extLst>
              <a:ext uri="{FF2B5EF4-FFF2-40B4-BE49-F238E27FC236}">
                <a16:creationId xmlns:a16="http://schemas.microsoft.com/office/drawing/2014/main" id="{A5D95821-4776-892F-119C-F9826740BCF6}"/>
              </a:ext>
            </a:extLst>
          </p:cNvPr>
          <p:cNvSpPr>
            <a:spLocks noGrp="1"/>
          </p:cNvSpPr>
          <p:nvPr>
            <p:ph type="ftr" sz="quarter" idx="3"/>
          </p:nvPr>
        </p:nvSpPr>
        <p:spPr>
          <a:xfrm>
            <a:off x="4040788" y="6528503"/>
            <a:ext cx="4114800" cy="365125"/>
          </a:xfrm>
        </p:spPr>
        <p:txBody>
          <a:bodyPr/>
          <a:lstStyle/>
          <a:p>
            <a:r>
              <a:rPr lang="de-DE" err="1">
                <a:latin typeface="Arial"/>
                <a:cs typeface="Arial"/>
              </a:rPr>
              <a:t>Coherent</a:t>
            </a:r>
            <a:r>
              <a:rPr lang="de-DE">
                <a:latin typeface="Arial"/>
                <a:cs typeface="Arial"/>
              </a:rPr>
              <a:t> </a:t>
            </a:r>
            <a:r>
              <a:rPr lang="de-DE" err="1">
                <a:latin typeface="Arial"/>
                <a:cs typeface="Arial"/>
              </a:rPr>
              <a:t>optical</a:t>
            </a:r>
            <a:r>
              <a:rPr lang="de-DE">
                <a:latin typeface="Arial"/>
                <a:cs typeface="Arial"/>
              </a:rPr>
              <a:t> </a:t>
            </a:r>
            <a:r>
              <a:rPr lang="de-DE" err="1">
                <a:latin typeface="Arial"/>
                <a:cs typeface="Arial"/>
              </a:rPr>
              <a:t>transceivers</a:t>
            </a:r>
            <a:endParaRPr lang="de-DE">
              <a:latin typeface="Arial"/>
              <a:cs typeface="Arial"/>
            </a:endParaRPr>
          </a:p>
        </p:txBody>
      </p:sp>
      <p:sp>
        <p:nvSpPr>
          <p:cNvPr id="21" name="Title 1">
            <a:extLst>
              <a:ext uri="{FF2B5EF4-FFF2-40B4-BE49-F238E27FC236}">
                <a16:creationId xmlns:a16="http://schemas.microsoft.com/office/drawing/2014/main" id="{57B0AA9B-9F91-58E5-57C4-0FB436187C8D}"/>
              </a:ext>
            </a:extLst>
          </p:cNvPr>
          <p:cNvSpPr txBox="1">
            <a:spLocks/>
          </p:cNvSpPr>
          <p:nvPr/>
        </p:nvSpPr>
        <p:spPr>
          <a:xfrm>
            <a:off x="1034528" y="5055235"/>
            <a:ext cx="2144508" cy="7778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Futura LT Pro Book" panose="020B0502020204020303" pitchFamily="34" charset="77"/>
                <a:ea typeface="+mj-ea"/>
                <a:cs typeface="Futura Medium" panose="020B0602020204020303" pitchFamily="34" charset="-79"/>
              </a:defRPr>
            </a:lvl1pPr>
          </a:lstStyle>
          <a:p>
            <a:endParaRPr lang="en-DE">
              <a:latin typeface="Arial"/>
              <a:cs typeface="Arial"/>
            </a:endParaRPr>
          </a:p>
        </p:txBody>
      </p:sp>
      <p:sp>
        <p:nvSpPr>
          <p:cNvPr id="3" name="Textfeld 2">
            <a:extLst>
              <a:ext uri="{FF2B5EF4-FFF2-40B4-BE49-F238E27FC236}">
                <a16:creationId xmlns:a16="http://schemas.microsoft.com/office/drawing/2014/main" id="{B472958D-364F-F53D-CAC1-6EB68798F2BC}"/>
              </a:ext>
            </a:extLst>
          </p:cNvPr>
          <p:cNvSpPr txBox="1"/>
          <p:nvPr/>
        </p:nvSpPr>
        <p:spPr>
          <a:xfrm>
            <a:off x="2213429" y="186612"/>
            <a:ext cx="8498714" cy="6078587"/>
          </a:xfrm>
          <a:prstGeom prst="rect">
            <a:avLst/>
          </a:prstGeom>
          <a:solidFill>
            <a:schemeClr val="tx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solidFill>
                  <a:srgbClr val="FFFFFF"/>
                </a:solidFill>
                <a:latin typeface="Courier New"/>
                <a:cs typeface="Courier New"/>
              </a:rPr>
              <a:t>still show port 8/1/c7, we got 4 pilots</a:t>
            </a:r>
            <a:endParaRPr lang="de-DE" b="1">
              <a:solidFill>
                <a:srgbClr val="000000"/>
              </a:solidFill>
              <a:latin typeface="Courier New"/>
              <a:cs typeface="Courier New"/>
            </a:endParaRPr>
          </a:p>
          <a:p>
            <a:endParaRPr lang="en-US" sz="1100">
              <a:solidFill>
                <a:srgbClr val="FFFFFF"/>
              </a:solidFill>
              <a:latin typeface="Courier New"/>
              <a:cs typeface="Calibri" panose="020F0502020204030204"/>
            </a:endParaRPr>
          </a:p>
          <a:p>
            <a:r>
              <a:rPr lang="en-US" sz="1100">
                <a:solidFill>
                  <a:srgbClr val="FFFFFF"/>
                </a:solidFill>
                <a:latin typeface="Courier New"/>
                <a:cs typeface="Courier New"/>
              </a:rPr>
              <a:t>...</a:t>
            </a:r>
          </a:p>
          <a:p>
            <a:endParaRPr lang="en-US" sz="1100">
              <a:solidFill>
                <a:srgbClr val="FFFFFF"/>
              </a:solidFill>
              <a:latin typeface="Courier New"/>
              <a:cs typeface="Courier New"/>
            </a:endParaRPr>
          </a:p>
          <a:p>
            <a:r>
              <a:rPr lang="en-US" sz="1100">
                <a:solidFill>
                  <a:srgbClr val="FFFFFF"/>
                </a:solidFill>
                <a:latin typeface="Courier New"/>
                <a:cs typeface="Courier New"/>
              </a:rPr>
              <a:t>===============================================================================</a:t>
            </a:r>
            <a:endParaRPr lang="en-US">
              <a:latin typeface="Courier New"/>
              <a:cs typeface="Courier New"/>
            </a:endParaRPr>
          </a:p>
          <a:p>
            <a:r>
              <a:rPr lang="en-US" sz="1100">
                <a:solidFill>
                  <a:srgbClr val="FFFFFF"/>
                </a:solidFill>
                <a:latin typeface="Courier New"/>
                <a:cs typeface="Courier New"/>
              </a:rPr>
              <a:t>Coherent Optical Module</a:t>
            </a:r>
            <a:endParaRPr lang="de-DE">
              <a:latin typeface="Courier New"/>
              <a:cs typeface="Courier New"/>
            </a:endParaRPr>
          </a:p>
          <a:p>
            <a:r>
              <a:rPr lang="en-US" sz="1100">
                <a:solidFill>
                  <a:srgbClr val="FFFFFF"/>
                </a:solidFill>
                <a:latin typeface="Courier New"/>
                <a:cs typeface="Courier New"/>
              </a:rPr>
              <a:t>===============================================================================</a:t>
            </a:r>
            <a:endParaRPr lang="de-DE">
              <a:latin typeface="Courier New"/>
              <a:cs typeface="Courier New"/>
            </a:endParaRPr>
          </a:p>
          <a:p>
            <a:r>
              <a:rPr lang="en-US" sz="1100" err="1">
                <a:solidFill>
                  <a:srgbClr val="FFFFFF"/>
                </a:solidFill>
                <a:latin typeface="Courier New"/>
                <a:cs typeface="Courier New"/>
              </a:rPr>
              <a:t>Cfg</a:t>
            </a:r>
            <a:r>
              <a:rPr lang="en-US" sz="1100">
                <a:solidFill>
                  <a:srgbClr val="FFFFFF"/>
                </a:solidFill>
                <a:latin typeface="Courier New"/>
                <a:cs typeface="Courier New"/>
              </a:rPr>
              <a:t> Tx Target Power:   1.00 dBm               </a:t>
            </a:r>
            <a:r>
              <a:rPr lang="en-US" sz="1100">
                <a:solidFill>
                  <a:schemeClr val="bg1"/>
                </a:solidFill>
                <a:latin typeface="Courier New"/>
                <a:cs typeface="Courier New"/>
              </a:rPr>
              <a:t>Present Rx Channel </a:t>
            </a:r>
            <a:r>
              <a:rPr lang="en-US" sz="1100">
                <a:solidFill>
                  <a:srgbClr val="92D050"/>
                </a:solidFill>
                <a:latin typeface="Courier New"/>
                <a:cs typeface="Courier New"/>
              </a:rPr>
              <a:t>: 23</a:t>
            </a:r>
            <a:endParaRPr lang="en-US">
              <a:solidFill>
                <a:srgbClr val="92D050"/>
              </a:solidFill>
              <a:latin typeface="Courier New"/>
              <a:cs typeface="Courier New"/>
            </a:endParaRPr>
          </a:p>
          <a:p>
            <a:r>
              <a:rPr lang="en-US" sz="1100" err="1">
                <a:solidFill>
                  <a:srgbClr val="FFFFFF"/>
                </a:solidFill>
                <a:latin typeface="Courier New"/>
                <a:cs typeface="Courier New"/>
              </a:rPr>
              <a:t>Cfg</a:t>
            </a:r>
            <a:r>
              <a:rPr lang="en-US" sz="1100">
                <a:solidFill>
                  <a:srgbClr val="FFFFFF"/>
                </a:solidFill>
                <a:latin typeface="Courier New"/>
                <a:cs typeface="Courier New"/>
              </a:rPr>
              <a:t> Rx LOS Thresh  :</a:t>
            </a:r>
            <a:r>
              <a:rPr lang="en-US" sz="1100">
                <a:solidFill>
                  <a:srgbClr val="FFFFFF"/>
                </a:solidFill>
                <a:latin typeface="Courier New"/>
                <a:cs typeface="Calibri"/>
              </a:rPr>
              <a:t> -23.00</a:t>
            </a:r>
            <a:r>
              <a:rPr lang="en-US" sz="1100">
                <a:solidFill>
                  <a:srgbClr val="FFFFFF"/>
                </a:solidFill>
                <a:latin typeface="Courier New"/>
                <a:cs typeface="Courier New"/>
              </a:rPr>
              <a:t> dBm               </a:t>
            </a:r>
            <a:r>
              <a:rPr lang="en-US" sz="1100" err="1">
                <a:solidFill>
                  <a:srgbClr val="FFFFFF"/>
                </a:solidFill>
                <a:latin typeface="Courier New"/>
                <a:cs typeface="Courier New"/>
              </a:rPr>
              <a:t>Cfg</a:t>
            </a:r>
            <a:r>
              <a:rPr lang="en-US" sz="1100">
                <a:solidFill>
                  <a:srgbClr val="FFFFFF"/>
                </a:solidFill>
                <a:latin typeface="Courier New"/>
                <a:cs typeface="Courier New"/>
              </a:rPr>
              <a:t> Rx Channel     : 23</a:t>
            </a:r>
            <a:endParaRPr lang="de-DE">
              <a:latin typeface="Courier New"/>
              <a:cs typeface="Courier New"/>
            </a:endParaRPr>
          </a:p>
          <a:p>
            <a:endParaRPr lang="de-DE">
              <a:latin typeface="Courier New"/>
              <a:cs typeface="Courier New"/>
            </a:endParaRPr>
          </a:p>
          <a:p>
            <a:r>
              <a:rPr lang="en-US" sz="1100" err="1">
                <a:solidFill>
                  <a:schemeClr val="bg1"/>
                </a:solidFill>
                <a:latin typeface="Courier New"/>
                <a:cs typeface="Courier New"/>
              </a:rPr>
              <a:t>Disp</a:t>
            </a:r>
            <a:r>
              <a:rPr lang="en-US" sz="1100">
                <a:solidFill>
                  <a:schemeClr val="bg1"/>
                </a:solidFill>
                <a:latin typeface="Courier New"/>
                <a:cs typeface="Courier New"/>
              </a:rPr>
              <a:t> Control Mode  : automatic                Sweep Start </a:t>
            </a:r>
            <a:r>
              <a:rPr lang="en-US" sz="1100" err="1">
                <a:solidFill>
                  <a:schemeClr val="bg1"/>
                </a:solidFill>
                <a:latin typeface="Courier New"/>
                <a:cs typeface="Courier New"/>
              </a:rPr>
              <a:t>Disp</a:t>
            </a:r>
            <a:r>
              <a:rPr lang="en-US" sz="1100">
                <a:solidFill>
                  <a:schemeClr val="bg1"/>
                </a:solidFill>
                <a:latin typeface="Courier New"/>
                <a:cs typeface="Courier New"/>
              </a:rPr>
              <a:t>   : -25500 </a:t>
            </a:r>
            <a:r>
              <a:rPr lang="en-US" sz="1100" err="1">
                <a:solidFill>
                  <a:schemeClr val="bg1"/>
                </a:solidFill>
                <a:latin typeface="Courier New"/>
                <a:cs typeface="Courier New"/>
              </a:rPr>
              <a:t>ps</a:t>
            </a:r>
            <a:r>
              <a:rPr lang="en-US" sz="1100">
                <a:solidFill>
                  <a:schemeClr val="bg1"/>
                </a:solidFill>
                <a:latin typeface="Courier New"/>
                <a:cs typeface="Courier New"/>
              </a:rPr>
              <a:t>/nm</a:t>
            </a:r>
            <a:endParaRPr lang="de-DE">
              <a:solidFill>
                <a:schemeClr val="bg1"/>
              </a:solidFill>
              <a:latin typeface="Courier New"/>
              <a:cs typeface="Courier New"/>
            </a:endParaRPr>
          </a:p>
          <a:p>
            <a:r>
              <a:rPr lang="en-US" sz="1100" err="1">
                <a:solidFill>
                  <a:schemeClr val="bg1"/>
                </a:solidFill>
                <a:latin typeface="Courier New"/>
                <a:cs typeface="Calibri"/>
              </a:rPr>
              <a:t>Cfg</a:t>
            </a:r>
            <a:r>
              <a:rPr lang="en-US" sz="1100">
                <a:solidFill>
                  <a:schemeClr val="bg1"/>
                </a:solidFill>
                <a:latin typeface="Courier New"/>
                <a:cs typeface="Calibri"/>
              </a:rPr>
              <a:t> Dispersion     :      0 </a:t>
            </a:r>
            <a:r>
              <a:rPr lang="en-US" sz="1100" err="1">
                <a:solidFill>
                  <a:schemeClr val="bg1"/>
                </a:solidFill>
                <a:latin typeface="Courier New"/>
                <a:cs typeface="Calibri"/>
              </a:rPr>
              <a:t>ps</a:t>
            </a:r>
            <a:r>
              <a:rPr lang="en-US" sz="1100">
                <a:solidFill>
                  <a:schemeClr val="bg1"/>
                </a:solidFill>
                <a:latin typeface="Courier New"/>
                <a:cs typeface="Calibri"/>
              </a:rPr>
              <a:t>/nm             Sweep</a:t>
            </a:r>
            <a:r>
              <a:rPr lang="en-US" sz="1100">
                <a:solidFill>
                  <a:schemeClr val="bg1"/>
                </a:solidFill>
                <a:latin typeface="Courier New"/>
                <a:cs typeface="Courier New"/>
              </a:rPr>
              <a:t> End </a:t>
            </a:r>
            <a:r>
              <a:rPr lang="en-US" sz="1100" err="1">
                <a:solidFill>
                  <a:schemeClr val="bg1"/>
                </a:solidFill>
                <a:latin typeface="Courier New"/>
                <a:cs typeface="Courier New"/>
              </a:rPr>
              <a:t>Disp</a:t>
            </a:r>
            <a:r>
              <a:rPr lang="en-US" sz="1100">
                <a:solidFill>
                  <a:schemeClr val="bg1"/>
                </a:solidFill>
                <a:latin typeface="Courier New"/>
                <a:cs typeface="Courier New"/>
              </a:rPr>
              <a:t>     :   2000 </a:t>
            </a:r>
            <a:r>
              <a:rPr lang="en-US" sz="1100" err="1">
                <a:solidFill>
                  <a:schemeClr val="bg1"/>
                </a:solidFill>
                <a:latin typeface="Courier New"/>
                <a:cs typeface="Courier New"/>
              </a:rPr>
              <a:t>ps</a:t>
            </a:r>
            <a:r>
              <a:rPr lang="en-US" sz="1100">
                <a:solidFill>
                  <a:schemeClr val="bg1"/>
                </a:solidFill>
                <a:latin typeface="Courier New"/>
                <a:cs typeface="Courier New"/>
              </a:rPr>
              <a:t>/nm</a:t>
            </a:r>
            <a:endParaRPr lang="en-US">
              <a:solidFill>
                <a:schemeClr val="bg1"/>
              </a:solidFill>
              <a:latin typeface="Courier New"/>
              <a:cs typeface="Courier New"/>
            </a:endParaRPr>
          </a:p>
          <a:p>
            <a:r>
              <a:rPr lang="en-US" sz="2000" b="1">
                <a:highlight>
                  <a:srgbClr val="00FF00"/>
                </a:highlight>
                <a:latin typeface="Courier New"/>
                <a:cs typeface="Courier New"/>
              </a:rPr>
              <a:t>CPR Window Size: 32 symbols</a:t>
            </a:r>
            <a:r>
              <a:rPr lang="en-US" sz="1100" b="1">
                <a:solidFill>
                  <a:schemeClr val="bg1"/>
                </a:solidFill>
                <a:latin typeface="Courier New"/>
                <a:cs typeface="Courier New"/>
              </a:rPr>
              <a:t>            Rx LOS Reaction    : squelch</a:t>
            </a:r>
            <a:endParaRPr lang="de-DE" b="1">
              <a:solidFill>
                <a:schemeClr val="bg1"/>
              </a:solidFill>
              <a:latin typeface="Courier New"/>
              <a:cs typeface="Courier New"/>
            </a:endParaRPr>
          </a:p>
          <a:p>
            <a:r>
              <a:rPr lang="en-US" sz="1100">
                <a:solidFill>
                  <a:schemeClr val="bg1"/>
                </a:solidFill>
                <a:latin typeface="Courier New"/>
                <a:cs typeface="Courier New"/>
              </a:rPr>
              <a:t>Compatibility      : </a:t>
            </a:r>
            <a:r>
              <a:rPr lang="en-US" sz="1100">
                <a:solidFill>
                  <a:schemeClr val="bg1"/>
                </a:solidFill>
                <a:latin typeface="Courier New"/>
                <a:ea typeface="+mn-lt"/>
                <a:cs typeface="+mn-lt"/>
              </a:rPr>
              <a:t>openZrpOfec1</a:t>
            </a:r>
            <a:endParaRPr lang="de-DE">
              <a:solidFill>
                <a:schemeClr val="bg1"/>
              </a:solidFill>
              <a:latin typeface="Courier New"/>
              <a:ea typeface="+mn-lt"/>
              <a:cs typeface="+mn-lt"/>
            </a:endParaRPr>
          </a:p>
          <a:p>
            <a:r>
              <a:rPr lang="en-US" sz="1100" err="1">
                <a:solidFill>
                  <a:schemeClr val="bg1"/>
                </a:solidFill>
                <a:latin typeface="Courier New"/>
                <a:cs typeface="Courier New"/>
              </a:rPr>
              <a:t>Cfg</a:t>
            </a:r>
            <a:r>
              <a:rPr lang="en-US" sz="1100">
                <a:solidFill>
                  <a:schemeClr val="bg1"/>
                </a:solidFill>
                <a:latin typeface="Courier New"/>
                <a:cs typeface="Courier New"/>
              </a:rPr>
              <a:t> Tx Power Min   : -22.90 dBm               </a:t>
            </a:r>
            <a:r>
              <a:rPr lang="en-US" sz="1100" err="1">
                <a:solidFill>
                  <a:schemeClr val="bg1"/>
                </a:solidFill>
                <a:latin typeface="Courier New"/>
                <a:cs typeface="Courier New"/>
              </a:rPr>
              <a:t>Cfg</a:t>
            </a:r>
            <a:r>
              <a:rPr lang="en-US" sz="1100">
                <a:solidFill>
                  <a:schemeClr val="bg1"/>
                </a:solidFill>
                <a:latin typeface="Courier New"/>
                <a:cs typeface="Courier New"/>
              </a:rPr>
              <a:t> Tx Power Max   :   4.00 dBm</a:t>
            </a:r>
            <a:endParaRPr lang="de-DE">
              <a:solidFill>
                <a:schemeClr val="bg1"/>
              </a:solidFill>
              <a:latin typeface="Courier New"/>
              <a:cs typeface="Courier New"/>
            </a:endParaRPr>
          </a:p>
          <a:p>
            <a:endParaRPr lang="de-DE">
              <a:solidFill>
                <a:schemeClr val="bg1"/>
              </a:solidFill>
              <a:latin typeface="Courier New"/>
              <a:cs typeface="Courier New"/>
            </a:endParaRPr>
          </a:p>
          <a:p>
            <a:r>
              <a:rPr lang="en-US" sz="1100" err="1">
                <a:solidFill>
                  <a:schemeClr val="bg1"/>
                </a:solidFill>
                <a:latin typeface="Courier New"/>
                <a:cs typeface="Courier New"/>
              </a:rPr>
              <a:t>Cfg</a:t>
            </a:r>
            <a:r>
              <a:rPr lang="en-US" sz="1100">
                <a:solidFill>
                  <a:schemeClr val="bg1"/>
                </a:solidFill>
                <a:latin typeface="Courier New"/>
                <a:cs typeface="Courier New"/>
              </a:rPr>
              <a:t> Alarms         : </a:t>
            </a:r>
            <a:r>
              <a:rPr lang="en-US" sz="1100" err="1">
                <a:solidFill>
                  <a:schemeClr val="bg1"/>
                </a:solidFill>
                <a:latin typeface="Courier New"/>
                <a:cs typeface="Courier New"/>
              </a:rPr>
              <a:t>modflt</a:t>
            </a:r>
            <a:r>
              <a:rPr lang="en-US" sz="1100">
                <a:solidFill>
                  <a:schemeClr val="bg1"/>
                </a:solidFill>
                <a:latin typeface="Courier New"/>
                <a:cs typeface="Courier New"/>
              </a:rPr>
              <a:t> mod </a:t>
            </a:r>
            <a:r>
              <a:rPr lang="en-US" sz="1100" err="1">
                <a:solidFill>
                  <a:schemeClr val="bg1"/>
                </a:solidFill>
                <a:latin typeface="Courier New"/>
                <a:cs typeface="Courier New"/>
              </a:rPr>
              <a:t>netrx</a:t>
            </a:r>
            <a:r>
              <a:rPr lang="en-US" sz="1100">
                <a:solidFill>
                  <a:schemeClr val="bg1"/>
                </a:solidFill>
                <a:latin typeface="Courier New"/>
                <a:cs typeface="Courier New"/>
              </a:rPr>
              <a:t> </a:t>
            </a:r>
            <a:r>
              <a:rPr lang="en-US" sz="1100" err="1">
                <a:solidFill>
                  <a:schemeClr val="bg1"/>
                </a:solidFill>
                <a:latin typeface="Courier New"/>
                <a:cs typeface="Courier New"/>
              </a:rPr>
              <a:t>nettx</a:t>
            </a:r>
            <a:r>
              <a:rPr lang="en-US" sz="1100">
                <a:solidFill>
                  <a:schemeClr val="bg1"/>
                </a:solidFill>
                <a:latin typeface="Courier New"/>
                <a:cs typeface="Courier New"/>
              </a:rPr>
              <a:t> </a:t>
            </a:r>
            <a:r>
              <a:rPr lang="en-US" sz="1100" err="1">
                <a:solidFill>
                  <a:schemeClr val="bg1"/>
                </a:solidFill>
                <a:latin typeface="Courier New"/>
                <a:cs typeface="Courier New"/>
              </a:rPr>
              <a:t>hosttx</a:t>
            </a:r>
            <a:endParaRPr lang="de-DE">
              <a:solidFill>
                <a:schemeClr val="bg1"/>
              </a:solidFill>
              <a:latin typeface="Courier New"/>
              <a:cs typeface="Courier New"/>
            </a:endParaRPr>
          </a:p>
          <a:p>
            <a:r>
              <a:rPr lang="en-US" sz="1100">
                <a:solidFill>
                  <a:schemeClr val="bg1"/>
                </a:solidFill>
                <a:latin typeface="Courier New"/>
                <a:cs typeface="Courier New"/>
              </a:rPr>
              <a:t>Alarm Status       : </a:t>
            </a:r>
            <a:endParaRPr lang="de-DE">
              <a:solidFill>
                <a:schemeClr val="bg1"/>
              </a:solidFill>
              <a:latin typeface="Courier New"/>
              <a:cs typeface="Courier New"/>
            </a:endParaRPr>
          </a:p>
          <a:p>
            <a:r>
              <a:rPr lang="en-US" sz="1100">
                <a:solidFill>
                  <a:schemeClr val="bg1"/>
                </a:solidFill>
                <a:latin typeface="Courier New"/>
                <a:cs typeface="Courier New"/>
              </a:rPr>
              <a:t>Defect Points      : </a:t>
            </a:r>
            <a:endParaRPr lang="de-DE">
              <a:solidFill>
                <a:schemeClr val="bg1"/>
              </a:solidFill>
              <a:latin typeface="Courier New"/>
              <a:cs typeface="Courier New"/>
            </a:endParaRPr>
          </a:p>
          <a:p>
            <a:endParaRPr lang="de-DE">
              <a:solidFill>
                <a:schemeClr val="bg1"/>
              </a:solidFill>
              <a:latin typeface="Courier New"/>
              <a:cs typeface="Courier New"/>
            </a:endParaRPr>
          </a:p>
          <a:p>
            <a:r>
              <a:rPr lang="en-US" sz="1100">
                <a:solidFill>
                  <a:schemeClr val="bg1"/>
                </a:solidFill>
                <a:latin typeface="Courier New"/>
                <a:cs typeface="Courier New"/>
              </a:rPr>
              <a:t>Rx Q Margin        :    2.4 dB                Chromatic </a:t>
            </a:r>
            <a:r>
              <a:rPr lang="en-US" sz="1100" err="1">
                <a:solidFill>
                  <a:schemeClr val="bg1"/>
                </a:solidFill>
                <a:latin typeface="Courier New"/>
                <a:cs typeface="Courier New"/>
              </a:rPr>
              <a:t>Disp</a:t>
            </a:r>
            <a:r>
              <a:rPr lang="en-US" sz="1100">
                <a:solidFill>
                  <a:schemeClr val="bg1"/>
                </a:solidFill>
                <a:latin typeface="Courier New"/>
                <a:cs typeface="Courier New"/>
              </a:rPr>
              <a:t>     :    220 </a:t>
            </a:r>
            <a:r>
              <a:rPr lang="en-US" sz="1100" err="1">
                <a:solidFill>
                  <a:schemeClr val="bg1"/>
                </a:solidFill>
                <a:latin typeface="Courier New"/>
                <a:cs typeface="Courier New"/>
              </a:rPr>
              <a:t>ps</a:t>
            </a:r>
            <a:r>
              <a:rPr lang="en-US" sz="1100">
                <a:solidFill>
                  <a:schemeClr val="bg1"/>
                </a:solidFill>
                <a:latin typeface="Courier New"/>
                <a:cs typeface="Courier New"/>
              </a:rPr>
              <a:t>/nm</a:t>
            </a:r>
            <a:endParaRPr lang="en-US">
              <a:solidFill>
                <a:schemeClr val="bg1"/>
              </a:solidFill>
              <a:latin typeface="Courier New"/>
              <a:cs typeface="Courier New"/>
            </a:endParaRPr>
          </a:p>
          <a:p>
            <a:r>
              <a:rPr lang="en-US" sz="1100">
                <a:solidFill>
                  <a:schemeClr val="bg1"/>
                </a:solidFill>
                <a:latin typeface="Courier New"/>
                <a:cs typeface="Courier New"/>
              </a:rPr>
              <a:t>SNR/OSNR X Polar   :   17.4 dB / 34.4 dB      Diff Group Delay   :      2 </a:t>
            </a:r>
            <a:r>
              <a:rPr lang="en-US" sz="1100" err="1">
                <a:solidFill>
                  <a:schemeClr val="bg1"/>
                </a:solidFill>
                <a:latin typeface="Courier New"/>
                <a:cs typeface="Courier New"/>
              </a:rPr>
              <a:t>ps</a:t>
            </a:r>
            <a:endParaRPr lang="en-US">
              <a:solidFill>
                <a:schemeClr val="bg1"/>
              </a:solidFill>
              <a:latin typeface="Courier New"/>
              <a:cs typeface="Courier New"/>
            </a:endParaRPr>
          </a:p>
          <a:p>
            <a:r>
              <a:rPr lang="en-US" sz="1100">
                <a:solidFill>
                  <a:schemeClr val="bg1"/>
                </a:solidFill>
                <a:latin typeface="Courier New"/>
                <a:cs typeface="Courier New"/>
              </a:rPr>
              <a:t>SNR/OSNR Y Polar   :   17.4 dB / 34.4 dB    </a:t>
            </a:r>
            <a:r>
              <a:rPr lang="en-US" sz="1100">
                <a:solidFill>
                  <a:srgbClr val="FFFFFF"/>
                </a:solidFill>
                <a:latin typeface="Courier New"/>
                <a:cs typeface="Courier New"/>
              </a:rPr>
              <a:t>  </a:t>
            </a:r>
            <a:r>
              <a:rPr lang="en-US" sz="1100">
                <a:solidFill>
                  <a:schemeClr val="bg1"/>
                </a:solidFill>
                <a:latin typeface="Courier New"/>
                <a:cs typeface="Courier New"/>
              </a:rPr>
              <a:t>Pre-FEC BER       </a:t>
            </a:r>
            <a:r>
              <a:rPr lang="en-US" sz="1100">
                <a:solidFill>
                  <a:srgbClr val="92D050"/>
                </a:solidFill>
                <a:latin typeface="Courier New"/>
                <a:cs typeface="Courier New"/>
              </a:rPr>
              <a:t> : 1.213E-03</a:t>
            </a:r>
            <a:endParaRPr lang="de-DE">
              <a:solidFill>
                <a:srgbClr val="92D050"/>
              </a:solidFill>
              <a:latin typeface="Courier New"/>
              <a:cs typeface="Courier New"/>
            </a:endParaRPr>
          </a:p>
          <a:p>
            <a:endParaRPr lang="de-DE">
              <a:solidFill>
                <a:srgbClr val="92D050"/>
              </a:solidFill>
              <a:latin typeface="Courier New"/>
              <a:cs typeface="Calibri"/>
            </a:endParaRPr>
          </a:p>
          <a:p>
            <a:r>
              <a:rPr lang="en-US" sz="1100">
                <a:solidFill>
                  <a:srgbClr val="FFFFFF"/>
                </a:solidFill>
                <a:latin typeface="Courier New"/>
                <a:cs typeface="Courier New"/>
              </a:rPr>
              <a:t>Module State       : ready                    </a:t>
            </a:r>
            <a:endParaRPr lang="de-DE">
              <a:latin typeface="Courier New"/>
              <a:cs typeface="Courier New"/>
            </a:endParaRPr>
          </a:p>
          <a:p>
            <a:r>
              <a:rPr lang="en-US" sz="1100">
                <a:solidFill>
                  <a:srgbClr val="FFFFFF"/>
                </a:solidFill>
                <a:latin typeface="Courier New"/>
                <a:cs typeface="Courier New"/>
              </a:rPr>
              <a:t>Tx Turn-Up States  : </a:t>
            </a:r>
            <a:r>
              <a:rPr lang="en-US" sz="1100" err="1">
                <a:solidFill>
                  <a:srgbClr val="FFFFFF"/>
                </a:solidFill>
                <a:latin typeface="Courier New"/>
                <a:cs typeface="Courier New"/>
              </a:rPr>
              <a:t>init</a:t>
            </a:r>
            <a:r>
              <a:rPr lang="en-US" sz="1100">
                <a:solidFill>
                  <a:srgbClr val="FFFFFF"/>
                </a:solidFill>
                <a:latin typeface="Courier New"/>
                <a:cs typeface="Courier New"/>
              </a:rPr>
              <a:t> </a:t>
            </a:r>
            <a:r>
              <a:rPr lang="en-US" sz="1100" err="1">
                <a:solidFill>
                  <a:srgbClr val="FFFFFF"/>
                </a:solidFill>
                <a:latin typeface="Courier New"/>
                <a:cs typeface="Courier New"/>
              </a:rPr>
              <a:t>laserTurnUp</a:t>
            </a:r>
            <a:r>
              <a:rPr lang="en-US" sz="1100">
                <a:solidFill>
                  <a:srgbClr val="FFFFFF"/>
                </a:solidFill>
                <a:latin typeface="Courier New"/>
                <a:cs typeface="Courier New"/>
              </a:rPr>
              <a:t> </a:t>
            </a:r>
            <a:r>
              <a:rPr lang="en-US" sz="1100" err="1">
                <a:solidFill>
                  <a:srgbClr val="FFFFFF"/>
                </a:solidFill>
                <a:latin typeface="Courier New"/>
                <a:cs typeface="Courier New"/>
              </a:rPr>
              <a:t>laserReadyOff</a:t>
            </a:r>
            <a:r>
              <a:rPr lang="en-US" sz="1100">
                <a:solidFill>
                  <a:srgbClr val="FFFFFF"/>
                </a:solidFill>
                <a:latin typeface="Courier New"/>
                <a:cs typeface="Courier New"/>
              </a:rPr>
              <a:t> </a:t>
            </a:r>
            <a:r>
              <a:rPr lang="en-US" sz="1100" err="1">
                <a:solidFill>
                  <a:srgbClr val="FFFFFF"/>
                </a:solidFill>
                <a:latin typeface="Courier New"/>
                <a:cs typeface="Courier New"/>
              </a:rPr>
              <a:t>laserReady</a:t>
            </a:r>
            <a:endParaRPr lang="en-US">
              <a:latin typeface="Courier New"/>
              <a:cs typeface="Courier New"/>
            </a:endParaRPr>
          </a:p>
          <a:p>
            <a:r>
              <a:rPr lang="en-US" sz="1100">
                <a:solidFill>
                  <a:srgbClr val="FFFFFF"/>
                </a:solidFill>
                <a:latin typeface="Courier New"/>
                <a:cs typeface="Courier New"/>
              </a:rPr>
              <a:t>                     </a:t>
            </a:r>
            <a:r>
              <a:rPr lang="en-US" sz="1100" err="1">
                <a:solidFill>
                  <a:srgbClr val="FFFFFF"/>
                </a:solidFill>
                <a:latin typeface="Courier New"/>
                <a:cs typeface="Courier New"/>
              </a:rPr>
              <a:t>modulatorConverge</a:t>
            </a:r>
            <a:r>
              <a:rPr lang="en-US" sz="1100">
                <a:solidFill>
                  <a:srgbClr val="FFFFFF"/>
                </a:solidFill>
                <a:latin typeface="Courier New"/>
                <a:cs typeface="Courier New"/>
              </a:rPr>
              <a:t> </a:t>
            </a:r>
            <a:r>
              <a:rPr lang="en-US" sz="1100" err="1">
                <a:solidFill>
                  <a:srgbClr val="FFFFFF"/>
                </a:solidFill>
                <a:latin typeface="Courier New"/>
                <a:cs typeface="Courier New"/>
              </a:rPr>
              <a:t>outputPowerAdjust</a:t>
            </a:r>
            <a:endParaRPr lang="en-US">
              <a:latin typeface="Courier New"/>
              <a:cs typeface="Courier New"/>
            </a:endParaRPr>
          </a:p>
          <a:p>
            <a:r>
              <a:rPr lang="en-US" sz="1100">
                <a:solidFill>
                  <a:srgbClr val="FFFFFF"/>
                </a:solidFill>
                <a:latin typeface="Courier New"/>
                <a:cs typeface="Courier New"/>
              </a:rPr>
              <a:t>Rx Turn-Up States  : </a:t>
            </a:r>
            <a:r>
              <a:rPr lang="en-US" sz="1100" err="1">
                <a:solidFill>
                  <a:srgbClr val="FFFFFF"/>
                </a:solidFill>
                <a:latin typeface="Courier New"/>
                <a:cs typeface="Courier New"/>
              </a:rPr>
              <a:t>init</a:t>
            </a:r>
            <a:r>
              <a:rPr lang="en-US" sz="1100">
                <a:solidFill>
                  <a:srgbClr val="FFFFFF"/>
                </a:solidFill>
                <a:latin typeface="Courier New"/>
                <a:cs typeface="Courier New"/>
              </a:rPr>
              <a:t> </a:t>
            </a:r>
            <a:r>
              <a:rPr lang="en-US" sz="1100" err="1">
                <a:solidFill>
                  <a:srgbClr val="FFFFFF"/>
                </a:solidFill>
                <a:latin typeface="Courier New"/>
                <a:cs typeface="Courier New"/>
              </a:rPr>
              <a:t>laserReady</a:t>
            </a:r>
            <a:r>
              <a:rPr lang="en-US" sz="1100">
                <a:solidFill>
                  <a:srgbClr val="FFFFFF"/>
                </a:solidFill>
                <a:latin typeface="Courier New"/>
                <a:cs typeface="Courier New"/>
              </a:rPr>
              <a:t> </a:t>
            </a:r>
            <a:r>
              <a:rPr lang="en-US" sz="1100" err="1">
                <a:solidFill>
                  <a:srgbClr val="FFFFFF"/>
                </a:solidFill>
                <a:latin typeface="Courier New"/>
                <a:cs typeface="Courier New"/>
              </a:rPr>
              <a:t>waitForInput</a:t>
            </a:r>
            <a:r>
              <a:rPr lang="en-US" sz="1100">
                <a:solidFill>
                  <a:srgbClr val="FFFFFF"/>
                </a:solidFill>
                <a:latin typeface="Courier New"/>
                <a:cs typeface="Courier New"/>
              </a:rPr>
              <a:t> </a:t>
            </a:r>
            <a:r>
              <a:rPr lang="en-US" sz="1100" err="1">
                <a:solidFill>
                  <a:srgbClr val="FFFFFF"/>
                </a:solidFill>
                <a:latin typeface="Courier New"/>
                <a:cs typeface="Courier New"/>
              </a:rPr>
              <a:t>adcSignal</a:t>
            </a:r>
            <a:r>
              <a:rPr lang="en-US" sz="1100">
                <a:solidFill>
                  <a:srgbClr val="FFFFFF"/>
                </a:solidFill>
                <a:latin typeface="Courier New"/>
                <a:cs typeface="Courier New"/>
              </a:rPr>
              <a:t> </a:t>
            </a:r>
            <a:r>
              <a:rPr lang="en-US" sz="1100" err="1">
                <a:solidFill>
                  <a:srgbClr val="FFFFFF"/>
                </a:solidFill>
                <a:latin typeface="Courier New"/>
                <a:cs typeface="Courier New"/>
              </a:rPr>
              <a:t>opticalLock</a:t>
            </a:r>
            <a:endParaRPr lang="de-DE">
              <a:latin typeface="Courier New"/>
              <a:cs typeface="Courier New"/>
            </a:endParaRPr>
          </a:p>
          <a:p>
            <a:r>
              <a:rPr lang="en-US" sz="1100">
                <a:solidFill>
                  <a:srgbClr val="FFFFFF"/>
                </a:solidFill>
                <a:latin typeface="Courier New"/>
                <a:cs typeface="Courier New"/>
              </a:rPr>
              <a:t>                     </a:t>
            </a:r>
            <a:r>
              <a:rPr lang="en-US" sz="1100" err="1">
                <a:solidFill>
                  <a:srgbClr val="FFFFFF"/>
                </a:solidFill>
                <a:latin typeface="Courier New"/>
                <a:cs typeface="Courier New"/>
              </a:rPr>
              <a:t>demodLock</a:t>
            </a:r>
            <a:endParaRPr lang="de-DE">
              <a:latin typeface="Courier New"/>
              <a:cs typeface="Courier New"/>
            </a:endParaRPr>
          </a:p>
          <a:p>
            <a:r>
              <a:rPr lang="en-US" sz="1100">
                <a:solidFill>
                  <a:srgbClr val="FFFFFF"/>
                </a:solidFill>
                <a:latin typeface="Courier New"/>
                <a:cs typeface="Courier New"/>
              </a:rPr>
              <a:t>===============================================================================</a:t>
            </a:r>
            <a:endParaRPr lang="de-DE">
              <a:latin typeface="Courier New"/>
              <a:cs typeface="Courier New"/>
            </a:endParaRPr>
          </a:p>
          <a:p>
            <a:endParaRPr lang="en-US" sz="1100">
              <a:solidFill>
                <a:srgbClr val="FFFFFF"/>
              </a:solidFill>
              <a:latin typeface="Courier New"/>
              <a:cs typeface="Courier New"/>
            </a:endParaRPr>
          </a:p>
        </p:txBody>
      </p:sp>
      <p:sp>
        <p:nvSpPr>
          <p:cNvPr id="8" name="Title 1">
            <a:extLst>
              <a:ext uri="{FF2B5EF4-FFF2-40B4-BE49-F238E27FC236}">
                <a16:creationId xmlns:a16="http://schemas.microsoft.com/office/drawing/2014/main" id="{AB9FD4B1-8D76-FDCD-D703-3C22B2D23767}"/>
              </a:ext>
            </a:extLst>
          </p:cNvPr>
          <p:cNvSpPr txBox="1">
            <a:spLocks/>
          </p:cNvSpPr>
          <p:nvPr/>
        </p:nvSpPr>
        <p:spPr>
          <a:xfrm>
            <a:off x="6640209" y="501384"/>
            <a:ext cx="4533642" cy="5977334"/>
          </a:xfrm>
          <a:prstGeom prst="rect">
            <a:avLst/>
          </a:prstGeom>
          <a:solidFill>
            <a:schemeClr val="bg1"/>
          </a:solidFill>
          <a:ln>
            <a:solidFill>
              <a:schemeClr val="tx1"/>
            </a:solidFill>
          </a:ln>
        </p:spPr>
        <p:txBody>
          <a:bodyPr vert="horz" lIns="13716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Futura LT Pro Book" panose="020B0502020204020303" pitchFamily="34" charset="77"/>
                <a:ea typeface="+mj-ea"/>
                <a:cs typeface="Futura Medium" panose="020B0602020204020303" pitchFamily="34" charset="-79"/>
              </a:defRPr>
            </a:lvl1pPr>
          </a:lstStyle>
          <a:p>
            <a:pPr>
              <a:lnSpc>
                <a:spcPct val="110000"/>
              </a:lnSpc>
              <a:spcBef>
                <a:spcPts val="1000"/>
              </a:spcBef>
            </a:pPr>
            <a:r>
              <a:rPr lang="en-US" sz="2400" b="1">
                <a:latin typeface="Arial"/>
                <a:cs typeface="Arial"/>
              </a:rPr>
              <a:t>Pilot Sequence:</a:t>
            </a:r>
            <a:r>
              <a:rPr lang="en-US" sz="2400">
                <a:latin typeface="Arial"/>
                <a:cs typeface="Arial"/>
              </a:rPr>
              <a:t> Signal for verification and recovery (rotated 16QAM </a:t>
            </a:r>
            <a:r>
              <a:rPr lang="en-US" sz="2400" err="1">
                <a:latin typeface="Arial"/>
                <a:cs typeface="Arial"/>
              </a:rPr>
              <a:t>f.e.</a:t>
            </a:r>
            <a:r>
              <a:rPr lang="en-US" sz="2400">
                <a:latin typeface="Arial"/>
                <a:cs typeface="Arial"/>
              </a:rPr>
              <a:t>) with using QPSK (Quadrature Phase Shift Keying), the red dots.</a:t>
            </a:r>
            <a:endParaRPr lang="de-DE">
              <a:latin typeface="Arial"/>
              <a:cs typeface="Arial"/>
            </a:endParaRPr>
          </a:p>
          <a:p>
            <a:pPr>
              <a:lnSpc>
                <a:spcPct val="110000"/>
              </a:lnSpc>
              <a:spcBef>
                <a:spcPts val="1000"/>
              </a:spcBef>
            </a:pPr>
            <a:endParaRPr lang="en-US" sz="2400">
              <a:latin typeface="Arial"/>
              <a:cs typeface="Arial"/>
            </a:endParaRPr>
          </a:p>
          <a:p>
            <a:pPr>
              <a:lnSpc>
                <a:spcPct val="110000"/>
              </a:lnSpc>
              <a:spcBef>
                <a:spcPts val="1000"/>
              </a:spcBef>
            </a:pPr>
            <a:endParaRPr lang="en-US" sz="2400">
              <a:latin typeface="Arial"/>
              <a:cs typeface="Arial"/>
            </a:endParaRPr>
          </a:p>
          <a:p>
            <a:pPr>
              <a:lnSpc>
                <a:spcPct val="110000"/>
              </a:lnSpc>
              <a:spcBef>
                <a:spcPts val="1000"/>
              </a:spcBef>
            </a:pPr>
            <a:endParaRPr lang="en-US" sz="2400">
              <a:latin typeface="Arial"/>
              <a:cs typeface="Arial"/>
            </a:endParaRPr>
          </a:p>
          <a:p>
            <a:pPr>
              <a:lnSpc>
                <a:spcPct val="110000"/>
              </a:lnSpc>
              <a:spcBef>
                <a:spcPts val="1000"/>
              </a:spcBef>
            </a:pPr>
            <a:endParaRPr lang="en-US" sz="2400">
              <a:latin typeface="Arial"/>
              <a:cs typeface="Arial"/>
            </a:endParaRPr>
          </a:p>
          <a:p>
            <a:pPr>
              <a:lnSpc>
                <a:spcPct val="110000"/>
              </a:lnSpc>
              <a:spcBef>
                <a:spcPts val="1000"/>
              </a:spcBef>
            </a:pPr>
            <a:endParaRPr lang="en-US" sz="2400">
              <a:latin typeface="Arial"/>
              <a:cs typeface="Arial"/>
            </a:endParaRPr>
          </a:p>
          <a:p>
            <a:pPr>
              <a:lnSpc>
                <a:spcPct val="120000"/>
              </a:lnSpc>
              <a:spcBef>
                <a:spcPts val="1000"/>
              </a:spcBef>
            </a:pPr>
            <a:endParaRPr lang="en-US" sz="2000">
              <a:latin typeface="Arial"/>
              <a:cs typeface="Arial"/>
            </a:endParaRPr>
          </a:p>
        </p:txBody>
      </p:sp>
      <mc:AlternateContent xmlns:mc="http://schemas.openxmlformats.org/markup-compatibility/2006" xmlns:p14="http://schemas.microsoft.com/office/powerpoint/2010/main">
        <mc:Choice Requires="p14">
          <p:contentPart p14:bwMode="auto" r:id="rId3">
            <p14:nvContentPartPr>
              <p14:cNvPr id="14" name="Freihand 13">
                <a:extLst>
                  <a:ext uri="{FF2B5EF4-FFF2-40B4-BE49-F238E27FC236}">
                    <a16:creationId xmlns:a16="http://schemas.microsoft.com/office/drawing/2014/main" id="{0622B5A1-54A1-1FA9-4618-89BD1C502B77}"/>
                  </a:ext>
                </a:extLst>
              </p14:cNvPr>
              <p14:cNvContentPartPr/>
              <p14:nvPr/>
            </p14:nvContentPartPr>
            <p14:xfrm>
              <a:off x="6627998" y="2210948"/>
              <a:ext cx="9832" cy="9832"/>
            </p14:xfrm>
          </p:contentPart>
        </mc:Choice>
        <mc:Fallback xmlns="">
          <p:pic>
            <p:nvPicPr>
              <p:cNvPr id="14" name="Freihand 13">
                <a:extLst>
                  <a:ext uri="{FF2B5EF4-FFF2-40B4-BE49-F238E27FC236}">
                    <a16:creationId xmlns:a16="http://schemas.microsoft.com/office/drawing/2014/main" id="{0622B5A1-54A1-1FA9-4618-89BD1C502B77}"/>
                  </a:ext>
                </a:extLst>
              </p:cNvPr>
              <p:cNvPicPr/>
              <p:nvPr/>
            </p:nvPicPr>
            <p:blipFill>
              <a:blip r:embed="rId4"/>
              <a:stretch>
                <a:fillRect/>
              </a:stretch>
            </p:blipFill>
            <p:spPr>
              <a:xfrm>
                <a:off x="5153198" y="-738652"/>
                <a:ext cx="2949600" cy="5899200"/>
              </a:xfrm>
              <a:prstGeom prst="rect">
                <a:avLst/>
              </a:prstGeom>
            </p:spPr>
          </p:pic>
        </mc:Fallback>
      </mc:AlternateContent>
      <p:pic>
        <p:nvPicPr>
          <p:cNvPr id="19" name="Picture 4" descr="A black and red dots on a white background&#10;&#10;Description automatically generated">
            <a:extLst>
              <a:ext uri="{FF2B5EF4-FFF2-40B4-BE49-F238E27FC236}">
                <a16:creationId xmlns:a16="http://schemas.microsoft.com/office/drawing/2014/main" id="{81180A1F-E7DF-9587-0B4A-16653A80AE3E}"/>
              </a:ext>
            </a:extLst>
          </p:cNvPr>
          <p:cNvPicPr>
            <a:picLocks noChangeAspect="1"/>
          </p:cNvPicPr>
          <p:nvPr/>
        </p:nvPicPr>
        <p:blipFill>
          <a:blip r:embed="rId5"/>
          <a:stretch>
            <a:fillRect/>
          </a:stretch>
        </p:blipFill>
        <p:spPr>
          <a:xfrm>
            <a:off x="8081617" y="3287894"/>
            <a:ext cx="1971391" cy="2545255"/>
          </a:xfrm>
          <a:prstGeom prst="rect">
            <a:avLst/>
          </a:prstGeom>
        </p:spPr>
      </p:pic>
      <p:sp>
        <p:nvSpPr>
          <p:cNvPr id="5" name="Content Placeholder 2">
            <a:extLst>
              <a:ext uri="{FF2B5EF4-FFF2-40B4-BE49-F238E27FC236}">
                <a16:creationId xmlns:a16="http://schemas.microsoft.com/office/drawing/2014/main" id="{5AE794B2-C88E-B82B-DCDB-F34AAEFFC7CF}"/>
              </a:ext>
            </a:extLst>
          </p:cNvPr>
          <p:cNvSpPr txBox="1">
            <a:spLocks/>
          </p:cNvSpPr>
          <p:nvPr/>
        </p:nvSpPr>
        <p:spPr>
          <a:xfrm>
            <a:off x="191572" y="6348930"/>
            <a:ext cx="4209885" cy="25107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Futura LT Pro Book" panose="020B05020202040203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Futura LT Pro Book" panose="020B05020202040203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utura LT Pro Book" panose="020B05020202040203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utura LT Pro Book" panose="020B05020202040203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utura LT Pro Book" panose="020B05020202040203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000">
                <a:latin typeface="Arial"/>
                <a:cs typeface="Arial"/>
              </a:rPr>
              <a:t>source: [5]</a:t>
            </a:r>
            <a:endParaRPr lang="en-DE" sz="1000">
              <a:latin typeface="Arial"/>
              <a:cs typeface="Arial"/>
            </a:endParaRPr>
          </a:p>
        </p:txBody>
      </p:sp>
    </p:spTree>
    <p:extLst>
      <p:ext uri="{BB962C8B-B14F-4D97-AF65-F5344CB8AC3E}">
        <p14:creationId xmlns:p14="http://schemas.microsoft.com/office/powerpoint/2010/main" val="1234980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54844F-F6FF-CD11-D611-2DBC5EDDB08F}"/>
              </a:ext>
            </a:extLst>
          </p:cNvPr>
          <p:cNvSpPr>
            <a:spLocks noGrp="1"/>
          </p:cNvSpPr>
          <p:nvPr>
            <p:ph type="title"/>
          </p:nvPr>
        </p:nvSpPr>
        <p:spPr/>
        <p:txBody>
          <a:bodyPr/>
          <a:lstStyle/>
          <a:p>
            <a:endParaRPr lang="de-DE"/>
          </a:p>
        </p:txBody>
      </p:sp>
      <p:pic>
        <p:nvPicPr>
          <p:cNvPr id="7" name="Inhaltsplatzhalter 6" descr="Ein Bild, das Text, Elektronik, Display, Screenshot enthält.">
            <a:extLst>
              <a:ext uri="{FF2B5EF4-FFF2-40B4-BE49-F238E27FC236}">
                <a16:creationId xmlns:a16="http://schemas.microsoft.com/office/drawing/2014/main" id="{96A4EB9F-4080-31B0-DCA4-32DB78BC8F74}"/>
              </a:ext>
            </a:extLst>
          </p:cNvPr>
          <p:cNvPicPr>
            <a:picLocks noGrp="1" noChangeAspect="1"/>
          </p:cNvPicPr>
          <p:nvPr>
            <p:ph idx="1"/>
          </p:nvPr>
        </p:nvPicPr>
        <p:blipFill>
          <a:blip r:embed="rId3"/>
          <a:stretch>
            <a:fillRect/>
          </a:stretch>
        </p:blipFill>
        <p:spPr>
          <a:xfrm>
            <a:off x="0" y="-172730"/>
            <a:ext cx="12245016" cy="7410503"/>
          </a:xfrm>
        </p:spPr>
      </p:pic>
      <p:sp>
        <p:nvSpPr>
          <p:cNvPr id="6" name="Datumsplatzhalter 5">
            <a:extLst>
              <a:ext uri="{FF2B5EF4-FFF2-40B4-BE49-F238E27FC236}">
                <a16:creationId xmlns:a16="http://schemas.microsoft.com/office/drawing/2014/main" id="{779C85B0-2E99-7915-BCA7-088F26E997A4}"/>
              </a:ext>
            </a:extLst>
          </p:cNvPr>
          <p:cNvSpPr>
            <a:spLocks noGrp="1"/>
          </p:cNvSpPr>
          <p:nvPr>
            <p:ph type="dt" sz="half" idx="2"/>
          </p:nvPr>
        </p:nvSpPr>
        <p:spPr/>
        <p:txBody>
          <a:bodyPr/>
          <a:lstStyle/>
          <a:p>
            <a:endParaRPr lang="de-DE"/>
          </a:p>
        </p:txBody>
      </p:sp>
      <p:sp>
        <p:nvSpPr>
          <p:cNvPr id="5" name="Foliennummernplatzhalter 3">
            <a:extLst>
              <a:ext uri="{FF2B5EF4-FFF2-40B4-BE49-F238E27FC236}">
                <a16:creationId xmlns:a16="http://schemas.microsoft.com/office/drawing/2014/main" id="{4C0B2416-5BBB-E53B-14CE-C3B2758B7F1D}"/>
              </a:ext>
            </a:extLst>
          </p:cNvPr>
          <p:cNvSpPr txBox="1">
            <a:spLocks/>
          </p:cNvSpPr>
          <p:nvPr/>
        </p:nvSpPr>
        <p:spPr>
          <a:xfrm>
            <a:off x="5621209" y="6185580"/>
            <a:ext cx="123067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solidFill>
                <a:latin typeface="Futura LT Pro Book" panose="020B0502020204020303" pitchFamily="34" charset="77"/>
                <a:ea typeface="+mn-ea"/>
                <a:cs typeface="Futura Medium" panose="020B0602020204020303" pitchFamily="34" charset="-79"/>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DE">
                <a:latin typeface="Futura LT Pro Book"/>
                <a:cs typeface="Futura Medium"/>
              </a:rPr>
              <a:t>source: [4]</a:t>
            </a:r>
            <a:endParaRPr lang="de-DE"/>
          </a:p>
        </p:txBody>
      </p:sp>
    </p:spTree>
    <p:extLst>
      <p:ext uri="{BB962C8B-B14F-4D97-AF65-F5344CB8AC3E}">
        <p14:creationId xmlns:p14="http://schemas.microsoft.com/office/powerpoint/2010/main" val="232256442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EB178D-18BD-33B3-C009-E00BD9F3BDAF}"/>
              </a:ext>
            </a:extLst>
          </p:cNvPr>
          <p:cNvSpPr>
            <a:spLocks noGrp="1"/>
          </p:cNvSpPr>
          <p:nvPr>
            <p:ph type="title"/>
          </p:nvPr>
        </p:nvSpPr>
        <p:spPr>
          <a:xfrm rot="16200000">
            <a:off x="-2562290" y="2806635"/>
            <a:ext cx="6389396" cy="808977"/>
          </a:xfrm>
        </p:spPr>
        <p:txBody>
          <a:bodyPr>
            <a:noAutofit/>
          </a:bodyPr>
          <a:lstStyle/>
          <a:p>
            <a:r>
              <a:rPr lang="en-GB" sz="3200">
                <a:latin typeface="Arial"/>
                <a:cs typeface="Arial"/>
              </a:rPr>
              <a:t>Signal-to-Noise Ratio (SNR)</a:t>
            </a:r>
            <a:endParaRPr lang="de-DE">
              <a:latin typeface="Arial"/>
              <a:cs typeface="Arial"/>
            </a:endParaRPr>
          </a:p>
        </p:txBody>
      </p:sp>
      <p:sp>
        <p:nvSpPr>
          <p:cNvPr id="4" name="Date Placeholder 3">
            <a:extLst>
              <a:ext uri="{FF2B5EF4-FFF2-40B4-BE49-F238E27FC236}">
                <a16:creationId xmlns:a16="http://schemas.microsoft.com/office/drawing/2014/main" id="{C73E73E2-DABA-0AA1-31B6-777D93CCC2C3}"/>
              </a:ext>
            </a:extLst>
          </p:cNvPr>
          <p:cNvSpPr>
            <a:spLocks noGrp="1"/>
          </p:cNvSpPr>
          <p:nvPr>
            <p:ph type="dt" sz="half" idx="2"/>
          </p:nvPr>
        </p:nvSpPr>
        <p:spPr>
          <a:xfrm>
            <a:off x="84117" y="6528503"/>
            <a:ext cx="2743200" cy="365125"/>
          </a:xfrm>
        </p:spPr>
        <p:txBody>
          <a:bodyPr/>
          <a:lstStyle/>
          <a:p>
            <a:fld id="{7E9AA530-B9BE-F047-B05C-ACC2D58FB1E8}" type="datetime1">
              <a:rPr lang="de-DE" smtClean="0"/>
              <a:t>04.11.2024</a:t>
            </a:fld>
            <a:endParaRPr lang="de-DE"/>
          </a:p>
        </p:txBody>
      </p:sp>
      <p:sp>
        <p:nvSpPr>
          <p:cNvPr id="6" name="Slide Number Placeholder 5">
            <a:extLst>
              <a:ext uri="{FF2B5EF4-FFF2-40B4-BE49-F238E27FC236}">
                <a16:creationId xmlns:a16="http://schemas.microsoft.com/office/drawing/2014/main" id="{7EA9F8EC-1789-9E3D-A909-FD85E8345248}"/>
              </a:ext>
            </a:extLst>
          </p:cNvPr>
          <p:cNvSpPr>
            <a:spLocks noGrp="1"/>
          </p:cNvSpPr>
          <p:nvPr>
            <p:ph type="sldNum" sz="quarter" idx="12"/>
          </p:nvPr>
        </p:nvSpPr>
        <p:spPr/>
        <p:txBody>
          <a:bodyPr/>
          <a:lstStyle/>
          <a:p>
            <a:fld id="{CE68A0BE-C123-194B-B38C-82F5486B51C9}" type="slidenum">
              <a:rPr lang="de-DE" smtClean="0">
                <a:latin typeface="Arial"/>
                <a:cs typeface="Arial"/>
              </a:rPr>
              <a:t>39</a:t>
            </a:fld>
            <a:endParaRPr lang="de-DE">
              <a:latin typeface="Arial"/>
              <a:cs typeface="Arial"/>
            </a:endParaRPr>
          </a:p>
        </p:txBody>
      </p:sp>
      <p:sp>
        <p:nvSpPr>
          <p:cNvPr id="7" name="Footer Placeholder 3">
            <a:extLst>
              <a:ext uri="{FF2B5EF4-FFF2-40B4-BE49-F238E27FC236}">
                <a16:creationId xmlns:a16="http://schemas.microsoft.com/office/drawing/2014/main" id="{A5D95821-4776-892F-119C-F9826740BCF6}"/>
              </a:ext>
            </a:extLst>
          </p:cNvPr>
          <p:cNvSpPr>
            <a:spLocks noGrp="1"/>
          </p:cNvSpPr>
          <p:nvPr>
            <p:ph type="ftr" sz="quarter" idx="3"/>
          </p:nvPr>
        </p:nvSpPr>
        <p:spPr>
          <a:xfrm>
            <a:off x="4040788" y="6528503"/>
            <a:ext cx="4114800" cy="365125"/>
          </a:xfrm>
        </p:spPr>
        <p:txBody>
          <a:bodyPr/>
          <a:lstStyle/>
          <a:p>
            <a:r>
              <a:rPr lang="de-DE" err="1">
                <a:latin typeface="Arial"/>
                <a:cs typeface="Arial"/>
              </a:rPr>
              <a:t>Coherent</a:t>
            </a:r>
            <a:r>
              <a:rPr lang="de-DE">
                <a:latin typeface="Arial"/>
                <a:cs typeface="Arial"/>
              </a:rPr>
              <a:t> </a:t>
            </a:r>
            <a:r>
              <a:rPr lang="de-DE" err="1">
                <a:latin typeface="Arial"/>
                <a:cs typeface="Arial"/>
              </a:rPr>
              <a:t>optical</a:t>
            </a:r>
            <a:r>
              <a:rPr lang="de-DE">
                <a:latin typeface="Arial"/>
                <a:cs typeface="Arial"/>
              </a:rPr>
              <a:t> </a:t>
            </a:r>
            <a:r>
              <a:rPr lang="de-DE" err="1">
                <a:latin typeface="Arial"/>
                <a:cs typeface="Arial"/>
              </a:rPr>
              <a:t>transceivers</a:t>
            </a:r>
            <a:endParaRPr lang="de-DE">
              <a:latin typeface="Arial"/>
              <a:cs typeface="Arial"/>
            </a:endParaRPr>
          </a:p>
        </p:txBody>
      </p:sp>
      <p:sp>
        <p:nvSpPr>
          <p:cNvPr id="21" name="Title 1">
            <a:extLst>
              <a:ext uri="{FF2B5EF4-FFF2-40B4-BE49-F238E27FC236}">
                <a16:creationId xmlns:a16="http://schemas.microsoft.com/office/drawing/2014/main" id="{57B0AA9B-9F91-58E5-57C4-0FB436187C8D}"/>
              </a:ext>
            </a:extLst>
          </p:cNvPr>
          <p:cNvSpPr txBox="1">
            <a:spLocks/>
          </p:cNvSpPr>
          <p:nvPr/>
        </p:nvSpPr>
        <p:spPr>
          <a:xfrm>
            <a:off x="1034528" y="5055235"/>
            <a:ext cx="2144508" cy="7778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Futura LT Pro Book" panose="020B0502020204020303" pitchFamily="34" charset="77"/>
                <a:ea typeface="+mj-ea"/>
                <a:cs typeface="Futura Medium" panose="020B0602020204020303" pitchFamily="34" charset="-79"/>
              </a:defRPr>
            </a:lvl1pPr>
          </a:lstStyle>
          <a:p>
            <a:endParaRPr lang="en-DE">
              <a:latin typeface="Arial"/>
              <a:cs typeface="Arial"/>
            </a:endParaRPr>
          </a:p>
        </p:txBody>
      </p:sp>
      <p:sp>
        <p:nvSpPr>
          <p:cNvPr id="3" name="Textfeld 2">
            <a:extLst>
              <a:ext uri="{FF2B5EF4-FFF2-40B4-BE49-F238E27FC236}">
                <a16:creationId xmlns:a16="http://schemas.microsoft.com/office/drawing/2014/main" id="{B472958D-364F-F53D-CAC1-6EB68798F2BC}"/>
              </a:ext>
            </a:extLst>
          </p:cNvPr>
          <p:cNvSpPr txBox="1"/>
          <p:nvPr/>
        </p:nvSpPr>
        <p:spPr>
          <a:xfrm>
            <a:off x="2213429" y="186612"/>
            <a:ext cx="8487255" cy="5847755"/>
          </a:xfrm>
          <a:prstGeom prst="rect">
            <a:avLst/>
          </a:prstGeom>
          <a:solidFill>
            <a:schemeClr val="tx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solidFill>
                  <a:schemeClr val="bg1"/>
                </a:solidFill>
                <a:latin typeface="Courier New"/>
                <a:cs typeface="Courier New"/>
              </a:rPr>
              <a:t>still show port 8/1/c7, almost done</a:t>
            </a:r>
            <a:endParaRPr lang="de-DE" b="1">
              <a:solidFill>
                <a:schemeClr val="bg1"/>
              </a:solidFill>
              <a:latin typeface="Courier New"/>
              <a:cs typeface="Calibri"/>
            </a:endParaRPr>
          </a:p>
          <a:p>
            <a:endParaRPr lang="en-US" sz="1100">
              <a:solidFill>
                <a:schemeClr val="bg1"/>
              </a:solidFill>
              <a:latin typeface="Courier New"/>
              <a:cs typeface="Courier New"/>
            </a:endParaRPr>
          </a:p>
          <a:p>
            <a:r>
              <a:rPr lang="en-US" sz="1100">
                <a:solidFill>
                  <a:schemeClr val="bg1"/>
                </a:solidFill>
                <a:latin typeface="Courier New"/>
                <a:cs typeface="Courier New"/>
              </a:rPr>
              <a:t>...</a:t>
            </a:r>
          </a:p>
          <a:p>
            <a:endParaRPr lang="en-US" sz="1100">
              <a:solidFill>
                <a:schemeClr val="bg1"/>
              </a:solidFill>
              <a:latin typeface="Courier New"/>
              <a:cs typeface="Courier New"/>
            </a:endParaRPr>
          </a:p>
          <a:p>
            <a:r>
              <a:rPr lang="en-US" sz="1100">
                <a:solidFill>
                  <a:schemeClr val="bg1"/>
                </a:solidFill>
                <a:latin typeface="Courier New"/>
                <a:cs typeface="Courier New"/>
              </a:rPr>
              <a:t>===============================================================================</a:t>
            </a:r>
            <a:endParaRPr lang="en-US">
              <a:solidFill>
                <a:schemeClr val="bg1"/>
              </a:solidFill>
              <a:latin typeface="Courier New"/>
              <a:cs typeface="Calibri"/>
            </a:endParaRPr>
          </a:p>
          <a:p>
            <a:r>
              <a:rPr lang="en-US" sz="1100">
                <a:solidFill>
                  <a:schemeClr val="bg1"/>
                </a:solidFill>
                <a:latin typeface="Courier New"/>
                <a:cs typeface="Courier New"/>
              </a:rPr>
              <a:t>Coherent Optical Module</a:t>
            </a:r>
            <a:endParaRPr lang="de-DE">
              <a:solidFill>
                <a:schemeClr val="bg1"/>
              </a:solidFill>
              <a:latin typeface="Courier New"/>
              <a:cs typeface="Courier New"/>
            </a:endParaRPr>
          </a:p>
          <a:p>
            <a:r>
              <a:rPr lang="en-US" sz="1100">
                <a:solidFill>
                  <a:schemeClr val="bg1"/>
                </a:solidFill>
                <a:latin typeface="Courier New"/>
                <a:cs typeface="Courier New"/>
              </a:rPr>
              <a:t>===============================================================================</a:t>
            </a:r>
            <a:endParaRPr lang="de-DE">
              <a:solidFill>
                <a:schemeClr val="bg1"/>
              </a:solidFill>
              <a:latin typeface="Courier New"/>
              <a:cs typeface="Courier New"/>
            </a:endParaRPr>
          </a:p>
          <a:p>
            <a:r>
              <a:rPr lang="en-US" sz="1100" err="1">
                <a:solidFill>
                  <a:schemeClr val="bg1"/>
                </a:solidFill>
                <a:latin typeface="Courier New"/>
                <a:cs typeface="Courier New"/>
              </a:rPr>
              <a:t>Cfg</a:t>
            </a:r>
            <a:r>
              <a:rPr lang="en-US" sz="1100">
                <a:solidFill>
                  <a:schemeClr val="bg1"/>
                </a:solidFill>
                <a:latin typeface="Courier New"/>
                <a:cs typeface="Courier New"/>
              </a:rPr>
              <a:t> Tx Target Power:   1.00 dBm               Present Rx Channel : 23</a:t>
            </a:r>
            <a:endParaRPr lang="en-US">
              <a:solidFill>
                <a:schemeClr val="bg1"/>
              </a:solidFill>
              <a:latin typeface="Courier New"/>
              <a:cs typeface="Courier New"/>
            </a:endParaRPr>
          </a:p>
          <a:p>
            <a:r>
              <a:rPr lang="en-US" sz="1100" err="1">
                <a:solidFill>
                  <a:schemeClr val="bg1"/>
                </a:solidFill>
                <a:latin typeface="Courier New"/>
                <a:cs typeface="Courier New"/>
              </a:rPr>
              <a:t>Cfg</a:t>
            </a:r>
            <a:r>
              <a:rPr lang="en-US" sz="1100">
                <a:solidFill>
                  <a:schemeClr val="bg1"/>
                </a:solidFill>
                <a:latin typeface="Courier New"/>
                <a:cs typeface="Courier New"/>
              </a:rPr>
              <a:t> Rx LOS Thresh  :</a:t>
            </a:r>
            <a:r>
              <a:rPr lang="en-US" sz="1100">
                <a:solidFill>
                  <a:schemeClr val="bg1"/>
                </a:solidFill>
                <a:latin typeface="Courier New"/>
                <a:cs typeface="Calibri"/>
              </a:rPr>
              <a:t> -23.00</a:t>
            </a:r>
            <a:r>
              <a:rPr lang="en-US" sz="1100">
                <a:solidFill>
                  <a:schemeClr val="bg1"/>
                </a:solidFill>
                <a:latin typeface="Courier New"/>
                <a:cs typeface="Courier New"/>
              </a:rPr>
              <a:t> dBm               </a:t>
            </a:r>
            <a:r>
              <a:rPr lang="en-US" sz="1100" err="1">
                <a:solidFill>
                  <a:schemeClr val="bg1"/>
                </a:solidFill>
                <a:latin typeface="Courier New"/>
                <a:cs typeface="Courier New"/>
              </a:rPr>
              <a:t>Cfg</a:t>
            </a:r>
            <a:r>
              <a:rPr lang="en-US" sz="1100">
                <a:solidFill>
                  <a:schemeClr val="bg1"/>
                </a:solidFill>
                <a:latin typeface="Courier New"/>
                <a:cs typeface="Courier New"/>
              </a:rPr>
              <a:t> Rx Channel     : 23</a:t>
            </a:r>
            <a:endParaRPr lang="de-DE">
              <a:solidFill>
                <a:schemeClr val="bg1"/>
              </a:solidFill>
              <a:latin typeface="Courier New"/>
              <a:cs typeface="Courier New"/>
            </a:endParaRPr>
          </a:p>
          <a:p>
            <a:endParaRPr lang="de-DE">
              <a:solidFill>
                <a:schemeClr val="bg1"/>
              </a:solidFill>
              <a:latin typeface="Courier New"/>
              <a:cs typeface="Courier New"/>
            </a:endParaRPr>
          </a:p>
          <a:p>
            <a:r>
              <a:rPr lang="en-US" sz="1100" err="1">
                <a:solidFill>
                  <a:schemeClr val="bg1"/>
                </a:solidFill>
                <a:latin typeface="Courier New"/>
                <a:cs typeface="Courier New"/>
              </a:rPr>
              <a:t>Disp</a:t>
            </a:r>
            <a:r>
              <a:rPr lang="en-US" sz="1100">
                <a:solidFill>
                  <a:schemeClr val="bg1"/>
                </a:solidFill>
                <a:latin typeface="Courier New"/>
                <a:cs typeface="Courier New"/>
              </a:rPr>
              <a:t> Control Mode  : automatic                Sweep Start </a:t>
            </a:r>
            <a:r>
              <a:rPr lang="en-US" sz="1100" err="1">
                <a:solidFill>
                  <a:schemeClr val="bg1"/>
                </a:solidFill>
                <a:latin typeface="Courier New"/>
                <a:cs typeface="Courier New"/>
              </a:rPr>
              <a:t>Disp</a:t>
            </a:r>
            <a:r>
              <a:rPr lang="en-US" sz="1100">
                <a:solidFill>
                  <a:schemeClr val="bg1"/>
                </a:solidFill>
                <a:latin typeface="Courier New"/>
                <a:cs typeface="Courier New"/>
              </a:rPr>
              <a:t>   : -25500 </a:t>
            </a:r>
            <a:r>
              <a:rPr lang="en-US" sz="1100" err="1">
                <a:solidFill>
                  <a:schemeClr val="bg1"/>
                </a:solidFill>
                <a:latin typeface="Courier New"/>
                <a:cs typeface="Courier New"/>
              </a:rPr>
              <a:t>ps</a:t>
            </a:r>
            <a:r>
              <a:rPr lang="en-US" sz="1100">
                <a:solidFill>
                  <a:schemeClr val="bg1"/>
                </a:solidFill>
                <a:latin typeface="Courier New"/>
                <a:cs typeface="Courier New"/>
              </a:rPr>
              <a:t>/nm</a:t>
            </a:r>
            <a:endParaRPr lang="de-DE">
              <a:solidFill>
                <a:schemeClr val="bg1"/>
              </a:solidFill>
              <a:latin typeface="Courier New"/>
              <a:cs typeface="Calibri"/>
            </a:endParaRPr>
          </a:p>
          <a:p>
            <a:r>
              <a:rPr lang="en-US" sz="1100" err="1">
                <a:solidFill>
                  <a:schemeClr val="bg1"/>
                </a:solidFill>
                <a:latin typeface="Courier New"/>
                <a:cs typeface="Calibri"/>
              </a:rPr>
              <a:t>Cfg</a:t>
            </a:r>
            <a:r>
              <a:rPr lang="en-US" sz="1100">
                <a:solidFill>
                  <a:schemeClr val="bg1"/>
                </a:solidFill>
                <a:latin typeface="Courier New"/>
                <a:cs typeface="Calibri"/>
              </a:rPr>
              <a:t> Dispersion     :      0 </a:t>
            </a:r>
            <a:r>
              <a:rPr lang="en-US" sz="1100" err="1">
                <a:solidFill>
                  <a:schemeClr val="bg1"/>
                </a:solidFill>
                <a:latin typeface="Courier New"/>
                <a:cs typeface="Calibri"/>
              </a:rPr>
              <a:t>ps</a:t>
            </a:r>
            <a:r>
              <a:rPr lang="en-US" sz="1100">
                <a:solidFill>
                  <a:schemeClr val="bg1"/>
                </a:solidFill>
                <a:latin typeface="Courier New"/>
                <a:cs typeface="Calibri"/>
              </a:rPr>
              <a:t>/nm             Sweep</a:t>
            </a:r>
            <a:r>
              <a:rPr lang="en-US" sz="1100">
                <a:solidFill>
                  <a:schemeClr val="bg1"/>
                </a:solidFill>
                <a:latin typeface="Courier New"/>
                <a:cs typeface="Courier New"/>
              </a:rPr>
              <a:t> End </a:t>
            </a:r>
            <a:r>
              <a:rPr lang="en-US" sz="1100" err="1">
                <a:solidFill>
                  <a:schemeClr val="bg1"/>
                </a:solidFill>
                <a:latin typeface="Courier New"/>
                <a:cs typeface="Courier New"/>
              </a:rPr>
              <a:t>Disp</a:t>
            </a:r>
            <a:r>
              <a:rPr lang="en-US" sz="1100">
                <a:solidFill>
                  <a:schemeClr val="bg1"/>
                </a:solidFill>
                <a:latin typeface="Courier New"/>
                <a:cs typeface="Courier New"/>
              </a:rPr>
              <a:t>     :   2000 </a:t>
            </a:r>
            <a:r>
              <a:rPr lang="en-US" sz="1100" err="1">
                <a:solidFill>
                  <a:schemeClr val="bg1"/>
                </a:solidFill>
                <a:latin typeface="Courier New"/>
                <a:cs typeface="Courier New"/>
              </a:rPr>
              <a:t>ps</a:t>
            </a:r>
            <a:r>
              <a:rPr lang="en-US" sz="1100">
                <a:solidFill>
                  <a:schemeClr val="bg1"/>
                </a:solidFill>
                <a:latin typeface="Courier New"/>
                <a:cs typeface="Courier New"/>
              </a:rPr>
              <a:t>/nm</a:t>
            </a:r>
            <a:endParaRPr lang="en-US">
              <a:solidFill>
                <a:schemeClr val="bg1"/>
              </a:solidFill>
              <a:latin typeface="Courier New"/>
              <a:cs typeface="Courier New"/>
            </a:endParaRPr>
          </a:p>
          <a:p>
            <a:r>
              <a:rPr lang="en-US" sz="1100">
                <a:solidFill>
                  <a:schemeClr val="bg1"/>
                </a:solidFill>
                <a:latin typeface="Courier New"/>
                <a:cs typeface="Courier New"/>
              </a:rPr>
              <a:t>CPR Window Size    : 32 symbols               Rx LOS Reaction    : squelch</a:t>
            </a:r>
            <a:endParaRPr lang="de-DE">
              <a:solidFill>
                <a:schemeClr val="bg1"/>
              </a:solidFill>
              <a:latin typeface="Courier New"/>
              <a:cs typeface="Courier New"/>
            </a:endParaRPr>
          </a:p>
          <a:p>
            <a:r>
              <a:rPr lang="en-US" sz="1100">
                <a:solidFill>
                  <a:schemeClr val="bg1"/>
                </a:solidFill>
                <a:latin typeface="Courier New"/>
                <a:cs typeface="Courier New"/>
              </a:rPr>
              <a:t>Compatibility      : </a:t>
            </a:r>
            <a:r>
              <a:rPr lang="en-US" sz="1100">
                <a:solidFill>
                  <a:schemeClr val="bg1"/>
                </a:solidFill>
                <a:latin typeface="Courier New"/>
                <a:ea typeface="+mn-lt"/>
                <a:cs typeface="+mn-lt"/>
              </a:rPr>
              <a:t>openZrpOfec1</a:t>
            </a:r>
            <a:endParaRPr lang="de-DE">
              <a:solidFill>
                <a:schemeClr val="bg1"/>
              </a:solidFill>
              <a:latin typeface="Courier New"/>
              <a:ea typeface="+mn-lt"/>
              <a:cs typeface="+mn-lt"/>
            </a:endParaRPr>
          </a:p>
          <a:p>
            <a:r>
              <a:rPr lang="en-US" sz="1100" err="1">
                <a:solidFill>
                  <a:schemeClr val="bg1"/>
                </a:solidFill>
                <a:latin typeface="Courier New"/>
                <a:cs typeface="Courier New"/>
              </a:rPr>
              <a:t>Cfg</a:t>
            </a:r>
            <a:r>
              <a:rPr lang="en-US" sz="1100">
                <a:solidFill>
                  <a:schemeClr val="bg1"/>
                </a:solidFill>
                <a:latin typeface="Courier New"/>
                <a:cs typeface="Courier New"/>
              </a:rPr>
              <a:t> Tx Power Min   : -22.90 dBm               </a:t>
            </a:r>
            <a:r>
              <a:rPr lang="en-US" sz="1100" err="1">
                <a:solidFill>
                  <a:schemeClr val="bg1"/>
                </a:solidFill>
                <a:latin typeface="Courier New"/>
                <a:cs typeface="Courier New"/>
              </a:rPr>
              <a:t>Cfg</a:t>
            </a:r>
            <a:r>
              <a:rPr lang="en-US" sz="1100">
                <a:solidFill>
                  <a:schemeClr val="bg1"/>
                </a:solidFill>
                <a:latin typeface="Courier New"/>
                <a:cs typeface="Courier New"/>
              </a:rPr>
              <a:t> Tx Power Max   :   4.00 dBm</a:t>
            </a:r>
            <a:endParaRPr lang="de-DE">
              <a:solidFill>
                <a:schemeClr val="bg1"/>
              </a:solidFill>
              <a:latin typeface="Courier New"/>
              <a:cs typeface="Courier New"/>
            </a:endParaRPr>
          </a:p>
          <a:p>
            <a:endParaRPr lang="de-DE">
              <a:solidFill>
                <a:schemeClr val="bg1"/>
              </a:solidFill>
              <a:latin typeface="Courier New"/>
              <a:cs typeface="Courier New"/>
            </a:endParaRPr>
          </a:p>
          <a:p>
            <a:r>
              <a:rPr lang="en-US" sz="1100" err="1">
                <a:solidFill>
                  <a:schemeClr val="bg1"/>
                </a:solidFill>
                <a:latin typeface="Courier New"/>
                <a:cs typeface="Courier New"/>
              </a:rPr>
              <a:t>Cfg</a:t>
            </a:r>
            <a:r>
              <a:rPr lang="en-US" sz="1100">
                <a:solidFill>
                  <a:schemeClr val="bg1"/>
                </a:solidFill>
                <a:latin typeface="Courier New"/>
                <a:cs typeface="Courier New"/>
              </a:rPr>
              <a:t> Alarms         : </a:t>
            </a:r>
            <a:r>
              <a:rPr lang="en-US" sz="1100" err="1">
                <a:solidFill>
                  <a:schemeClr val="bg1"/>
                </a:solidFill>
                <a:latin typeface="Courier New"/>
                <a:cs typeface="Courier New"/>
              </a:rPr>
              <a:t>modflt</a:t>
            </a:r>
            <a:r>
              <a:rPr lang="en-US" sz="1100">
                <a:solidFill>
                  <a:schemeClr val="bg1"/>
                </a:solidFill>
                <a:latin typeface="Courier New"/>
                <a:cs typeface="Courier New"/>
              </a:rPr>
              <a:t> mod </a:t>
            </a:r>
            <a:r>
              <a:rPr lang="en-US" sz="1100" err="1">
                <a:solidFill>
                  <a:schemeClr val="bg1"/>
                </a:solidFill>
                <a:latin typeface="Courier New"/>
                <a:cs typeface="Courier New"/>
              </a:rPr>
              <a:t>netrx</a:t>
            </a:r>
            <a:r>
              <a:rPr lang="en-US" sz="1100">
                <a:solidFill>
                  <a:schemeClr val="bg1"/>
                </a:solidFill>
                <a:latin typeface="Courier New"/>
                <a:cs typeface="Courier New"/>
              </a:rPr>
              <a:t> </a:t>
            </a:r>
            <a:r>
              <a:rPr lang="en-US" sz="1100" err="1">
                <a:solidFill>
                  <a:schemeClr val="bg1"/>
                </a:solidFill>
                <a:latin typeface="Courier New"/>
                <a:cs typeface="Courier New"/>
              </a:rPr>
              <a:t>nettx</a:t>
            </a:r>
            <a:r>
              <a:rPr lang="en-US" sz="1100">
                <a:solidFill>
                  <a:schemeClr val="bg1"/>
                </a:solidFill>
                <a:latin typeface="Courier New"/>
                <a:cs typeface="Courier New"/>
              </a:rPr>
              <a:t> </a:t>
            </a:r>
            <a:r>
              <a:rPr lang="en-US" sz="1100" err="1">
                <a:solidFill>
                  <a:schemeClr val="bg1"/>
                </a:solidFill>
                <a:latin typeface="Courier New"/>
                <a:cs typeface="Courier New"/>
              </a:rPr>
              <a:t>hosttx</a:t>
            </a:r>
            <a:endParaRPr lang="de-DE">
              <a:solidFill>
                <a:schemeClr val="bg1"/>
              </a:solidFill>
              <a:latin typeface="Courier New"/>
              <a:cs typeface="Courier New"/>
            </a:endParaRPr>
          </a:p>
          <a:p>
            <a:r>
              <a:rPr lang="en-US" sz="1100">
                <a:solidFill>
                  <a:schemeClr val="bg1"/>
                </a:solidFill>
                <a:latin typeface="Courier New"/>
                <a:cs typeface="Courier New"/>
              </a:rPr>
              <a:t>Alarm Status       : </a:t>
            </a:r>
            <a:endParaRPr lang="de-DE">
              <a:solidFill>
                <a:schemeClr val="bg1"/>
              </a:solidFill>
              <a:latin typeface="Courier New"/>
              <a:cs typeface="Courier New"/>
            </a:endParaRPr>
          </a:p>
          <a:p>
            <a:r>
              <a:rPr lang="en-US" sz="1100">
                <a:solidFill>
                  <a:schemeClr val="bg1"/>
                </a:solidFill>
                <a:latin typeface="Courier New"/>
                <a:cs typeface="Courier New"/>
              </a:rPr>
              <a:t>Defect Points      : </a:t>
            </a:r>
            <a:endParaRPr lang="de-DE">
              <a:solidFill>
                <a:schemeClr val="bg1"/>
              </a:solidFill>
              <a:latin typeface="Courier New"/>
              <a:cs typeface="Courier New"/>
            </a:endParaRPr>
          </a:p>
          <a:p>
            <a:endParaRPr lang="de-DE">
              <a:solidFill>
                <a:schemeClr val="bg1"/>
              </a:solidFill>
              <a:latin typeface="Courier New"/>
              <a:cs typeface="Courier New"/>
            </a:endParaRPr>
          </a:p>
          <a:p>
            <a:r>
              <a:rPr lang="en-US" sz="2000" b="1">
                <a:highlight>
                  <a:srgbClr val="00FF00"/>
                </a:highlight>
                <a:latin typeface="Courier New"/>
                <a:cs typeface="Courier New"/>
              </a:rPr>
              <a:t>Rx Q Margin : 2.4 dB</a:t>
            </a:r>
            <a:r>
              <a:rPr lang="en-US" sz="2000" b="1">
                <a:solidFill>
                  <a:schemeClr val="bg1"/>
                </a:solidFill>
                <a:latin typeface="Courier New"/>
                <a:cs typeface="Courier New"/>
              </a:rPr>
              <a:t> </a:t>
            </a:r>
            <a:r>
              <a:rPr lang="en-US" sz="2000">
                <a:solidFill>
                  <a:schemeClr val="bg1"/>
                </a:solidFill>
                <a:latin typeface="Courier New"/>
                <a:cs typeface="Courier New"/>
              </a:rPr>
              <a:t> </a:t>
            </a:r>
            <a:r>
              <a:rPr lang="en-US" sz="1100">
                <a:solidFill>
                  <a:schemeClr val="bg1"/>
                </a:solidFill>
                <a:latin typeface="Courier New"/>
                <a:cs typeface="Courier New"/>
              </a:rPr>
              <a:t>              Chromatic </a:t>
            </a:r>
            <a:r>
              <a:rPr lang="en-US" sz="1100" err="1">
                <a:solidFill>
                  <a:schemeClr val="bg1"/>
                </a:solidFill>
                <a:latin typeface="Courier New"/>
                <a:cs typeface="Courier New"/>
              </a:rPr>
              <a:t>Disp</a:t>
            </a:r>
            <a:r>
              <a:rPr lang="en-US" sz="1100">
                <a:solidFill>
                  <a:schemeClr val="bg1"/>
                </a:solidFill>
                <a:latin typeface="Courier New"/>
                <a:cs typeface="Courier New"/>
              </a:rPr>
              <a:t>     :    220 </a:t>
            </a:r>
            <a:r>
              <a:rPr lang="en-US" sz="1100" err="1">
                <a:solidFill>
                  <a:schemeClr val="bg1"/>
                </a:solidFill>
                <a:latin typeface="Courier New"/>
                <a:cs typeface="Courier New"/>
              </a:rPr>
              <a:t>ps</a:t>
            </a:r>
            <a:r>
              <a:rPr lang="en-US" sz="1100">
                <a:solidFill>
                  <a:schemeClr val="bg1"/>
                </a:solidFill>
                <a:latin typeface="Courier New"/>
                <a:cs typeface="Courier New"/>
              </a:rPr>
              <a:t>/nm</a:t>
            </a:r>
            <a:endParaRPr lang="en-US">
              <a:solidFill>
                <a:schemeClr val="bg1"/>
              </a:solidFill>
              <a:latin typeface="Courier New"/>
              <a:cs typeface="Calibri"/>
            </a:endParaRPr>
          </a:p>
          <a:p>
            <a:r>
              <a:rPr lang="en-US" sz="2000" b="1">
                <a:highlight>
                  <a:srgbClr val="00FF00"/>
                </a:highlight>
                <a:latin typeface="Courier New"/>
                <a:cs typeface="Courier New"/>
              </a:rPr>
              <a:t>OSNR X Polar: 34.4 dB</a:t>
            </a:r>
            <a:r>
              <a:rPr lang="en-US" sz="1100">
                <a:solidFill>
                  <a:schemeClr val="bg1"/>
                </a:solidFill>
                <a:latin typeface="Courier New"/>
                <a:cs typeface="Courier New"/>
              </a:rPr>
              <a:t>            Diff Group Delay   :      2 </a:t>
            </a:r>
            <a:r>
              <a:rPr lang="en-US" sz="1100" err="1">
                <a:solidFill>
                  <a:schemeClr val="bg1"/>
                </a:solidFill>
                <a:latin typeface="Courier New"/>
                <a:cs typeface="Courier New"/>
              </a:rPr>
              <a:t>ps</a:t>
            </a:r>
            <a:endParaRPr lang="en-US">
              <a:solidFill>
                <a:schemeClr val="bg1"/>
              </a:solidFill>
              <a:latin typeface="Courier New"/>
              <a:cs typeface="Calibri"/>
            </a:endParaRPr>
          </a:p>
          <a:p>
            <a:r>
              <a:rPr lang="en-US" sz="2000" b="1">
                <a:highlight>
                  <a:srgbClr val="00FF00"/>
                </a:highlight>
                <a:latin typeface="Courier New"/>
                <a:cs typeface="Courier New"/>
              </a:rPr>
              <a:t>OSNR Y Polar: 34.4 dB </a:t>
            </a:r>
            <a:r>
              <a:rPr lang="en-US" sz="1100">
                <a:solidFill>
                  <a:schemeClr val="bg1"/>
                </a:solidFill>
                <a:latin typeface="Courier New"/>
                <a:cs typeface="Courier New"/>
              </a:rPr>
              <a:t>          </a:t>
            </a:r>
            <a:r>
              <a:rPr lang="en-US" sz="2000" b="1">
                <a:highlight>
                  <a:srgbClr val="00FF00"/>
                </a:highlight>
                <a:latin typeface="Courier New"/>
                <a:cs typeface="Courier New"/>
              </a:rPr>
              <a:t>Pre-FEC BER: 1.213E-03</a:t>
            </a:r>
            <a:endParaRPr lang="de-DE" sz="2000" b="1">
              <a:highlight>
                <a:srgbClr val="00FF00"/>
              </a:highlight>
              <a:latin typeface="Courier New"/>
              <a:cs typeface="Calibri"/>
            </a:endParaRPr>
          </a:p>
          <a:p>
            <a:endParaRPr lang="de-DE">
              <a:solidFill>
                <a:schemeClr val="bg1"/>
              </a:solidFill>
              <a:latin typeface="Courier New"/>
              <a:cs typeface="Calibri"/>
            </a:endParaRPr>
          </a:p>
          <a:p>
            <a:r>
              <a:rPr lang="en-US" sz="1100">
                <a:solidFill>
                  <a:schemeClr val="bg1"/>
                </a:solidFill>
                <a:latin typeface="Courier New"/>
                <a:cs typeface="Courier New"/>
              </a:rPr>
              <a:t>Module State       : ready                    </a:t>
            </a:r>
            <a:endParaRPr lang="de-DE">
              <a:solidFill>
                <a:schemeClr val="bg1"/>
              </a:solidFill>
              <a:latin typeface="Courier New"/>
              <a:cs typeface="Courier New"/>
            </a:endParaRPr>
          </a:p>
          <a:p>
            <a:r>
              <a:rPr lang="en-US" sz="1100">
                <a:solidFill>
                  <a:schemeClr val="bg1"/>
                </a:solidFill>
                <a:latin typeface="Courier New"/>
                <a:cs typeface="Courier New"/>
              </a:rPr>
              <a:t>Tx Turn-Up States  : </a:t>
            </a:r>
            <a:r>
              <a:rPr lang="en-US" sz="1100" err="1">
                <a:solidFill>
                  <a:schemeClr val="bg1"/>
                </a:solidFill>
                <a:latin typeface="Courier New"/>
                <a:cs typeface="Courier New"/>
              </a:rPr>
              <a:t>init</a:t>
            </a:r>
            <a:r>
              <a:rPr lang="en-US" sz="1100">
                <a:solidFill>
                  <a:schemeClr val="bg1"/>
                </a:solidFill>
                <a:latin typeface="Courier New"/>
                <a:cs typeface="Courier New"/>
              </a:rPr>
              <a:t> </a:t>
            </a:r>
            <a:r>
              <a:rPr lang="en-US" sz="1100" err="1">
                <a:solidFill>
                  <a:schemeClr val="bg1"/>
                </a:solidFill>
                <a:latin typeface="Courier New"/>
                <a:cs typeface="Courier New"/>
              </a:rPr>
              <a:t>laserTurnUp</a:t>
            </a:r>
            <a:r>
              <a:rPr lang="en-US" sz="1100">
                <a:solidFill>
                  <a:schemeClr val="bg1"/>
                </a:solidFill>
                <a:latin typeface="Courier New"/>
                <a:cs typeface="Courier New"/>
              </a:rPr>
              <a:t> </a:t>
            </a:r>
            <a:r>
              <a:rPr lang="en-US" sz="1100" err="1">
                <a:solidFill>
                  <a:schemeClr val="bg1"/>
                </a:solidFill>
                <a:latin typeface="Courier New"/>
                <a:cs typeface="Courier New"/>
              </a:rPr>
              <a:t>laserReadyOff</a:t>
            </a:r>
            <a:r>
              <a:rPr lang="en-US" sz="1100">
                <a:solidFill>
                  <a:schemeClr val="bg1"/>
                </a:solidFill>
                <a:latin typeface="Courier New"/>
                <a:cs typeface="Courier New"/>
              </a:rPr>
              <a:t> </a:t>
            </a:r>
            <a:r>
              <a:rPr lang="en-US" sz="1100" err="1">
                <a:solidFill>
                  <a:schemeClr val="bg1"/>
                </a:solidFill>
                <a:latin typeface="Courier New"/>
                <a:cs typeface="Courier New"/>
              </a:rPr>
              <a:t>laserReady</a:t>
            </a:r>
            <a:endParaRPr lang="en-US">
              <a:solidFill>
                <a:schemeClr val="bg1"/>
              </a:solidFill>
              <a:latin typeface="Courier New"/>
              <a:cs typeface="Courier New"/>
            </a:endParaRPr>
          </a:p>
          <a:p>
            <a:r>
              <a:rPr lang="en-US" sz="1100">
                <a:solidFill>
                  <a:schemeClr val="bg1"/>
                </a:solidFill>
                <a:latin typeface="Courier New"/>
                <a:cs typeface="Courier New"/>
              </a:rPr>
              <a:t>                     </a:t>
            </a:r>
            <a:r>
              <a:rPr lang="en-US" sz="1100" err="1">
                <a:solidFill>
                  <a:schemeClr val="bg1"/>
                </a:solidFill>
                <a:latin typeface="Courier New"/>
                <a:cs typeface="Courier New"/>
              </a:rPr>
              <a:t>modulatorConverge</a:t>
            </a:r>
            <a:r>
              <a:rPr lang="en-US" sz="1100">
                <a:solidFill>
                  <a:schemeClr val="bg1"/>
                </a:solidFill>
                <a:latin typeface="Courier New"/>
                <a:cs typeface="Courier New"/>
              </a:rPr>
              <a:t> </a:t>
            </a:r>
            <a:r>
              <a:rPr lang="en-US" sz="1100" err="1">
                <a:solidFill>
                  <a:schemeClr val="bg1"/>
                </a:solidFill>
                <a:latin typeface="Courier New"/>
                <a:cs typeface="Courier New"/>
              </a:rPr>
              <a:t>outputPowerAdjust</a:t>
            </a:r>
            <a:endParaRPr lang="en-US">
              <a:solidFill>
                <a:schemeClr val="bg1"/>
              </a:solidFill>
              <a:latin typeface="Courier New"/>
              <a:cs typeface="Courier New"/>
            </a:endParaRPr>
          </a:p>
          <a:p>
            <a:r>
              <a:rPr lang="en-US" sz="1100">
                <a:solidFill>
                  <a:schemeClr val="bg1"/>
                </a:solidFill>
                <a:latin typeface="Courier New"/>
                <a:cs typeface="Courier New"/>
              </a:rPr>
              <a:t>Rx Turn-Up States  : </a:t>
            </a:r>
            <a:r>
              <a:rPr lang="en-US" sz="1100" err="1">
                <a:solidFill>
                  <a:schemeClr val="bg1"/>
                </a:solidFill>
                <a:latin typeface="Courier New"/>
                <a:cs typeface="Courier New"/>
              </a:rPr>
              <a:t>init</a:t>
            </a:r>
            <a:r>
              <a:rPr lang="en-US" sz="1100">
                <a:solidFill>
                  <a:schemeClr val="bg1"/>
                </a:solidFill>
                <a:latin typeface="Courier New"/>
                <a:cs typeface="Courier New"/>
              </a:rPr>
              <a:t> </a:t>
            </a:r>
            <a:r>
              <a:rPr lang="en-US" sz="1100" err="1">
                <a:solidFill>
                  <a:schemeClr val="bg1"/>
                </a:solidFill>
                <a:latin typeface="Courier New"/>
                <a:cs typeface="Courier New"/>
              </a:rPr>
              <a:t>laserReady</a:t>
            </a:r>
            <a:r>
              <a:rPr lang="en-US" sz="1100">
                <a:solidFill>
                  <a:schemeClr val="bg1"/>
                </a:solidFill>
                <a:latin typeface="Courier New"/>
                <a:cs typeface="Courier New"/>
              </a:rPr>
              <a:t> </a:t>
            </a:r>
            <a:r>
              <a:rPr lang="en-US" sz="1100" err="1">
                <a:solidFill>
                  <a:schemeClr val="bg1"/>
                </a:solidFill>
                <a:latin typeface="Courier New"/>
                <a:cs typeface="Courier New"/>
              </a:rPr>
              <a:t>waitForInput</a:t>
            </a:r>
            <a:r>
              <a:rPr lang="en-US" sz="1100">
                <a:solidFill>
                  <a:schemeClr val="bg1"/>
                </a:solidFill>
                <a:latin typeface="Courier New"/>
                <a:cs typeface="Courier New"/>
              </a:rPr>
              <a:t> </a:t>
            </a:r>
            <a:r>
              <a:rPr lang="en-US" sz="1100" err="1">
                <a:solidFill>
                  <a:schemeClr val="bg1"/>
                </a:solidFill>
                <a:latin typeface="Courier New"/>
                <a:cs typeface="Courier New"/>
              </a:rPr>
              <a:t>adcSignal</a:t>
            </a:r>
            <a:r>
              <a:rPr lang="en-US" sz="1100">
                <a:solidFill>
                  <a:schemeClr val="bg1"/>
                </a:solidFill>
                <a:latin typeface="Courier New"/>
                <a:cs typeface="Courier New"/>
              </a:rPr>
              <a:t> </a:t>
            </a:r>
            <a:r>
              <a:rPr lang="en-US" sz="1100" err="1">
                <a:solidFill>
                  <a:schemeClr val="bg1"/>
                </a:solidFill>
                <a:latin typeface="Courier New"/>
                <a:cs typeface="Courier New"/>
              </a:rPr>
              <a:t>opticalLock</a:t>
            </a:r>
            <a:endParaRPr lang="de-DE">
              <a:solidFill>
                <a:schemeClr val="bg1"/>
              </a:solidFill>
              <a:latin typeface="Courier New"/>
              <a:cs typeface="Courier New"/>
            </a:endParaRPr>
          </a:p>
          <a:p>
            <a:r>
              <a:rPr lang="en-US" sz="1100">
                <a:solidFill>
                  <a:schemeClr val="bg1"/>
                </a:solidFill>
                <a:latin typeface="Courier New"/>
                <a:cs typeface="Courier New"/>
              </a:rPr>
              <a:t>                     </a:t>
            </a:r>
            <a:r>
              <a:rPr lang="en-US" sz="1100" err="1">
                <a:solidFill>
                  <a:schemeClr val="bg1"/>
                </a:solidFill>
                <a:latin typeface="Courier New"/>
                <a:cs typeface="Courier New"/>
              </a:rPr>
              <a:t>demodLock</a:t>
            </a:r>
            <a:endParaRPr lang="de-DE">
              <a:solidFill>
                <a:schemeClr val="bg1"/>
              </a:solidFill>
              <a:latin typeface="Courier New"/>
              <a:cs typeface="Courier New"/>
            </a:endParaRPr>
          </a:p>
        </p:txBody>
      </p:sp>
      <p:sp>
        <p:nvSpPr>
          <p:cNvPr id="8" name="Title 1">
            <a:extLst>
              <a:ext uri="{FF2B5EF4-FFF2-40B4-BE49-F238E27FC236}">
                <a16:creationId xmlns:a16="http://schemas.microsoft.com/office/drawing/2014/main" id="{AB9FD4B1-8D76-FDCD-D703-3C22B2D23767}"/>
              </a:ext>
            </a:extLst>
          </p:cNvPr>
          <p:cNvSpPr txBox="1">
            <a:spLocks/>
          </p:cNvSpPr>
          <p:nvPr/>
        </p:nvSpPr>
        <p:spPr>
          <a:xfrm>
            <a:off x="6479151" y="346533"/>
            <a:ext cx="4533642" cy="4062927"/>
          </a:xfrm>
          <a:prstGeom prst="rect">
            <a:avLst/>
          </a:prstGeom>
          <a:solidFill>
            <a:schemeClr val="bg1"/>
          </a:solidFill>
          <a:ln>
            <a:solidFill>
              <a:schemeClr val="tx1"/>
            </a:solidFill>
          </a:ln>
        </p:spPr>
        <p:txBody>
          <a:bodyPr vert="horz" lIns="13716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Futura LT Pro Book" panose="020B0502020204020303" pitchFamily="34" charset="77"/>
                <a:ea typeface="+mj-ea"/>
                <a:cs typeface="Futura Medium" panose="020B0602020204020303" pitchFamily="34" charset="-79"/>
              </a:defRPr>
            </a:lvl1pPr>
          </a:lstStyle>
          <a:p>
            <a:pPr>
              <a:lnSpc>
                <a:spcPct val="110000"/>
              </a:lnSpc>
              <a:spcBef>
                <a:spcPts val="1000"/>
              </a:spcBef>
            </a:pPr>
            <a:r>
              <a:rPr lang="en-US" sz="2400" b="1">
                <a:latin typeface="Arial"/>
                <a:cs typeface="Arial"/>
              </a:rPr>
              <a:t>OSNR: </a:t>
            </a:r>
            <a:r>
              <a:rPr lang="en-US" sz="2400">
                <a:latin typeface="Arial"/>
                <a:cs typeface="Arial"/>
              </a:rPr>
              <a:t>check datasheet, depends on application mode</a:t>
            </a:r>
          </a:p>
          <a:p>
            <a:pPr>
              <a:lnSpc>
                <a:spcPct val="110000"/>
              </a:lnSpc>
              <a:spcBef>
                <a:spcPts val="1000"/>
              </a:spcBef>
            </a:pPr>
            <a:endParaRPr lang="en-US" sz="2400">
              <a:latin typeface="Arial"/>
              <a:cs typeface="Arial"/>
            </a:endParaRPr>
          </a:p>
          <a:p>
            <a:pPr>
              <a:lnSpc>
                <a:spcPct val="110000"/>
              </a:lnSpc>
              <a:spcBef>
                <a:spcPts val="1000"/>
              </a:spcBef>
            </a:pPr>
            <a:r>
              <a:rPr lang="en-US" sz="2400" b="1">
                <a:latin typeface="Arial"/>
                <a:cs typeface="Arial"/>
              </a:rPr>
              <a:t>Q Margin (Q Factor):</a:t>
            </a:r>
            <a:r>
              <a:rPr lang="en-US" sz="2400">
                <a:latin typeface="Arial"/>
                <a:cs typeface="Arial"/>
              </a:rPr>
              <a:t>  gap between the current pre-FEC BER value and error-free threshold in dB</a:t>
            </a:r>
            <a:endParaRPr lang="en-US" sz="1000">
              <a:solidFill>
                <a:srgbClr val="212121"/>
              </a:solidFill>
              <a:cs typeface="Arial"/>
            </a:endParaRPr>
          </a:p>
        </p:txBody>
      </p:sp>
      <mc:AlternateContent xmlns:mc="http://schemas.openxmlformats.org/markup-compatibility/2006" xmlns:p14="http://schemas.microsoft.com/office/powerpoint/2010/main">
        <mc:Choice Requires="p14">
          <p:contentPart p14:bwMode="auto" r:id="rId3">
            <p14:nvContentPartPr>
              <p14:cNvPr id="14" name="Freihand 13">
                <a:extLst>
                  <a:ext uri="{FF2B5EF4-FFF2-40B4-BE49-F238E27FC236}">
                    <a16:creationId xmlns:a16="http://schemas.microsoft.com/office/drawing/2014/main" id="{0622B5A1-54A1-1FA9-4618-89BD1C502B77}"/>
                  </a:ext>
                </a:extLst>
              </p14:cNvPr>
              <p14:cNvContentPartPr/>
              <p14:nvPr/>
            </p14:nvContentPartPr>
            <p14:xfrm>
              <a:off x="6627998" y="2210948"/>
              <a:ext cx="9832" cy="9832"/>
            </p14:xfrm>
          </p:contentPart>
        </mc:Choice>
        <mc:Fallback xmlns="">
          <p:pic>
            <p:nvPicPr>
              <p:cNvPr id="14" name="Freihand 13">
                <a:extLst>
                  <a:ext uri="{FF2B5EF4-FFF2-40B4-BE49-F238E27FC236}">
                    <a16:creationId xmlns:a16="http://schemas.microsoft.com/office/drawing/2014/main" id="{0622B5A1-54A1-1FA9-4618-89BD1C502B77}"/>
                  </a:ext>
                </a:extLst>
              </p:cNvPr>
              <p:cNvPicPr/>
              <p:nvPr/>
            </p:nvPicPr>
            <p:blipFill>
              <a:blip r:embed="rId4"/>
              <a:stretch>
                <a:fillRect/>
              </a:stretch>
            </p:blipFill>
            <p:spPr>
              <a:xfrm>
                <a:off x="5153198" y="-738652"/>
                <a:ext cx="2949600" cy="5899200"/>
              </a:xfrm>
              <a:prstGeom prst="rect">
                <a:avLst/>
              </a:prstGeom>
            </p:spPr>
          </p:pic>
        </mc:Fallback>
      </mc:AlternateContent>
    </p:spTree>
    <p:extLst>
      <p:ext uri="{BB962C8B-B14F-4D97-AF65-F5344CB8AC3E}">
        <p14:creationId xmlns:p14="http://schemas.microsoft.com/office/powerpoint/2010/main" val="289725963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feld 8">
            <a:extLst>
              <a:ext uri="{FF2B5EF4-FFF2-40B4-BE49-F238E27FC236}">
                <a16:creationId xmlns:a16="http://schemas.microsoft.com/office/drawing/2014/main" id="{B72D513C-0BB0-9728-CEC9-CE134E4C435D}"/>
              </a:ext>
            </a:extLst>
          </p:cNvPr>
          <p:cNvSpPr txBox="1"/>
          <p:nvPr/>
        </p:nvSpPr>
        <p:spPr>
          <a:xfrm>
            <a:off x="2213429" y="186612"/>
            <a:ext cx="8548515" cy="6109365"/>
          </a:xfrm>
          <a:prstGeom prst="rect">
            <a:avLst/>
          </a:prstGeom>
          <a:solidFill>
            <a:schemeClr val="tx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solidFill>
                  <a:schemeClr val="bg1"/>
                </a:solidFill>
                <a:latin typeface="Courier New"/>
                <a:cs typeface="Courier New"/>
              </a:rPr>
              <a:t>still show port 8/1/c7, !??</a:t>
            </a:r>
            <a:endParaRPr lang="de-DE" sz="1100">
              <a:solidFill>
                <a:schemeClr val="bg1"/>
              </a:solidFill>
              <a:latin typeface="Courier New"/>
              <a:cs typeface="Courier New"/>
            </a:endParaRPr>
          </a:p>
          <a:p>
            <a:endParaRPr lang="en-US" sz="1100">
              <a:solidFill>
                <a:schemeClr val="bg1"/>
              </a:solidFill>
              <a:latin typeface="Courier New"/>
              <a:cs typeface="Courier New"/>
            </a:endParaRPr>
          </a:p>
          <a:p>
            <a:r>
              <a:rPr lang="en-US" sz="1100">
                <a:solidFill>
                  <a:schemeClr val="bg1"/>
                </a:solidFill>
                <a:latin typeface="Courier New"/>
                <a:cs typeface="Courier New"/>
              </a:rPr>
              <a:t>...</a:t>
            </a:r>
          </a:p>
          <a:p>
            <a:endParaRPr lang="en-US" sz="1100">
              <a:solidFill>
                <a:schemeClr val="bg1"/>
              </a:solidFill>
              <a:latin typeface="Courier New"/>
              <a:cs typeface="Courier New"/>
            </a:endParaRPr>
          </a:p>
          <a:p>
            <a:r>
              <a:rPr lang="en-US" sz="1100">
                <a:solidFill>
                  <a:schemeClr val="bg1"/>
                </a:solidFill>
                <a:latin typeface="Courier New"/>
                <a:cs typeface="Courier New"/>
              </a:rPr>
              <a:t>===============================================================================</a:t>
            </a:r>
          </a:p>
          <a:p>
            <a:r>
              <a:rPr lang="en-US" sz="1100">
                <a:solidFill>
                  <a:schemeClr val="bg1"/>
                </a:solidFill>
                <a:latin typeface="Courier New"/>
                <a:cs typeface="Courier New"/>
              </a:rPr>
              <a:t>Coherent Optical Module</a:t>
            </a:r>
            <a:endParaRPr lang="de-DE" sz="1100">
              <a:solidFill>
                <a:schemeClr val="bg1"/>
              </a:solidFill>
              <a:latin typeface="Courier New"/>
              <a:cs typeface="Courier New"/>
            </a:endParaRPr>
          </a:p>
          <a:p>
            <a:r>
              <a:rPr lang="en-US" sz="1100">
                <a:solidFill>
                  <a:schemeClr val="bg1"/>
                </a:solidFill>
                <a:latin typeface="Courier New"/>
                <a:cs typeface="Courier New"/>
              </a:rPr>
              <a:t>===============================================================================</a:t>
            </a:r>
            <a:endParaRPr lang="de-DE" sz="1100">
              <a:solidFill>
                <a:schemeClr val="bg1"/>
              </a:solidFill>
              <a:latin typeface="Courier New"/>
              <a:cs typeface="Courier New"/>
            </a:endParaRPr>
          </a:p>
          <a:p>
            <a:r>
              <a:rPr lang="en-US" sz="1100" err="1">
                <a:solidFill>
                  <a:schemeClr val="bg1"/>
                </a:solidFill>
                <a:latin typeface="Courier New"/>
                <a:cs typeface="Courier New"/>
              </a:rPr>
              <a:t>Cfg</a:t>
            </a:r>
            <a:r>
              <a:rPr lang="en-US" sz="1100">
                <a:solidFill>
                  <a:schemeClr val="bg1"/>
                </a:solidFill>
                <a:latin typeface="Courier New"/>
                <a:cs typeface="Courier New"/>
              </a:rPr>
              <a:t> Tx Target Power:   1.00 dBm               Present Rx Channel : 23</a:t>
            </a:r>
          </a:p>
          <a:p>
            <a:r>
              <a:rPr lang="en-US" sz="1100" err="1">
                <a:solidFill>
                  <a:schemeClr val="bg1"/>
                </a:solidFill>
                <a:latin typeface="Courier New"/>
                <a:cs typeface="Courier New"/>
              </a:rPr>
              <a:t>Cfg</a:t>
            </a:r>
            <a:r>
              <a:rPr lang="en-US" sz="1100">
                <a:solidFill>
                  <a:schemeClr val="bg1"/>
                </a:solidFill>
                <a:latin typeface="Courier New"/>
                <a:cs typeface="Courier New"/>
              </a:rPr>
              <a:t> Rx LOS Thresh  :</a:t>
            </a:r>
            <a:r>
              <a:rPr lang="en-US" sz="1100">
                <a:solidFill>
                  <a:schemeClr val="bg1"/>
                </a:solidFill>
                <a:latin typeface="Courier New"/>
                <a:cs typeface="Calibri"/>
              </a:rPr>
              <a:t> -23.00</a:t>
            </a:r>
            <a:r>
              <a:rPr lang="en-US" sz="1100">
                <a:solidFill>
                  <a:schemeClr val="bg1"/>
                </a:solidFill>
                <a:latin typeface="Courier New"/>
                <a:cs typeface="Courier New"/>
              </a:rPr>
              <a:t> dBm               </a:t>
            </a:r>
            <a:r>
              <a:rPr lang="en-US" sz="1100" err="1">
                <a:solidFill>
                  <a:schemeClr val="bg1"/>
                </a:solidFill>
                <a:latin typeface="Courier New"/>
                <a:cs typeface="Courier New"/>
              </a:rPr>
              <a:t>Cfg</a:t>
            </a:r>
            <a:r>
              <a:rPr lang="en-US" sz="1100">
                <a:solidFill>
                  <a:schemeClr val="bg1"/>
                </a:solidFill>
                <a:latin typeface="Courier New"/>
                <a:cs typeface="Courier New"/>
              </a:rPr>
              <a:t> Rx Channel     : 23</a:t>
            </a:r>
            <a:endParaRPr lang="de-DE" sz="1100">
              <a:solidFill>
                <a:schemeClr val="bg1"/>
              </a:solidFill>
              <a:latin typeface="Courier New"/>
              <a:cs typeface="Courier New"/>
            </a:endParaRPr>
          </a:p>
          <a:p>
            <a:endParaRPr lang="de-DE">
              <a:solidFill>
                <a:schemeClr val="bg1"/>
              </a:solidFill>
              <a:latin typeface="Courier New"/>
              <a:ea typeface="+mn-lt"/>
              <a:cs typeface="+mn-lt"/>
            </a:endParaRPr>
          </a:p>
          <a:p>
            <a:r>
              <a:rPr lang="en-US" sz="1100" err="1">
                <a:solidFill>
                  <a:schemeClr val="bg1"/>
                </a:solidFill>
                <a:latin typeface="Courier New"/>
                <a:cs typeface="Courier New"/>
              </a:rPr>
              <a:t>Disp</a:t>
            </a:r>
            <a:r>
              <a:rPr lang="en-US" sz="1100">
                <a:solidFill>
                  <a:schemeClr val="bg1"/>
                </a:solidFill>
                <a:latin typeface="Courier New"/>
                <a:cs typeface="Courier New"/>
              </a:rPr>
              <a:t> Control Mode  : automatic                Sweep Start </a:t>
            </a:r>
            <a:r>
              <a:rPr lang="en-US" sz="1100" err="1">
                <a:solidFill>
                  <a:schemeClr val="bg1"/>
                </a:solidFill>
                <a:latin typeface="Courier New"/>
                <a:cs typeface="Courier New"/>
              </a:rPr>
              <a:t>Disp</a:t>
            </a:r>
            <a:r>
              <a:rPr lang="en-US" sz="1100">
                <a:solidFill>
                  <a:schemeClr val="bg1"/>
                </a:solidFill>
                <a:latin typeface="Courier New"/>
                <a:cs typeface="Courier New"/>
              </a:rPr>
              <a:t>   : -25500 </a:t>
            </a:r>
            <a:r>
              <a:rPr lang="en-US" sz="1100" err="1">
                <a:solidFill>
                  <a:schemeClr val="bg1"/>
                </a:solidFill>
                <a:latin typeface="Courier New"/>
                <a:cs typeface="Courier New"/>
              </a:rPr>
              <a:t>ps</a:t>
            </a:r>
            <a:r>
              <a:rPr lang="en-US" sz="1100">
                <a:solidFill>
                  <a:schemeClr val="bg1"/>
                </a:solidFill>
                <a:latin typeface="Courier New"/>
                <a:cs typeface="Courier New"/>
              </a:rPr>
              <a:t>/nm</a:t>
            </a:r>
            <a:endParaRPr lang="de-DE" sz="1100">
              <a:solidFill>
                <a:schemeClr val="bg1"/>
              </a:solidFill>
              <a:latin typeface="Courier New"/>
              <a:cs typeface="Courier New"/>
            </a:endParaRPr>
          </a:p>
          <a:p>
            <a:r>
              <a:rPr lang="en-US" sz="1100" err="1">
                <a:solidFill>
                  <a:schemeClr val="bg1"/>
                </a:solidFill>
                <a:latin typeface="Courier New"/>
                <a:cs typeface="Calibri"/>
              </a:rPr>
              <a:t>Cfg</a:t>
            </a:r>
            <a:r>
              <a:rPr lang="en-US" sz="1100">
                <a:solidFill>
                  <a:schemeClr val="bg1"/>
                </a:solidFill>
                <a:latin typeface="Courier New"/>
                <a:cs typeface="Calibri"/>
              </a:rPr>
              <a:t> Dispersion     :      0 </a:t>
            </a:r>
            <a:r>
              <a:rPr lang="en-US" sz="1100" err="1">
                <a:solidFill>
                  <a:schemeClr val="bg1"/>
                </a:solidFill>
                <a:latin typeface="Courier New"/>
                <a:cs typeface="Calibri"/>
              </a:rPr>
              <a:t>ps</a:t>
            </a:r>
            <a:r>
              <a:rPr lang="en-US" sz="1100">
                <a:solidFill>
                  <a:schemeClr val="bg1"/>
                </a:solidFill>
                <a:latin typeface="Courier New"/>
                <a:cs typeface="Calibri"/>
              </a:rPr>
              <a:t>/nm             Sweep</a:t>
            </a:r>
            <a:r>
              <a:rPr lang="en-US" sz="1100">
                <a:solidFill>
                  <a:schemeClr val="bg1"/>
                </a:solidFill>
                <a:latin typeface="Courier New"/>
                <a:cs typeface="Courier New"/>
              </a:rPr>
              <a:t> End </a:t>
            </a:r>
            <a:r>
              <a:rPr lang="en-US" sz="1100" err="1">
                <a:solidFill>
                  <a:schemeClr val="bg1"/>
                </a:solidFill>
                <a:latin typeface="Courier New"/>
                <a:cs typeface="Courier New"/>
              </a:rPr>
              <a:t>Disp</a:t>
            </a:r>
            <a:r>
              <a:rPr lang="en-US" sz="1100">
                <a:solidFill>
                  <a:schemeClr val="bg1"/>
                </a:solidFill>
                <a:latin typeface="Courier New"/>
                <a:cs typeface="Courier New"/>
              </a:rPr>
              <a:t>     :   2000 </a:t>
            </a:r>
            <a:r>
              <a:rPr lang="en-US" sz="1100" err="1">
                <a:solidFill>
                  <a:schemeClr val="bg1"/>
                </a:solidFill>
                <a:latin typeface="Courier New"/>
                <a:cs typeface="Courier New"/>
              </a:rPr>
              <a:t>ps</a:t>
            </a:r>
            <a:r>
              <a:rPr lang="en-US" sz="1100">
                <a:solidFill>
                  <a:schemeClr val="bg1"/>
                </a:solidFill>
                <a:latin typeface="Courier New"/>
                <a:cs typeface="Courier New"/>
              </a:rPr>
              <a:t>/nm</a:t>
            </a:r>
          </a:p>
          <a:p>
            <a:r>
              <a:rPr lang="en-US" sz="1100">
                <a:solidFill>
                  <a:schemeClr val="bg1"/>
                </a:solidFill>
                <a:latin typeface="Courier New"/>
                <a:cs typeface="Courier New"/>
              </a:rPr>
              <a:t>CPR Window Size    : 32 symbols               Rx LOS Reaction    : squelch</a:t>
            </a:r>
            <a:endParaRPr lang="de-DE" sz="1100">
              <a:solidFill>
                <a:schemeClr val="bg1"/>
              </a:solidFill>
              <a:latin typeface="Courier New"/>
              <a:cs typeface="Courier New"/>
            </a:endParaRPr>
          </a:p>
          <a:p>
            <a:r>
              <a:rPr lang="en-US" sz="2000" b="1">
                <a:highlight>
                  <a:srgbClr val="00FF00"/>
                </a:highlight>
                <a:latin typeface="Courier New"/>
                <a:cs typeface="Courier New"/>
              </a:rPr>
              <a:t>Compatibility: </a:t>
            </a:r>
            <a:r>
              <a:rPr lang="en-US" sz="2000" b="1">
                <a:highlight>
                  <a:srgbClr val="00FF00"/>
                </a:highlight>
                <a:latin typeface="Courier New"/>
                <a:ea typeface="+mn-lt"/>
                <a:cs typeface="+mn-lt"/>
              </a:rPr>
              <a:t>openZrpOfec1</a:t>
            </a:r>
            <a:endParaRPr lang="de-DE" sz="2000" b="1">
              <a:highlight>
                <a:srgbClr val="00FF00"/>
              </a:highlight>
              <a:latin typeface="Courier New"/>
              <a:ea typeface="+mn-lt"/>
              <a:cs typeface="+mn-lt"/>
            </a:endParaRPr>
          </a:p>
          <a:p>
            <a:r>
              <a:rPr lang="en-US" sz="1100" err="1">
                <a:solidFill>
                  <a:schemeClr val="bg1"/>
                </a:solidFill>
                <a:latin typeface="Courier New"/>
                <a:cs typeface="Courier New"/>
              </a:rPr>
              <a:t>Cfg</a:t>
            </a:r>
            <a:r>
              <a:rPr lang="en-US" sz="1100">
                <a:solidFill>
                  <a:schemeClr val="bg1"/>
                </a:solidFill>
                <a:latin typeface="Courier New"/>
                <a:cs typeface="Courier New"/>
              </a:rPr>
              <a:t> Tx Power Min   : -22.90 dBm               </a:t>
            </a:r>
            <a:r>
              <a:rPr lang="en-US" sz="1100" err="1">
                <a:solidFill>
                  <a:schemeClr val="bg1"/>
                </a:solidFill>
                <a:latin typeface="Courier New"/>
                <a:cs typeface="Courier New"/>
              </a:rPr>
              <a:t>Cfg</a:t>
            </a:r>
            <a:r>
              <a:rPr lang="en-US" sz="1100">
                <a:solidFill>
                  <a:schemeClr val="bg1"/>
                </a:solidFill>
                <a:latin typeface="Courier New"/>
                <a:cs typeface="Courier New"/>
              </a:rPr>
              <a:t> Tx Power Max   :   4.00 dBm</a:t>
            </a:r>
            <a:endParaRPr lang="de-DE" sz="1100">
              <a:solidFill>
                <a:schemeClr val="bg1"/>
              </a:solidFill>
              <a:latin typeface="Courier New"/>
              <a:cs typeface="Courier New"/>
            </a:endParaRPr>
          </a:p>
          <a:p>
            <a:endParaRPr lang="de-DE">
              <a:solidFill>
                <a:schemeClr val="bg1"/>
              </a:solidFill>
              <a:latin typeface="Courier New"/>
              <a:ea typeface="+mn-lt"/>
              <a:cs typeface="+mn-lt"/>
            </a:endParaRPr>
          </a:p>
          <a:p>
            <a:r>
              <a:rPr lang="en-US" sz="1100" err="1">
                <a:solidFill>
                  <a:schemeClr val="bg1"/>
                </a:solidFill>
                <a:latin typeface="Courier New"/>
                <a:cs typeface="Courier New"/>
              </a:rPr>
              <a:t>Cfg</a:t>
            </a:r>
            <a:r>
              <a:rPr lang="en-US" sz="1100">
                <a:solidFill>
                  <a:schemeClr val="bg1"/>
                </a:solidFill>
                <a:latin typeface="Courier New"/>
                <a:cs typeface="Courier New"/>
              </a:rPr>
              <a:t> Alarms         : </a:t>
            </a:r>
            <a:r>
              <a:rPr lang="en-US" sz="1100" err="1">
                <a:solidFill>
                  <a:schemeClr val="bg1"/>
                </a:solidFill>
                <a:latin typeface="Courier New"/>
                <a:cs typeface="Courier New"/>
              </a:rPr>
              <a:t>modflt</a:t>
            </a:r>
            <a:r>
              <a:rPr lang="en-US" sz="1100">
                <a:solidFill>
                  <a:schemeClr val="bg1"/>
                </a:solidFill>
                <a:latin typeface="Courier New"/>
                <a:cs typeface="Courier New"/>
              </a:rPr>
              <a:t> mod </a:t>
            </a:r>
            <a:r>
              <a:rPr lang="en-US" sz="1100" err="1">
                <a:solidFill>
                  <a:schemeClr val="bg1"/>
                </a:solidFill>
                <a:latin typeface="Courier New"/>
                <a:cs typeface="Courier New"/>
              </a:rPr>
              <a:t>netrx</a:t>
            </a:r>
            <a:r>
              <a:rPr lang="en-US" sz="1100">
                <a:solidFill>
                  <a:schemeClr val="bg1"/>
                </a:solidFill>
                <a:latin typeface="Courier New"/>
                <a:cs typeface="Courier New"/>
              </a:rPr>
              <a:t> </a:t>
            </a:r>
            <a:r>
              <a:rPr lang="en-US" sz="1100" err="1">
                <a:solidFill>
                  <a:schemeClr val="bg1"/>
                </a:solidFill>
                <a:latin typeface="Courier New"/>
                <a:cs typeface="Courier New"/>
              </a:rPr>
              <a:t>nettx</a:t>
            </a:r>
            <a:r>
              <a:rPr lang="en-US" sz="1100">
                <a:solidFill>
                  <a:schemeClr val="bg1"/>
                </a:solidFill>
                <a:latin typeface="Courier New"/>
                <a:cs typeface="Courier New"/>
              </a:rPr>
              <a:t> </a:t>
            </a:r>
            <a:r>
              <a:rPr lang="en-US" sz="1100" err="1">
                <a:solidFill>
                  <a:schemeClr val="bg1"/>
                </a:solidFill>
                <a:latin typeface="Courier New"/>
                <a:cs typeface="Courier New"/>
              </a:rPr>
              <a:t>hosttx</a:t>
            </a:r>
            <a:endParaRPr lang="de-DE" sz="1100">
              <a:solidFill>
                <a:schemeClr val="bg1"/>
              </a:solidFill>
              <a:latin typeface="Courier New"/>
              <a:cs typeface="Courier New"/>
            </a:endParaRPr>
          </a:p>
          <a:p>
            <a:r>
              <a:rPr lang="en-US" sz="1100">
                <a:solidFill>
                  <a:schemeClr val="bg1"/>
                </a:solidFill>
                <a:latin typeface="Courier New"/>
                <a:cs typeface="Courier New"/>
              </a:rPr>
              <a:t>Alarm Status       : </a:t>
            </a:r>
            <a:endParaRPr lang="de-DE" sz="1100">
              <a:solidFill>
                <a:schemeClr val="bg1"/>
              </a:solidFill>
              <a:latin typeface="Courier New"/>
              <a:cs typeface="Courier New"/>
            </a:endParaRPr>
          </a:p>
          <a:p>
            <a:r>
              <a:rPr lang="en-US" sz="1100">
                <a:solidFill>
                  <a:schemeClr val="bg1"/>
                </a:solidFill>
                <a:latin typeface="Courier New"/>
                <a:cs typeface="Courier New"/>
              </a:rPr>
              <a:t>Defect Points      : </a:t>
            </a:r>
            <a:endParaRPr lang="de-DE" sz="1100">
              <a:solidFill>
                <a:schemeClr val="bg1"/>
              </a:solidFill>
              <a:latin typeface="Courier New"/>
              <a:cs typeface="Courier New"/>
            </a:endParaRPr>
          </a:p>
          <a:p>
            <a:endParaRPr lang="de-DE">
              <a:solidFill>
                <a:schemeClr val="bg1"/>
              </a:solidFill>
              <a:latin typeface="Courier New"/>
              <a:ea typeface="+mn-lt"/>
              <a:cs typeface="+mn-lt"/>
            </a:endParaRPr>
          </a:p>
          <a:p>
            <a:r>
              <a:rPr lang="en-US" sz="1100">
                <a:solidFill>
                  <a:schemeClr val="bg1"/>
                </a:solidFill>
                <a:latin typeface="Courier New"/>
                <a:cs typeface="Courier New"/>
              </a:rPr>
              <a:t>Rx Q Margin        :    2.4 dB                Chromatic </a:t>
            </a:r>
            <a:r>
              <a:rPr lang="en-US" sz="1100" err="1">
                <a:solidFill>
                  <a:schemeClr val="bg1"/>
                </a:solidFill>
                <a:latin typeface="Courier New"/>
                <a:cs typeface="Courier New"/>
              </a:rPr>
              <a:t>Disp</a:t>
            </a:r>
            <a:r>
              <a:rPr lang="en-US" sz="1100">
                <a:solidFill>
                  <a:schemeClr val="bg1"/>
                </a:solidFill>
                <a:latin typeface="Courier New"/>
                <a:cs typeface="Courier New"/>
              </a:rPr>
              <a:t>     :    220 </a:t>
            </a:r>
            <a:r>
              <a:rPr lang="en-US" sz="1100" err="1">
                <a:solidFill>
                  <a:schemeClr val="bg1"/>
                </a:solidFill>
                <a:latin typeface="Courier New"/>
                <a:cs typeface="Courier New"/>
              </a:rPr>
              <a:t>ps</a:t>
            </a:r>
            <a:r>
              <a:rPr lang="en-US" sz="1100">
                <a:solidFill>
                  <a:schemeClr val="bg1"/>
                </a:solidFill>
                <a:latin typeface="Courier New"/>
                <a:cs typeface="Courier New"/>
              </a:rPr>
              <a:t>/nm</a:t>
            </a:r>
          </a:p>
          <a:p>
            <a:r>
              <a:rPr lang="en-US" sz="1100">
                <a:solidFill>
                  <a:schemeClr val="bg1"/>
                </a:solidFill>
                <a:latin typeface="Courier New"/>
                <a:cs typeface="Courier New"/>
              </a:rPr>
              <a:t>SNR/OSNR X Polar   :   17.4 dB / 34.4 dB      Diff Group Delay   :      2 </a:t>
            </a:r>
            <a:r>
              <a:rPr lang="en-US" sz="1100" err="1">
                <a:solidFill>
                  <a:schemeClr val="bg1"/>
                </a:solidFill>
                <a:latin typeface="Courier New"/>
                <a:cs typeface="Courier New"/>
              </a:rPr>
              <a:t>ps</a:t>
            </a:r>
            <a:endParaRPr lang="en-US" sz="1100">
              <a:solidFill>
                <a:schemeClr val="bg1"/>
              </a:solidFill>
              <a:latin typeface="Courier New"/>
              <a:cs typeface="Courier New"/>
            </a:endParaRPr>
          </a:p>
          <a:p>
            <a:r>
              <a:rPr lang="en-US" sz="1100">
                <a:solidFill>
                  <a:schemeClr val="bg1"/>
                </a:solidFill>
                <a:latin typeface="Courier New"/>
                <a:cs typeface="Courier New"/>
              </a:rPr>
              <a:t>SNR/OSNR Y Polar   :   17.4 dB / 34.4 dB      Pre-FEC BER        : 1.213E-03</a:t>
            </a:r>
            <a:endParaRPr lang="de-DE" sz="1100">
              <a:solidFill>
                <a:schemeClr val="bg1"/>
              </a:solidFill>
              <a:latin typeface="Courier New"/>
              <a:cs typeface="Courier New"/>
            </a:endParaRPr>
          </a:p>
          <a:p>
            <a:endParaRPr lang="de-DE">
              <a:solidFill>
                <a:schemeClr val="bg1"/>
              </a:solidFill>
              <a:latin typeface="Courier New"/>
              <a:ea typeface="+mn-lt"/>
              <a:cs typeface="+mn-lt"/>
            </a:endParaRPr>
          </a:p>
          <a:p>
            <a:r>
              <a:rPr lang="en-US" sz="1100">
                <a:solidFill>
                  <a:schemeClr val="bg1"/>
                </a:solidFill>
                <a:latin typeface="Courier New"/>
                <a:cs typeface="Courier New"/>
              </a:rPr>
              <a:t>Module State       : ready                    </a:t>
            </a:r>
            <a:endParaRPr lang="de-DE" sz="1100">
              <a:solidFill>
                <a:schemeClr val="bg1"/>
              </a:solidFill>
              <a:latin typeface="Courier New"/>
              <a:cs typeface="Courier New"/>
            </a:endParaRPr>
          </a:p>
          <a:p>
            <a:r>
              <a:rPr lang="en-US" sz="1100">
                <a:solidFill>
                  <a:schemeClr val="bg1"/>
                </a:solidFill>
                <a:latin typeface="Courier New"/>
                <a:cs typeface="Courier New"/>
              </a:rPr>
              <a:t>Tx Turn-Up States  : </a:t>
            </a:r>
            <a:r>
              <a:rPr lang="en-US" sz="1100" err="1">
                <a:solidFill>
                  <a:schemeClr val="bg1"/>
                </a:solidFill>
                <a:latin typeface="Courier New"/>
                <a:cs typeface="Courier New"/>
              </a:rPr>
              <a:t>init</a:t>
            </a:r>
            <a:r>
              <a:rPr lang="en-US" sz="1100">
                <a:solidFill>
                  <a:schemeClr val="bg1"/>
                </a:solidFill>
                <a:latin typeface="Courier New"/>
                <a:cs typeface="Courier New"/>
              </a:rPr>
              <a:t> </a:t>
            </a:r>
            <a:r>
              <a:rPr lang="en-US" sz="1100" err="1">
                <a:solidFill>
                  <a:schemeClr val="bg1"/>
                </a:solidFill>
                <a:latin typeface="Courier New"/>
                <a:cs typeface="Courier New"/>
              </a:rPr>
              <a:t>laserTurnUp</a:t>
            </a:r>
            <a:r>
              <a:rPr lang="en-US" sz="1100">
                <a:solidFill>
                  <a:schemeClr val="bg1"/>
                </a:solidFill>
                <a:latin typeface="Courier New"/>
                <a:cs typeface="Courier New"/>
              </a:rPr>
              <a:t> </a:t>
            </a:r>
            <a:r>
              <a:rPr lang="en-US" sz="1100" err="1">
                <a:solidFill>
                  <a:schemeClr val="bg1"/>
                </a:solidFill>
                <a:latin typeface="Courier New"/>
                <a:cs typeface="Courier New"/>
              </a:rPr>
              <a:t>laserReadyOff</a:t>
            </a:r>
            <a:r>
              <a:rPr lang="en-US" sz="1100">
                <a:solidFill>
                  <a:schemeClr val="bg1"/>
                </a:solidFill>
                <a:latin typeface="Courier New"/>
                <a:cs typeface="Courier New"/>
              </a:rPr>
              <a:t> </a:t>
            </a:r>
            <a:r>
              <a:rPr lang="en-US" sz="1100" err="1">
                <a:solidFill>
                  <a:schemeClr val="bg1"/>
                </a:solidFill>
                <a:latin typeface="Courier New"/>
                <a:cs typeface="Courier New"/>
              </a:rPr>
              <a:t>laserReady</a:t>
            </a:r>
            <a:endParaRPr lang="en-US" sz="1100">
              <a:solidFill>
                <a:schemeClr val="bg1"/>
              </a:solidFill>
              <a:latin typeface="Courier New"/>
              <a:cs typeface="Courier New"/>
            </a:endParaRPr>
          </a:p>
          <a:p>
            <a:r>
              <a:rPr lang="en-US" sz="1100">
                <a:solidFill>
                  <a:schemeClr val="bg1"/>
                </a:solidFill>
                <a:latin typeface="Courier New"/>
                <a:cs typeface="Courier New"/>
              </a:rPr>
              <a:t>                     </a:t>
            </a:r>
            <a:r>
              <a:rPr lang="en-US" sz="1100" err="1">
                <a:solidFill>
                  <a:schemeClr val="bg1"/>
                </a:solidFill>
                <a:latin typeface="Courier New"/>
                <a:cs typeface="Courier New"/>
              </a:rPr>
              <a:t>modulatorConverge</a:t>
            </a:r>
            <a:r>
              <a:rPr lang="en-US" sz="1100">
                <a:solidFill>
                  <a:schemeClr val="bg1"/>
                </a:solidFill>
                <a:latin typeface="Courier New"/>
                <a:cs typeface="Courier New"/>
              </a:rPr>
              <a:t> </a:t>
            </a:r>
            <a:r>
              <a:rPr lang="en-US" sz="1100" err="1">
                <a:solidFill>
                  <a:schemeClr val="bg1"/>
                </a:solidFill>
                <a:latin typeface="Courier New"/>
                <a:cs typeface="Courier New"/>
              </a:rPr>
              <a:t>outputPowerAdjust</a:t>
            </a:r>
            <a:endParaRPr lang="en-US" sz="1100">
              <a:solidFill>
                <a:schemeClr val="bg1"/>
              </a:solidFill>
              <a:latin typeface="Courier New"/>
              <a:cs typeface="Courier New"/>
            </a:endParaRPr>
          </a:p>
          <a:p>
            <a:r>
              <a:rPr lang="en-US" sz="1100">
                <a:solidFill>
                  <a:schemeClr val="bg1"/>
                </a:solidFill>
                <a:latin typeface="Courier New"/>
                <a:cs typeface="Courier New"/>
              </a:rPr>
              <a:t>Rx Turn-Up States  : </a:t>
            </a:r>
            <a:r>
              <a:rPr lang="en-US" sz="1100" err="1">
                <a:solidFill>
                  <a:schemeClr val="bg1"/>
                </a:solidFill>
                <a:latin typeface="Courier New"/>
                <a:cs typeface="Courier New"/>
              </a:rPr>
              <a:t>init</a:t>
            </a:r>
            <a:r>
              <a:rPr lang="en-US" sz="1100">
                <a:solidFill>
                  <a:schemeClr val="bg1"/>
                </a:solidFill>
                <a:latin typeface="Courier New"/>
                <a:cs typeface="Courier New"/>
              </a:rPr>
              <a:t> </a:t>
            </a:r>
            <a:r>
              <a:rPr lang="en-US" sz="1100" err="1">
                <a:solidFill>
                  <a:schemeClr val="bg1"/>
                </a:solidFill>
                <a:latin typeface="Courier New"/>
                <a:cs typeface="Courier New"/>
              </a:rPr>
              <a:t>laserReady</a:t>
            </a:r>
            <a:r>
              <a:rPr lang="en-US" sz="1100">
                <a:solidFill>
                  <a:schemeClr val="bg1"/>
                </a:solidFill>
                <a:latin typeface="Courier New"/>
                <a:cs typeface="Courier New"/>
              </a:rPr>
              <a:t> </a:t>
            </a:r>
            <a:r>
              <a:rPr lang="en-US" sz="1100" err="1">
                <a:solidFill>
                  <a:schemeClr val="bg1"/>
                </a:solidFill>
                <a:latin typeface="Courier New"/>
                <a:cs typeface="Courier New"/>
              </a:rPr>
              <a:t>waitForInput</a:t>
            </a:r>
            <a:r>
              <a:rPr lang="en-US" sz="1100">
                <a:solidFill>
                  <a:schemeClr val="bg1"/>
                </a:solidFill>
                <a:latin typeface="Courier New"/>
                <a:cs typeface="Courier New"/>
              </a:rPr>
              <a:t> </a:t>
            </a:r>
            <a:r>
              <a:rPr lang="en-US" sz="1100" err="1">
                <a:solidFill>
                  <a:schemeClr val="bg1"/>
                </a:solidFill>
                <a:latin typeface="Courier New"/>
                <a:cs typeface="Courier New"/>
              </a:rPr>
              <a:t>adcSignal</a:t>
            </a:r>
            <a:r>
              <a:rPr lang="en-US" sz="1100">
                <a:solidFill>
                  <a:schemeClr val="bg1"/>
                </a:solidFill>
                <a:latin typeface="Courier New"/>
                <a:cs typeface="Courier New"/>
              </a:rPr>
              <a:t> </a:t>
            </a:r>
            <a:r>
              <a:rPr lang="en-US" sz="1100" err="1">
                <a:solidFill>
                  <a:schemeClr val="bg1"/>
                </a:solidFill>
                <a:latin typeface="Courier New"/>
                <a:cs typeface="Courier New"/>
              </a:rPr>
              <a:t>opticalLock</a:t>
            </a:r>
            <a:endParaRPr lang="de-DE" sz="1100">
              <a:solidFill>
                <a:schemeClr val="bg1"/>
              </a:solidFill>
              <a:latin typeface="Courier New"/>
              <a:cs typeface="Courier New"/>
            </a:endParaRPr>
          </a:p>
          <a:p>
            <a:r>
              <a:rPr lang="en-US" sz="1100">
                <a:solidFill>
                  <a:schemeClr val="bg1"/>
                </a:solidFill>
                <a:latin typeface="Courier New"/>
                <a:cs typeface="Courier New"/>
              </a:rPr>
              <a:t>                     </a:t>
            </a:r>
            <a:r>
              <a:rPr lang="en-US" sz="1100" err="1">
                <a:solidFill>
                  <a:schemeClr val="bg1"/>
                </a:solidFill>
                <a:latin typeface="Courier New"/>
                <a:cs typeface="Courier New"/>
              </a:rPr>
              <a:t>demodLock</a:t>
            </a:r>
            <a:endParaRPr lang="de-DE" sz="1100">
              <a:solidFill>
                <a:schemeClr val="bg1"/>
              </a:solidFill>
              <a:latin typeface="Courier New"/>
              <a:cs typeface="Courier New"/>
            </a:endParaRPr>
          </a:p>
          <a:p>
            <a:r>
              <a:rPr lang="en-US" sz="1100">
                <a:solidFill>
                  <a:schemeClr val="bg1"/>
                </a:solidFill>
                <a:latin typeface="Courier New"/>
                <a:cs typeface="Courier New"/>
              </a:rPr>
              <a:t>===============================================================================</a:t>
            </a:r>
            <a:endParaRPr lang="de-DE" sz="1100">
              <a:solidFill>
                <a:schemeClr val="bg1"/>
              </a:solidFill>
              <a:latin typeface="Courier New"/>
              <a:cs typeface="Courier New"/>
            </a:endParaRPr>
          </a:p>
          <a:p>
            <a:endParaRPr lang="en-US" sz="1100">
              <a:solidFill>
                <a:schemeClr val="bg1"/>
              </a:solidFill>
              <a:latin typeface="Courier New"/>
              <a:cs typeface="Courier New"/>
            </a:endParaRPr>
          </a:p>
          <a:p>
            <a:endParaRPr lang="en-US" sz="1100">
              <a:solidFill>
                <a:schemeClr val="bg1"/>
              </a:solidFill>
              <a:latin typeface="Courier New"/>
              <a:cs typeface="Courier New"/>
            </a:endParaRPr>
          </a:p>
        </p:txBody>
      </p:sp>
      <p:sp>
        <p:nvSpPr>
          <p:cNvPr id="4" name="Date Placeholder 3">
            <a:extLst>
              <a:ext uri="{FF2B5EF4-FFF2-40B4-BE49-F238E27FC236}">
                <a16:creationId xmlns:a16="http://schemas.microsoft.com/office/drawing/2014/main" id="{C73E73E2-DABA-0AA1-31B6-777D93CCC2C3}"/>
              </a:ext>
            </a:extLst>
          </p:cNvPr>
          <p:cNvSpPr>
            <a:spLocks noGrp="1"/>
          </p:cNvSpPr>
          <p:nvPr>
            <p:ph type="dt" sz="half" idx="2"/>
          </p:nvPr>
        </p:nvSpPr>
        <p:spPr>
          <a:xfrm>
            <a:off x="84117" y="6528503"/>
            <a:ext cx="2743200" cy="365125"/>
          </a:xfrm>
        </p:spPr>
        <p:txBody>
          <a:bodyPr/>
          <a:lstStyle/>
          <a:p>
            <a:fld id="{7E9AA530-B9BE-F047-B05C-ACC2D58FB1E8}" type="datetime1">
              <a:rPr lang="de-DE" smtClean="0"/>
              <a:t>04.11.2024</a:t>
            </a:fld>
            <a:endParaRPr lang="de-DE"/>
          </a:p>
        </p:txBody>
      </p:sp>
      <p:sp>
        <p:nvSpPr>
          <p:cNvPr id="6" name="Slide Number Placeholder 5">
            <a:extLst>
              <a:ext uri="{FF2B5EF4-FFF2-40B4-BE49-F238E27FC236}">
                <a16:creationId xmlns:a16="http://schemas.microsoft.com/office/drawing/2014/main" id="{7EA9F8EC-1789-9E3D-A909-FD85E8345248}"/>
              </a:ext>
            </a:extLst>
          </p:cNvPr>
          <p:cNvSpPr>
            <a:spLocks noGrp="1"/>
          </p:cNvSpPr>
          <p:nvPr>
            <p:ph type="sldNum" sz="quarter" idx="12"/>
          </p:nvPr>
        </p:nvSpPr>
        <p:spPr/>
        <p:txBody>
          <a:bodyPr/>
          <a:lstStyle/>
          <a:p>
            <a:fld id="{CE68A0BE-C123-194B-B38C-82F5486B51C9}" type="slidenum">
              <a:rPr lang="de-DE" smtClean="0">
                <a:latin typeface="Arial"/>
                <a:cs typeface="Arial"/>
              </a:rPr>
              <a:t>40</a:t>
            </a:fld>
            <a:endParaRPr lang="de-DE">
              <a:latin typeface="Arial"/>
              <a:cs typeface="Arial"/>
            </a:endParaRPr>
          </a:p>
        </p:txBody>
      </p:sp>
      <p:sp>
        <p:nvSpPr>
          <p:cNvPr id="7" name="Footer Placeholder 3">
            <a:extLst>
              <a:ext uri="{FF2B5EF4-FFF2-40B4-BE49-F238E27FC236}">
                <a16:creationId xmlns:a16="http://schemas.microsoft.com/office/drawing/2014/main" id="{A5D95821-4776-892F-119C-F9826740BCF6}"/>
              </a:ext>
            </a:extLst>
          </p:cNvPr>
          <p:cNvSpPr>
            <a:spLocks noGrp="1"/>
          </p:cNvSpPr>
          <p:nvPr>
            <p:ph type="ftr" sz="quarter" idx="3"/>
          </p:nvPr>
        </p:nvSpPr>
        <p:spPr>
          <a:xfrm>
            <a:off x="3284517" y="6528503"/>
            <a:ext cx="4114800" cy="365125"/>
          </a:xfrm>
        </p:spPr>
        <p:txBody>
          <a:bodyPr/>
          <a:lstStyle/>
          <a:p>
            <a:r>
              <a:rPr lang="de-DE">
                <a:latin typeface="Arial"/>
                <a:cs typeface="Arial"/>
              </a:rPr>
              <a:t>Coherent optical transceivers</a:t>
            </a:r>
          </a:p>
        </p:txBody>
      </p:sp>
      <p:sp>
        <p:nvSpPr>
          <p:cNvPr id="19" name="Title 1">
            <a:extLst>
              <a:ext uri="{FF2B5EF4-FFF2-40B4-BE49-F238E27FC236}">
                <a16:creationId xmlns:a16="http://schemas.microsoft.com/office/drawing/2014/main" id="{A6C3118E-8290-37BC-EC58-ED80D6D01B92}"/>
              </a:ext>
            </a:extLst>
          </p:cNvPr>
          <p:cNvSpPr txBox="1">
            <a:spLocks/>
          </p:cNvSpPr>
          <p:nvPr/>
        </p:nvSpPr>
        <p:spPr>
          <a:xfrm>
            <a:off x="515" y="6426911"/>
            <a:ext cx="12246948" cy="429365"/>
          </a:xfrm>
          <a:prstGeom prst="rect">
            <a:avLst/>
          </a:prstGeom>
          <a:solidFill>
            <a:srgbClr val="FFFFFF"/>
          </a:solidFill>
          <a:ln>
            <a:noFill/>
          </a:ln>
        </p:spPr>
        <p:txBody>
          <a:bodyPr vert="horz" lIns="91440" tIns="45720" rIns="91440" bIns="45720" rtlCol="0" anchor="ctr">
            <a:normAutofit fontScale="70000" lnSpcReduction="20000"/>
          </a:bodyPr>
          <a:lstStyle>
            <a:lvl1pPr algn="l" defTabSz="914400" rtl="0" eaLnBrk="1" latinLnBrk="0" hangingPunct="1">
              <a:lnSpc>
                <a:spcPct val="90000"/>
              </a:lnSpc>
              <a:spcBef>
                <a:spcPct val="0"/>
              </a:spcBef>
              <a:buNone/>
              <a:defRPr sz="4400" kern="1200">
                <a:solidFill>
                  <a:schemeClr val="tx1"/>
                </a:solidFill>
                <a:latin typeface="Futura LT Pro Book" panose="020B0502020204020303" pitchFamily="34" charset="77"/>
                <a:ea typeface="+mj-ea"/>
                <a:cs typeface="Futura Medium" panose="020B0602020204020303" pitchFamily="34" charset="-79"/>
              </a:defRPr>
            </a:lvl1pPr>
          </a:lstStyle>
          <a:p>
            <a:endParaRPr lang="en-GB">
              <a:latin typeface="Arial"/>
              <a:cs typeface="Arial"/>
            </a:endParaRPr>
          </a:p>
        </p:txBody>
      </p:sp>
      <p:sp>
        <p:nvSpPr>
          <p:cNvPr id="18" name="Title 1">
            <a:extLst>
              <a:ext uri="{FF2B5EF4-FFF2-40B4-BE49-F238E27FC236}">
                <a16:creationId xmlns:a16="http://schemas.microsoft.com/office/drawing/2014/main" id="{68779425-8E23-AAE9-B7F3-24A9EDE6D657}"/>
              </a:ext>
            </a:extLst>
          </p:cNvPr>
          <p:cNvSpPr txBox="1">
            <a:spLocks/>
          </p:cNvSpPr>
          <p:nvPr/>
        </p:nvSpPr>
        <p:spPr>
          <a:xfrm>
            <a:off x="1161885" y="2987249"/>
            <a:ext cx="10515601" cy="3758455"/>
          </a:xfrm>
          <a:prstGeom prst="rect">
            <a:avLst/>
          </a:prstGeom>
          <a:solidFill>
            <a:schemeClr val="bg1"/>
          </a:solidFill>
          <a:ln>
            <a:solidFill>
              <a:schemeClr val="tx1"/>
            </a:solidFill>
          </a:ln>
        </p:spPr>
        <p:txBody>
          <a:bodyPr vert="horz" lIns="13716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Futura LT Pro Book" panose="020B0502020204020303" pitchFamily="34" charset="77"/>
                <a:ea typeface="+mj-ea"/>
                <a:cs typeface="Futura Medium" panose="020B0602020204020303" pitchFamily="34" charset="-79"/>
              </a:defRPr>
            </a:lvl1pPr>
          </a:lstStyle>
          <a:p>
            <a:pPr>
              <a:lnSpc>
                <a:spcPct val="110000"/>
              </a:lnSpc>
              <a:spcBef>
                <a:spcPts val="1000"/>
              </a:spcBef>
            </a:pPr>
            <a:endParaRPr lang="en-US" sz="2400">
              <a:latin typeface="Arial"/>
              <a:cs typeface="Arial"/>
            </a:endParaRPr>
          </a:p>
        </p:txBody>
      </p:sp>
      <p:graphicFrame>
        <p:nvGraphicFramePr>
          <p:cNvPr id="11" name="Table 10">
            <a:extLst>
              <a:ext uri="{FF2B5EF4-FFF2-40B4-BE49-F238E27FC236}">
                <a16:creationId xmlns:a16="http://schemas.microsoft.com/office/drawing/2014/main" id="{1E778AFB-DB07-1D30-E5D1-98B810CF072A}"/>
              </a:ext>
            </a:extLst>
          </p:cNvPr>
          <p:cNvGraphicFramePr>
            <a:graphicFrameLocks noGrp="1"/>
          </p:cNvGraphicFramePr>
          <p:nvPr>
            <p:extLst>
              <p:ext uri="{D42A27DB-BD31-4B8C-83A1-F6EECF244321}">
                <p14:modId xmlns:p14="http://schemas.microsoft.com/office/powerpoint/2010/main" val="1626076307"/>
              </p:ext>
            </p:extLst>
          </p:nvPr>
        </p:nvGraphicFramePr>
        <p:xfrm>
          <a:off x="1195873" y="3041112"/>
          <a:ext cx="10418898" cy="3647214"/>
        </p:xfrm>
        <a:graphic>
          <a:graphicData uri="http://schemas.openxmlformats.org/drawingml/2006/table">
            <a:tbl>
              <a:tblPr>
                <a:tableStyleId>{5C22544A-7EE6-4342-B048-85BDC9FD1C3A}</a:tableStyleId>
              </a:tblPr>
              <a:tblGrid>
                <a:gridCol w="928780">
                  <a:extLst>
                    <a:ext uri="{9D8B030D-6E8A-4147-A177-3AD203B41FA5}">
                      <a16:colId xmlns:a16="http://schemas.microsoft.com/office/drawing/2014/main" val="3512542529"/>
                    </a:ext>
                  </a:extLst>
                </a:gridCol>
                <a:gridCol w="1874761">
                  <a:extLst>
                    <a:ext uri="{9D8B030D-6E8A-4147-A177-3AD203B41FA5}">
                      <a16:colId xmlns:a16="http://schemas.microsoft.com/office/drawing/2014/main" val="618551221"/>
                    </a:ext>
                  </a:extLst>
                </a:gridCol>
                <a:gridCol w="1366761">
                  <a:extLst>
                    <a:ext uri="{9D8B030D-6E8A-4147-A177-3AD203B41FA5}">
                      <a16:colId xmlns:a16="http://schemas.microsoft.com/office/drawing/2014/main" val="3022273417"/>
                    </a:ext>
                  </a:extLst>
                </a:gridCol>
                <a:gridCol w="1209523">
                  <a:extLst>
                    <a:ext uri="{9D8B030D-6E8A-4147-A177-3AD203B41FA5}">
                      <a16:colId xmlns:a16="http://schemas.microsoft.com/office/drawing/2014/main" val="942608168"/>
                    </a:ext>
                  </a:extLst>
                </a:gridCol>
                <a:gridCol w="922019">
                  <a:extLst>
                    <a:ext uri="{9D8B030D-6E8A-4147-A177-3AD203B41FA5}">
                      <a16:colId xmlns:a16="http://schemas.microsoft.com/office/drawing/2014/main" val="3952453080"/>
                    </a:ext>
                  </a:extLst>
                </a:gridCol>
                <a:gridCol w="1823998">
                  <a:extLst>
                    <a:ext uri="{9D8B030D-6E8A-4147-A177-3AD203B41FA5}">
                      <a16:colId xmlns:a16="http://schemas.microsoft.com/office/drawing/2014/main" val="1123210004"/>
                    </a:ext>
                  </a:extLst>
                </a:gridCol>
                <a:gridCol w="475878">
                  <a:extLst>
                    <a:ext uri="{9D8B030D-6E8A-4147-A177-3AD203B41FA5}">
                      <a16:colId xmlns:a16="http://schemas.microsoft.com/office/drawing/2014/main" val="3233174086"/>
                    </a:ext>
                  </a:extLst>
                </a:gridCol>
                <a:gridCol w="888398">
                  <a:extLst>
                    <a:ext uri="{9D8B030D-6E8A-4147-A177-3AD203B41FA5}">
                      <a16:colId xmlns:a16="http://schemas.microsoft.com/office/drawing/2014/main" val="2852639560"/>
                    </a:ext>
                  </a:extLst>
                </a:gridCol>
                <a:gridCol w="928780">
                  <a:extLst>
                    <a:ext uri="{9D8B030D-6E8A-4147-A177-3AD203B41FA5}">
                      <a16:colId xmlns:a16="http://schemas.microsoft.com/office/drawing/2014/main" val="2967000845"/>
                    </a:ext>
                  </a:extLst>
                </a:gridCol>
              </a:tblGrid>
              <a:tr h="596900">
                <a:tc>
                  <a:txBody>
                    <a:bodyPr/>
                    <a:lstStyle/>
                    <a:p>
                      <a:pPr lvl="0" algn="ctr">
                        <a:buNone/>
                      </a:pPr>
                      <a:r>
                        <a:rPr lang="en-GB" sz="1200" u="none" strike="noStrike">
                          <a:effectLst/>
                        </a:rPr>
                        <a:t>Application Mode </a:t>
                      </a:r>
                      <a:endParaRPr lang="en-GB" sz="1200" b="0" i="0" u="none" strike="noStrike">
                        <a:solidFill>
                          <a:srgbClr val="000000"/>
                        </a:solidFill>
                        <a:effectLst/>
                        <a:latin typeface="Calibri"/>
                      </a:endParaRPr>
                    </a:p>
                  </a:txBody>
                  <a:tcPr marL="9525" marR="9525" marT="9525" marB="0" anchor="ctr">
                    <a:solidFill>
                      <a:srgbClr val="ED7D31"/>
                    </a:solidFill>
                  </a:tcPr>
                </a:tc>
                <a:tc>
                  <a:txBody>
                    <a:bodyPr/>
                    <a:lstStyle/>
                    <a:p>
                      <a:pPr lvl="0" algn="ctr">
                        <a:buNone/>
                      </a:pPr>
                      <a:r>
                        <a:rPr lang="en-GB" sz="1200" u="none" strike="noStrike">
                          <a:effectLst/>
                        </a:rPr>
                        <a:t> MSA format</a:t>
                      </a:r>
                      <a:endParaRPr lang="en-GB" sz="1200" b="0" i="0" u="none" strike="noStrike">
                        <a:solidFill>
                          <a:srgbClr val="000000"/>
                        </a:solidFill>
                        <a:effectLst/>
                        <a:latin typeface="Calibri"/>
                      </a:endParaRPr>
                    </a:p>
                  </a:txBody>
                  <a:tcPr marL="9524" marR="9524" marT="9524" marB="0" anchor="ctr">
                    <a:solidFill>
                      <a:srgbClr val="ED7D31"/>
                    </a:solidFill>
                  </a:tcPr>
                </a:tc>
                <a:tc>
                  <a:txBody>
                    <a:bodyPr/>
                    <a:lstStyle/>
                    <a:p>
                      <a:pPr lvl="0" algn="ctr">
                        <a:buNone/>
                      </a:pPr>
                      <a:r>
                        <a:rPr lang="en-GB" sz="1200" u="none" strike="noStrike">
                          <a:effectLst/>
                        </a:rPr>
                        <a:t>Nokia Compatibility</a:t>
                      </a:r>
                      <a:endParaRPr lang="en-GB" sz="1200" b="0" i="0" u="none" strike="noStrike">
                        <a:solidFill>
                          <a:srgbClr val="000000"/>
                        </a:solidFill>
                        <a:effectLst/>
                        <a:latin typeface="Calibri"/>
                      </a:endParaRPr>
                    </a:p>
                  </a:txBody>
                  <a:tcPr marL="9524" marR="9524" marT="9524" marB="0" anchor="ctr">
                    <a:solidFill>
                      <a:srgbClr val="ED7D31"/>
                    </a:solidFill>
                  </a:tcPr>
                </a:tc>
                <a:tc>
                  <a:txBody>
                    <a:bodyPr/>
                    <a:lstStyle/>
                    <a:p>
                      <a:pPr lvl="0" algn="ctr">
                        <a:buNone/>
                      </a:pPr>
                      <a:r>
                        <a:rPr lang="en-GB" sz="1200" u="none" strike="noStrike">
                          <a:effectLst/>
                        </a:rPr>
                        <a:t> Host format </a:t>
                      </a:r>
                      <a:endParaRPr lang="en-GB" sz="1200" b="0" i="0" u="none" strike="noStrike">
                        <a:solidFill>
                          <a:srgbClr val="000000"/>
                        </a:solidFill>
                        <a:effectLst/>
                        <a:latin typeface="Calibri"/>
                      </a:endParaRPr>
                    </a:p>
                  </a:txBody>
                  <a:tcPr marL="9525" marR="9525" marT="9525" marB="0" anchor="ctr">
                    <a:solidFill>
                      <a:srgbClr val="ED7D31"/>
                    </a:solidFill>
                  </a:tcPr>
                </a:tc>
                <a:tc>
                  <a:txBody>
                    <a:bodyPr/>
                    <a:lstStyle/>
                    <a:p>
                      <a:pPr lvl="0" algn="ctr">
                        <a:buNone/>
                      </a:pPr>
                      <a:r>
                        <a:rPr lang="en-GB" sz="1200" u="none" strike="noStrike">
                          <a:effectLst/>
                        </a:rPr>
                        <a:t>Nokia Config</a:t>
                      </a:r>
                      <a:endParaRPr lang="en-GB" sz="1200" b="0" i="0" u="none" strike="noStrike">
                        <a:solidFill>
                          <a:srgbClr val="000000"/>
                        </a:solidFill>
                        <a:effectLst/>
                        <a:latin typeface="Calibri"/>
                      </a:endParaRPr>
                    </a:p>
                  </a:txBody>
                  <a:tcPr marL="9524" marR="9524" marT="9524" marB="0" anchor="ctr">
                    <a:solidFill>
                      <a:srgbClr val="ED7D31"/>
                    </a:solidFill>
                  </a:tcPr>
                </a:tc>
                <a:tc>
                  <a:txBody>
                    <a:bodyPr/>
                    <a:lstStyle/>
                    <a:p>
                      <a:pPr lvl="0" algn="ctr">
                        <a:buNone/>
                      </a:pPr>
                      <a:r>
                        <a:rPr lang="en-GB" sz="1200" u="none" strike="noStrike">
                          <a:effectLst/>
                        </a:rPr>
                        <a:t> Electrical interface </a:t>
                      </a:r>
                      <a:endParaRPr lang="en-GB" sz="1200" b="0" i="0" u="none" strike="noStrike">
                        <a:solidFill>
                          <a:srgbClr val="000000"/>
                        </a:solidFill>
                        <a:effectLst/>
                        <a:latin typeface="Calibri"/>
                      </a:endParaRPr>
                    </a:p>
                  </a:txBody>
                  <a:tcPr marL="9525" marR="9525" marT="9525" marB="0" anchor="ctr">
                    <a:solidFill>
                      <a:srgbClr val="ED7D31"/>
                    </a:solidFill>
                  </a:tcPr>
                </a:tc>
                <a:tc>
                  <a:txBody>
                    <a:bodyPr/>
                    <a:lstStyle/>
                    <a:p>
                      <a:pPr algn="ctr" fontAlgn="ctr"/>
                      <a:r>
                        <a:rPr lang="en-GB" sz="1200" u="none" strike="noStrike">
                          <a:effectLst/>
                        </a:rPr>
                        <a:t> FEC </a:t>
                      </a:r>
                      <a:endParaRPr lang="en-GB" sz="1200" b="0" i="0" u="none" strike="noStrike">
                        <a:solidFill>
                          <a:srgbClr val="000000"/>
                        </a:solidFill>
                        <a:effectLst/>
                        <a:latin typeface="Calibri" panose="020F0502020204030204" pitchFamily="34" charset="0"/>
                      </a:endParaRPr>
                    </a:p>
                  </a:txBody>
                  <a:tcPr marL="9525" marR="9525" marT="9525" marB="0" anchor="ctr">
                    <a:solidFill>
                      <a:srgbClr val="ED7D31"/>
                    </a:solidFill>
                  </a:tcPr>
                </a:tc>
                <a:tc>
                  <a:txBody>
                    <a:bodyPr/>
                    <a:lstStyle/>
                    <a:p>
                      <a:pPr algn="ctr" fontAlgn="ctr"/>
                      <a:r>
                        <a:rPr lang="en-GB" sz="1200" u="none" strike="noStrike">
                          <a:effectLst/>
                        </a:rPr>
                        <a:t> Modulation </a:t>
                      </a:r>
                      <a:endParaRPr lang="en-GB" sz="1200" b="0" i="0" u="none" strike="noStrike">
                        <a:solidFill>
                          <a:srgbClr val="000000"/>
                        </a:solidFill>
                        <a:effectLst/>
                        <a:latin typeface="Calibri" panose="020F0502020204030204" pitchFamily="34" charset="0"/>
                      </a:endParaRPr>
                    </a:p>
                  </a:txBody>
                  <a:tcPr marL="9525" marR="9525" marT="9525" marB="0" anchor="ctr">
                    <a:lnR w="12700">
                      <a:solidFill>
                        <a:schemeClr val="tx1"/>
                      </a:solidFill>
                    </a:lnR>
                    <a:solidFill>
                      <a:srgbClr val="ED7D31"/>
                    </a:solidFill>
                  </a:tcPr>
                </a:tc>
                <a:tc>
                  <a:txBody>
                    <a:bodyPr/>
                    <a:lstStyle/>
                    <a:p>
                      <a:pPr algn="ctr" fontAlgn="ctr"/>
                      <a:r>
                        <a:rPr lang="en-GB" sz="1200" u="none" strike="noStrike">
                          <a:effectLst/>
                        </a:rPr>
                        <a:t>Line Symbol Baud Rate</a:t>
                      </a:r>
                      <a:endParaRPr lang="en-GB" sz="1200" b="0" i="0" u="none" strike="noStrike">
                        <a:solidFill>
                          <a:srgbClr val="000000"/>
                        </a:solidFill>
                        <a:effectLst/>
                        <a:latin typeface="Calibri" panose="020F0502020204030204" pitchFamily="34" charset="0"/>
                      </a:endParaRPr>
                    </a:p>
                  </a:txBody>
                  <a:tcPr marL="9525" marR="9525" marT="9525" marB="0" anchor="ctr">
                    <a:lnL w="12700">
                      <a:solidFill>
                        <a:schemeClr val="tx1"/>
                      </a:solidFill>
                    </a:lnL>
                    <a:lnR w="12700" cap="flat" cmpd="sng" algn="ctr">
                      <a:solidFill>
                        <a:schemeClr val="tx1"/>
                      </a:solidFill>
                      <a:prstDash val="solid"/>
                      <a:round/>
                      <a:headEnd type="none" w="med" len="med"/>
                      <a:tailEnd type="none" w="med" len="med"/>
                    </a:lnR>
                    <a:lnT w="12700">
                      <a:solidFill>
                        <a:schemeClr val="tx1"/>
                      </a:solidFill>
                    </a:lnT>
                    <a:lnB w="12700">
                      <a:solidFill>
                        <a:schemeClr val="tx1"/>
                      </a:solidFill>
                    </a:lnB>
                    <a:solidFill>
                      <a:srgbClr val="ED7D31"/>
                    </a:solidFill>
                  </a:tcPr>
                </a:tc>
                <a:extLst>
                  <a:ext uri="{0D108BD9-81ED-4DB2-BD59-A6C34878D82A}">
                    <a16:rowId xmlns:a16="http://schemas.microsoft.com/office/drawing/2014/main" val="1468004176"/>
                  </a:ext>
                </a:extLst>
              </a:tr>
              <a:tr h="203200">
                <a:tc>
                  <a:txBody>
                    <a:bodyPr/>
                    <a:lstStyle/>
                    <a:p>
                      <a:pPr lvl="0" algn="ctr">
                        <a:buNone/>
                      </a:pPr>
                      <a:r>
                        <a:rPr lang="en-GB" sz="1200" u="none" strike="noStrike">
                          <a:effectLst/>
                        </a:rPr>
                        <a:t>1</a:t>
                      </a:r>
                      <a:endParaRPr lang="de-DE" sz="1200" b="0" i="0" u="none" strike="noStrike">
                        <a:solidFill>
                          <a:srgbClr val="000000"/>
                        </a:solidFill>
                        <a:effectLst/>
                        <a:latin typeface="Calibri"/>
                      </a:endParaRPr>
                    </a:p>
                  </a:txBody>
                  <a:tcPr marL="9525" marR="9525" marT="9525" marB="0" anchor="b">
                    <a:solidFill>
                      <a:schemeClr val="bg1">
                        <a:lumMod val="95000"/>
                      </a:schemeClr>
                    </a:solidFill>
                  </a:tcPr>
                </a:tc>
                <a:tc>
                  <a:txBody>
                    <a:bodyPr/>
                    <a:lstStyle/>
                    <a:p>
                      <a:pPr lvl="0" algn="l">
                        <a:buNone/>
                      </a:pPr>
                      <a:r>
                        <a:rPr lang="en-GB" sz="1200" u="none" strike="noStrike">
                          <a:effectLst/>
                        </a:rPr>
                        <a:t> OIF 400ZR, amplified</a:t>
                      </a:r>
                      <a:endParaRPr lang="en-GB" sz="1200" b="0" i="0" u="none" strike="noStrike">
                        <a:solidFill>
                          <a:srgbClr val="000000"/>
                        </a:solidFill>
                        <a:effectLst/>
                        <a:latin typeface="Calibri"/>
                      </a:endParaRPr>
                    </a:p>
                  </a:txBody>
                  <a:tcPr marL="9524" marR="9524" marT="9524" marB="0" anchor="b">
                    <a:solidFill>
                      <a:schemeClr val="bg1">
                        <a:lumMod val="95000"/>
                      </a:schemeClr>
                    </a:solidFill>
                  </a:tcPr>
                </a:tc>
                <a:tc>
                  <a:txBody>
                    <a:bodyPr/>
                    <a:lstStyle/>
                    <a:p>
                      <a:pPr lvl="0" algn="l">
                        <a:lnSpc>
                          <a:spcPct val="100000"/>
                        </a:lnSpc>
                        <a:spcBef>
                          <a:spcPts val="0"/>
                        </a:spcBef>
                        <a:spcAft>
                          <a:spcPts val="0"/>
                        </a:spcAft>
                        <a:buNone/>
                      </a:pPr>
                      <a:r>
                        <a:rPr lang="en-GB" sz="1200" b="0" i="0" u="none" strike="noStrike" noProof="0">
                          <a:solidFill>
                            <a:srgbClr val="000000"/>
                          </a:solidFill>
                          <a:effectLst/>
                          <a:latin typeface="Calibri"/>
                        </a:rPr>
                        <a:t>oif-400g-zr</a:t>
                      </a:r>
                    </a:p>
                  </a:txBody>
                  <a:tcPr marL="9524" marR="9524" marT="9524" marB="0" anchor="b">
                    <a:solidFill>
                      <a:schemeClr val="bg1">
                        <a:lumMod val="95000"/>
                      </a:schemeClr>
                    </a:solidFill>
                  </a:tcPr>
                </a:tc>
                <a:tc>
                  <a:txBody>
                    <a:bodyPr/>
                    <a:lstStyle/>
                    <a:p>
                      <a:pPr lvl="0" algn="l">
                        <a:buNone/>
                      </a:pPr>
                      <a:r>
                        <a:rPr lang="en-GB" sz="1200" u="none" strike="noStrike">
                          <a:effectLst/>
                        </a:rPr>
                        <a:t>400GBASE-R</a:t>
                      </a:r>
                      <a:endParaRPr lang="en-GB" sz="1200" b="0" i="0" u="none" strike="noStrike">
                        <a:solidFill>
                          <a:srgbClr val="000000"/>
                        </a:solidFill>
                        <a:effectLst/>
                        <a:latin typeface="Calibri"/>
                      </a:endParaRPr>
                    </a:p>
                  </a:txBody>
                  <a:tcPr marL="9525" marR="9525" marT="9525" marB="0" anchor="b">
                    <a:solidFill>
                      <a:schemeClr val="bg1">
                        <a:lumMod val="95000"/>
                      </a:schemeClr>
                    </a:solidFill>
                  </a:tcPr>
                </a:tc>
                <a:tc>
                  <a:txBody>
                    <a:bodyPr/>
                    <a:lstStyle/>
                    <a:p>
                      <a:pPr lvl="0" algn="l">
                        <a:buNone/>
                      </a:pPr>
                      <a:r>
                        <a:rPr lang="en-GB" sz="1200" u="none" strike="noStrike">
                          <a:effectLst/>
                        </a:rPr>
                        <a:t>c1-400g</a:t>
                      </a:r>
                      <a:endParaRPr lang="en-GB" sz="1200" b="0" i="0" u="none" strike="noStrike">
                        <a:solidFill>
                          <a:srgbClr val="000000"/>
                        </a:solidFill>
                        <a:effectLst/>
                        <a:latin typeface="Calibri"/>
                      </a:endParaRPr>
                    </a:p>
                  </a:txBody>
                  <a:tcPr marL="9524" marR="9524" marT="9524" marB="0" anchor="b">
                    <a:solidFill>
                      <a:schemeClr val="bg1">
                        <a:lumMod val="95000"/>
                      </a:schemeClr>
                    </a:solidFill>
                  </a:tcPr>
                </a:tc>
                <a:tc>
                  <a:txBody>
                    <a:bodyPr/>
                    <a:lstStyle/>
                    <a:p>
                      <a:pPr lvl="0" algn="l">
                        <a:buNone/>
                      </a:pPr>
                      <a:r>
                        <a:rPr lang="en-GB" sz="1200" u="none" strike="noStrike">
                          <a:effectLst/>
                        </a:rPr>
                        <a:t> 1x 400GAUI-8 (8x 50G) </a:t>
                      </a:r>
                      <a:endParaRPr lang="en-GB" sz="1200" b="0" i="0" u="none" strike="noStrike">
                        <a:solidFill>
                          <a:srgbClr val="000000"/>
                        </a:solidFill>
                        <a:effectLst/>
                        <a:latin typeface="Calibri"/>
                      </a:endParaRPr>
                    </a:p>
                  </a:txBody>
                  <a:tcPr marL="9525" marR="9525" marT="9525" marB="0" anchor="b">
                    <a:solidFill>
                      <a:schemeClr val="bg1">
                        <a:lumMod val="95000"/>
                      </a:schemeClr>
                    </a:solidFill>
                  </a:tcPr>
                </a:tc>
                <a:tc>
                  <a:txBody>
                    <a:bodyPr/>
                    <a:lstStyle/>
                    <a:p>
                      <a:pPr algn="l" fontAlgn="b"/>
                      <a:r>
                        <a:rPr lang="en-GB" sz="1200" u="none" strike="noStrike">
                          <a:effectLst/>
                        </a:rPr>
                        <a:t> CFEC </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bg1">
                        <a:lumMod val="95000"/>
                      </a:schemeClr>
                    </a:solidFill>
                  </a:tcPr>
                </a:tc>
                <a:tc>
                  <a:txBody>
                    <a:bodyPr/>
                    <a:lstStyle/>
                    <a:p>
                      <a:pPr algn="l" fontAlgn="b"/>
                      <a:r>
                        <a:rPr lang="en-GB" sz="1200" u="none" strike="noStrike">
                          <a:effectLst/>
                        </a:rPr>
                        <a:t>DP-16QAM </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bg1">
                        <a:lumMod val="95000"/>
                      </a:schemeClr>
                    </a:solidFill>
                  </a:tcPr>
                </a:tc>
                <a:tc>
                  <a:txBody>
                    <a:bodyPr/>
                    <a:lstStyle/>
                    <a:p>
                      <a:pPr algn="l" fontAlgn="b"/>
                      <a:r>
                        <a:rPr lang="en-GB" sz="1200" u="none" strike="noStrike">
                          <a:effectLst/>
                        </a:rPr>
                        <a:t> 59.8GBd </a:t>
                      </a:r>
                      <a:endParaRPr lang="en-GB" sz="1200" b="0" i="0" u="none" strike="noStrike">
                        <a:solidFill>
                          <a:srgbClr val="000000"/>
                        </a:solidFill>
                        <a:effectLst/>
                        <a:latin typeface="Calibri" panose="020F0502020204030204" pitchFamily="34" charset="0"/>
                      </a:endParaRPr>
                    </a:p>
                  </a:txBody>
                  <a:tcPr marL="9525" marR="9525" marT="9525" marB="0" anchor="b">
                    <a:lnT w="12700">
                      <a:solidFill>
                        <a:schemeClr val="tx1"/>
                      </a:solidFill>
                    </a:lnT>
                    <a:solidFill>
                      <a:schemeClr val="bg1">
                        <a:lumMod val="95000"/>
                      </a:schemeClr>
                    </a:solidFill>
                  </a:tcPr>
                </a:tc>
                <a:extLst>
                  <a:ext uri="{0D108BD9-81ED-4DB2-BD59-A6C34878D82A}">
                    <a16:rowId xmlns:a16="http://schemas.microsoft.com/office/drawing/2014/main" val="1702008466"/>
                  </a:ext>
                </a:extLst>
              </a:tr>
              <a:tr h="203200">
                <a:tc>
                  <a:txBody>
                    <a:bodyPr/>
                    <a:lstStyle/>
                    <a:p>
                      <a:pPr lvl="0" algn="ctr">
                        <a:buNone/>
                      </a:pPr>
                      <a:r>
                        <a:rPr lang="en-GB" sz="1200" u="none" strike="noStrike">
                          <a:effectLst/>
                        </a:rPr>
                        <a:t>2</a:t>
                      </a:r>
                      <a:endParaRPr lang="de-DE" sz="1200" b="0" i="0" u="none" strike="noStrike">
                        <a:solidFill>
                          <a:srgbClr val="000000"/>
                        </a:solidFill>
                        <a:effectLst/>
                        <a:latin typeface="Calibri"/>
                      </a:endParaRPr>
                    </a:p>
                  </a:txBody>
                  <a:tcPr marL="9525" marR="9525" marT="9525" marB="0" anchor="b">
                    <a:solidFill>
                      <a:schemeClr val="bg1"/>
                    </a:solidFill>
                  </a:tcPr>
                </a:tc>
                <a:tc>
                  <a:txBody>
                    <a:bodyPr/>
                    <a:lstStyle/>
                    <a:p>
                      <a:pPr lvl="0" algn="l">
                        <a:buNone/>
                      </a:pPr>
                      <a:r>
                        <a:rPr lang="en-GB" sz="1200" u="none" strike="noStrike">
                          <a:effectLst/>
                        </a:rPr>
                        <a:t> OIF 400ZR, unamplified</a:t>
                      </a:r>
                      <a:endParaRPr lang="en-GB" sz="1200" b="0" i="0" u="none" strike="noStrike">
                        <a:solidFill>
                          <a:srgbClr val="000000"/>
                        </a:solidFill>
                        <a:effectLst/>
                        <a:latin typeface="Calibri"/>
                      </a:endParaRPr>
                    </a:p>
                  </a:txBody>
                  <a:tcPr marL="9524" marR="9524" marT="9524" marB="0" anchor="b">
                    <a:solidFill>
                      <a:schemeClr val="bg1"/>
                    </a:solidFill>
                  </a:tcPr>
                </a:tc>
                <a:tc>
                  <a:txBody>
                    <a:bodyPr/>
                    <a:lstStyle/>
                    <a:p>
                      <a:pPr lvl="0" algn="l">
                        <a:buNone/>
                      </a:pPr>
                      <a:endParaRPr lang="en-GB" sz="1200" b="0" i="0" u="none" strike="noStrike" noProof="0">
                        <a:solidFill>
                          <a:srgbClr val="000000"/>
                        </a:solidFill>
                        <a:effectLst/>
                        <a:latin typeface="Calibri"/>
                      </a:endParaRPr>
                    </a:p>
                  </a:txBody>
                  <a:tcPr marL="9524" marR="9524" marT="9524" marB="0" anchor="b">
                    <a:solidFill>
                      <a:schemeClr val="bg1"/>
                    </a:solidFill>
                  </a:tcPr>
                </a:tc>
                <a:tc>
                  <a:txBody>
                    <a:bodyPr/>
                    <a:lstStyle/>
                    <a:p>
                      <a:pPr lvl="0" algn="l">
                        <a:buNone/>
                      </a:pPr>
                      <a:r>
                        <a:rPr lang="en-GB" sz="1200" u="none" strike="noStrike">
                          <a:effectLst/>
                        </a:rPr>
                        <a:t>400GBASE-R</a:t>
                      </a:r>
                      <a:endParaRPr lang="en-GB" sz="1200" b="0" i="0" u="none" strike="noStrike">
                        <a:solidFill>
                          <a:srgbClr val="000000"/>
                        </a:solidFill>
                        <a:effectLst/>
                        <a:latin typeface="Calibri"/>
                      </a:endParaRPr>
                    </a:p>
                  </a:txBody>
                  <a:tcPr marL="9525" marR="9525" marT="9525" marB="0" anchor="b">
                    <a:solidFill>
                      <a:schemeClr val="bg1"/>
                    </a:solidFill>
                  </a:tcPr>
                </a:tc>
                <a:tc>
                  <a:txBody>
                    <a:bodyPr/>
                    <a:lstStyle/>
                    <a:p>
                      <a:pPr lvl="0" algn="l">
                        <a:buNone/>
                      </a:pPr>
                      <a:endParaRPr lang="en-GB" sz="1200" u="none" strike="noStrike">
                        <a:effectLst/>
                      </a:endParaRPr>
                    </a:p>
                  </a:txBody>
                  <a:tcPr marL="9524" marR="9524" marT="9524" marB="0" anchor="b">
                    <a:solidFill>
                      <a:schemeClr val="bg1"/>
                    </a:solidFill>
                  </a:tcPr>
                </a:tc>
                <a:tc>
                  <a:txBody>
                    <a:bodyPr/>
                    <a:lstStyle/>
                    <a:p>
                      <a:pPr lvl="0" algn="l">
                        <a:buNone/>
                      </a:pPr>
                      <a:r>
                        <a:rPr lang="en-GB" sz="1200" u="none" strike="noStrike">
                          <a:effectLst/>
                        </a:rPr>
                        <a:t> 1x 400GAUI-8 (8x 50G) </a:t>
                      </a:r>
                      <a:endParaRPr lang="en-GB" sz="1200" b="0" i="0" u="none" strike="noStrike">
                        <a:solidFill>
                          <a:srgbClr val="000000"/>
                        </a:solidFill>
                        <a:effectLst/>
                        <a:latin typeface="Calibri"/>
                      </a:endParaRPr>
                    </a:p>
                  </a:txBody>
                  <a:tcPr marL="9525" marR="9525" marT="9525" marB="0" anchor="b">
                    <a:solidFill>
                      <a:schemeClr val="bg1"/>
                    </a:solidFill>
                  </a:tcPr>
                </a:tc>
                <a:tc>
                  <a:txBody>
                    <a:bodyPr/>
                    <a:lstStyle/>
                    <a:p>
                      <a:pPr algn="l" fontAlgn="b"/>
                      <a:r>
                        <a:rPr lang="en-GB" sz="1200" u="none" strike="noStrike">
                          <a:effectLst/>
                        </a:rPr>
                        <a:t> CFEC </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l" fontAlgn="b"/>
                      <a:r>
                        <a:rPr lang="en-GB" sz="1200" u="none" strike="noStrike">
                          <a:effectLst/>
                        </a:rPr>
                        <a:t>DP-16QAM </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l" fontAlgn="b"/>
                      <a:r>
                        <a:rPr lang="en-GB" sz="1200" u="none" strike="noStrike">
                          <a:effectLst/>
                        </a:rPr>
                        <a:t> 59.8GBd </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bg1"/>
                    </a:solidFill>
                  </a:tcPr>
                </a:tc>
                <a:extLst>
                  <a:ext uri="{0D108BD9-81ED-4DB2-BD59-A6C34878D82A}">
                    <a16:rowId xmlns:a16="http://schemas.microsoft.com/office/drawing/2014/main" val="2093158497"/>
                  </a:ext>
                </a:extLst>
              </a:tr>
              <a:tr h="203200">
                <a:tc>
                  <a:txBody>
                    <a:bodyPr/>
                    <a:lstStyle/>
                    <a:p>
                      <a:pPr lvl="0" algn="ctr">
                        <a:buNone/>
                      </a:pPr>
                      <a:r>
                        <a:rPr lang="en-GB" sz="1200" u="none" strike="noStrike">
                          <a:effectLst/>
                        </a:rPr>
                        <a:t>3</a:t>
                      </a:r>
                      <a:endParaRPr lang="de-DE" sz="1200" b="0" i="0" u="none" strike="noStrike">
                        <a:solidFill>
                          <a:srgbClr val="000000"/>
                        </a:solidFill>
                        <a:effectLst/>
                        <a:latin typeface="Calibri"/>
                      </a:endParaRPr>
                    </a:p>
                  </a:txBody>
                  <a:tcPr marL="9525" marR="9525" marT="9525" marB="0" anchor="b">
                    <a:solidFill>
                      <a:schemeClr val="bg1">
                        <a:lumMod val="95000"/>
                      </a:schemeClr>
                    </a:solidFill>
                  </a:tcPr>
                </a:tc>
                <a:tc>
                  <a:txBody>
                    <a:bodyPr/>
                    <a:lstStyle/>
                    <a:p>
                      <a:pPr lvl="0" algn="l">
                        <a:buNone/>
                      </a:pPr>
                      <a:r>
                        <a:rPr lang="en-GB" sz="1200" u="none" strike="noStrike">
                          <a:effectLst/>
                        </a:rPr>
                        <a:t> </a:t>
                      </a:r>
                      <a:r>
                        <a:rPr lang="en-GB" sz="1200" u="none" strike="noStrike" err="1">
                          <a:effectLst/>
                        </a:rPr>
                        <a:t>OpenZR</a:t>
                      </a:r>
                      <a:r>
                        <a:rPr lang="en-GB" sz="1200" u="none" strike="noStrike">
                          <a:effectLst/>
                        </a:rPr>
                        <a:t>+ MSA</a:t>
                      </a:r>
                      <a:endParaRPr lang="en-GB" sz="1200" b="0" i="0" u="none" strike="noStrike">
                        <a:solidFill>
                          <a:srgbClr val="000000"/>
                        </a:solidFill>
                        <a:effectLst/>
                        <a:latin typeface="Calibri"/>
                      </a:endParaRPr>
                    </a:p>
                  </a:txBody>
                  <a:tcPr marL="9524" marR="9524" marT="9524" marB="0" anchor="b">
                    <a:solidFill>
                      <a:schemeClr val="bg1">
                        <a:lumMod val="95000"/>
                      </a:schemeClr>
                    </a:solidFill>
                  </a:tcPr>
                </a:tc>
                <a:tc>
                  <a:txBody>
                    <a:bodyPr/>
                    <a:lstStyle/>
                    <a:p>
                      <a:pPr lvl="0" algn="l">
                        <a:buNone/>
                      </a:pPr>
                      <a:r>
                        <a:rPr lang="en-GB" sz="1200" u="none" strike="noStrike">
                          <a:effectLst/>
                        </a:rPr>
                        <a:t>openZrpOfec1</a:t>
                      </a:r>
                      <a:endParaRPr lang="en-GB" sz="1200" b="0" i="0" u="none" strike="noStrike">
                        <a:solidFill>
                          <a:srgbClr val="000000"/>
                        </a:solidFill>
                        <a:effectLst/>
                        <a:latin typeface="Calibri"/>
                      </a:endParaRPr>
                    </a:p>
                  </a:txBody>
                  <a:tcPr marL="9524" marR="9524" marT="9524" marB="0" anchor="b">
                    <a:solidFill>
                      <a:schemeClr val="bg1">
                        <a:lumMod val="95000"/>
                      </a:schemeClr>
                    </a:solidFill>
                  </a:tcPr>
                </a:tc>
                <a:tc>
                  <a:txBody>
                    <a:bodyPr/>
                    <a:lstStyle/>
                    <a:p>
                      <a:pPr lvl="0" algn="l">
                        <a:buNone/>
                      </a:pPr>
                      <a:r>
                        <a:rPr lang="en-GB" sz="1200" u="none" strike="noStrike">
                          <a:effectLst/>
                        </a:rPr>
                        <a:t>400GBASE-R </a:t>
                      </a:r>
                      <a:endParaRPr lang="en-GB" sz="1200" b="0" i="0" u="none" strike="noStrike">
                        <a:solidFill>
                          <a:srgbClr val="000000"/>
                        </a:solidFill>
                        <a:effectLst/>
                        <a:latin typeface="Calibri"/>
                      </a:endParaRPr>
                    </a:p>
                  </a:txBody>
                  <a:tcPr marL="9525" marR="9525" marT="9525" marB="0" anchor="b">
                    <a:solidFill>
                      <a:schemeClr val="bg1">
                        <a:lumMod val="95000"/>
                      </a:schemeClr>
                    </a:solidFill>
                  </a:tcPr>
                </a:tc>
                <a:tc>
                  <a:txBody>
                    <a:bodyPr/>
                    <a:lstStyle/>
                    <a:p>
                      <a:pPr lvl="0" algn="l">
                        <a:buNone/>
                      </a:pPr>
                      <a:r>
                        <a:rPr lang="en-GB" sz="1200" u="none" strike="noStrike">
                          <a:effectLst/>
                        </a:rPr>
                        <a:t>c1-400g</a:t>
                      </a:r>
                      <a:endParaRPr lang="en-GB" sz="1200" b="0" i="0" u="none" strike="noStrike">
                        <a:solidFill>
                          <a:srgbClr val="000000"/>
                        </a:solidFill>
                        <a:effectLst/>
                        <a:latin typeface="Calibri"/>
                      </a:endParaRPr>
                    </a:p>
                  </a:txBody>
                  <a:tcPr marL="9524" marR="9524" marT="9524" marB="0" anchor="b">
                    <a:solidFill>
                      <a:schemeClr val="bg1">
                        <a:lumMod val="95000"/>
                      </a:schemeClr>
                    </a:solidFill>
                  </a:tcPr>
                </a:tc>
                <a:tc>
                  <a:txBody>
                    <a:bodyPr/>
                    <a:lstStyle/>
                    <a:p>
                      <a:pPr lvl="0" algn="l">
                        <a:buNone/>
                      </a:pPr>
                      <a:r>
                        <a:rPr lang="en-GB" sz="1200" u="none" strike="noStrike">
                          <a:effectLst/>
                        </a:rPr>
                        <a:t> 1x 400GAUI-8 (8x 50G) </a:t>
                      </a:r>
                      <a:endParaRPr lang="en-GB" sz="1200" b="0" i="0" u="none" strike="noStrike">
                        <a:solidFill>
                          <a:srgbClr val="000000"/>
                        </a:solidFill>
                        <a:effectLst/>
                        <a:latin typeface="Calibri"/>
                      </a:endParaRPr>
                    </a:p>
                  </a:txBody>
                  <a:tcPr marL="9525" marR="9525" marT="9525" marB="0" anchor="b">
                    <a:solidFill>
                      <a:schemeClr val="bg1">
                        <a:lumMod val="95000"/>
                      </a:schemeClr>
                    </a:solidFill>
                  </a:tcPr>
                </a:tc>
                <a:tc>
                  <a:txBody>
                    <a:bodyPr/>
                    <a:lstStyle/>
                    <a:p>
                      <a:pPr algn="l" fontAlgn="b"/>
                      <a:r>
                        <a:rPr lang="en-GB" sz="1200" u="none" strike="noStrike">
                          <a:effectLst/>
                        </a:rPr>
                        <a:t> </a:t>
                      </a:r>
                      <a:r>
                        <a:rPr lang="en-GB" sz="1200" u="none" strike="noStrike" err="1">
                          <a:effectLst/>
                        </a:rPr>
                        <a:t>oFEC</a:t>
                      </a:r>
                      <a:r>
                        <a:rPr lang="en-GB" sz="1200" u="none" strike="noStrike">
                          <a:effectLst/>
                        </a:rPr>
                        <a:t> </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bg1">
                        <a:lumMod val="95000"/>
                      </a:schemeClr>
                    </a:solidFill>
                  </a:tcPr>
                </a:tc>
                <a:tc>
                  <a:txBody>
                    <a:bodyPr/>
                    <a:lstStyle/>
                    <a:p>
                      <a:pPr algn="l" fontAlgn="b"/>
                      <a:r>
                        <a:rPr lang="en-GB" sz="1200" u="none" strike="noStrike">
                          <a:effectLst/>
                        </a:rPr>
                        <a:t>DP-16QAM </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bg1">
                        <a:lumMod val="95000"/>
                      </a:schemeClr>
                    </a:solidFill>
                  </a:tcPr>
                </a:tc>
                <a:tc>
                  <a:txBody>
                    <a:bodyPr/>
                    <a:lstStyle/>
                    <a:p>
                      <a:pPr algn="l" fontAlgn="b"/>
                      <a:r>
                        <a:rPr lang="en-GB" sz="1200" u="none" strike="noStrike">
                          <a:effectLst/>
                        </a:rPr>
                        <a:t> 60.1GBd </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bg1">
                        <a:lumMod val="95000"/>
                      </a:schemeClr>
                    </a:solidFill>
                  </a:tcPr>
                </a:tc>
                <a:extLst>
                  <a:ext uri="{0D108BD9-81ED-4DB2-BD59-A6C34878D82A}">
                    <a16:rowId xmlns:a16="http://schemas.microsoft.com/office/drawing/2014/main" val="3267991380"/>
                  </a:ext>
                </a:extLst>
              </a:tr>
              <a:tr h="203200">
                <a:tc>
                  <a:txBody>
                    <a:bodyPr/>
                    <a:lstStyle/>
                    <a:p>
                      <a:pPr lvl="0" algn="ctr">
                        <a:buNone/>
                      </a:pPr>
                      <a:r>
                        <a:rPr lang="en-GB" sz="1200" u="none" strike="noStrike">
                          <a:effectLst/>
                        </a:rPr>
                        <a:t>4</a:t>
                      </a:r>
                      <a:endParaRPr lang="de-DE" sz="1200" b="0" i="0" u="none" strike="noStrike">
                        <a:solidFill>
                          <a:srgbClr val="000000"/>
                        </a:solidFill>
                        <a:effectLst/>
                        <a:latin typeface="Calibri"/>
                      </a:endParaRPr>
                    </a:p>
                  </a:txBody>
                  <a:tcPr marL="9525" marR="9525" marT="9525" marB="0" anchor="b">
                    <a:solidFill>
                      <a:schemeClr val="bg1"/>
                    </a:solidFill>
                  </a:tcPr>
                </a:tc>
                <a:tc>
                  <a:txBody>
                    <a:bodyPr/>
                    <a:lstStyle/>
                    <a:p>
                      <a:pPr lvl="0" algn="l">
                        <a:buNone/>
                      </a:pPr>
                      <a:r>
                        <a:rPr lang="en-GB" sz="1200" u="none" strike="noStrike">
                          <a:effectLst/>
                        </a:rPr>
                        <a:t> </a:t>
                      </a:r>
                      <a:r>
                        <a:rPr lang="en-GB" sz="1200" u="none" strike="noStrike" err="1">
                          <a:effectLst/>
                        </a:rPr>
                        <a:t>OpenZR</a:t>
                      </a:r>
                      <a:r>
                        <a:rPr lang="en-GB" sz="1200" u="none" strike="noStrike">
                          <a:effectLst/>
                        </a:rPr>
                        <a:t>+ MSA</a:t>
                      </a:r>
                      <a:endParaRPr lang="en-GB" sz="1200" b="0" i="0" u="none" strike="noStrike">
                        <a:solidFill>
                          <a:srgbClr val="000000"/>
                        </a:solidFill>
                        <a:effectLst/>
                        <a:latin typeface="Calibri"/>
                      </a:endParaRPr>
                    </a:p>
                  </a:txBody>
                  <a:tcPr marL="9524" marR="9524" marT="9524" marB="0" anchor="b">
                    <a:solidFill>
                      <a:schemeClr val="bg1"/>
                    </a:solidFill>
                  </a:tcPr>
                </a:tc>
                <a:tc>
                  <a:txBody>
                    <a:bodyPr/>
                    <a:lstStyle/>
                    <a:p>
                      <a:pPr lvl="0" algn="l">
                        <a:buNone/>
                      </a:pPr>
                      <a:endParaRPr lang="en-GB" sz="1200" u="none" strike="noStrike">
                        <a:effectLst/>
                      </a:endParaRPr>
                    </a:p>
                  </a:txBody>
                  <a:tcPr marL="9524" marR="9524" marT="9524" marB="0" anchor="b">
                    <a:solidFill>
                      <a:schemeClr val="bg1"/>
                    </a:solidFill>
                  </a:tcPr>
                </a:tc>
                <a:tc>
                  <a:txBody>
                    <a:bodyPr/>
                    <a:lstStyle/>
                    <a:p>
                      <a:pPr lvl="0" algn="l">
                        <a:buNone/>
                      </a:pPr>
                      <a:r>
                        <a:rPr lang="en-GB" sz="1200" u="none" strike="noStrike">
                          <a:effectLst/>
                        </a:rPr>
                        <a:t>2x 200GBASE-R </a:t>
                      </a:r>
                      <a:endParaRPr lang="en-GB" sz="1200" b="0" i="0" u="none" strike="noStrike">
                        <a:solidFill>
                          <a:srgbClr val="000000"/>
                        </a:solidFill>
                        <a:effectLst/>
                        <a:latin typeface="Calibri"/>
                      </a:endParaRPr>
                    </a:p>
                  </a:txBody>
                  <a:tcPr marL="9525" marR="9525" marT="9525" marB="0" anchor="b">
                    <a:solidFill>
                      <a:schemeClr val="bg1"/>
                    </a:solidFill>
                  </a:tcPr>
                </a:tc>
                <a:tc>
                  <a:txBody>
                    <a:bodyPr/>
                    <a:lstStyle/>
                    <a:p>
                      <a:pPr lvl="0" algn="l">
                        <a:buNone/>
                      </a:pPr>
                      <a:endParaRPr lang="en-GB" sz="1200" u="none" strike="noStrike">
                        <a:effectLst/>
                      </a:endParaRPr>
                    </a:p>
                  </a:txBody>
                  <a:tcPr marL="9524" marR="9524" marT="9524" marB="0" anchor="b">
                    <a:solidFill>
                      <a:schemeClr val="bg1"/>
                    </a:solidFill>
                  </a:tcPr>
                </a:tc>
                <a:tc>
                  <a:txBody>
                    <a:bodyPr/>
                    <a:lstStyle/>
                    <a:p>
                      <a:pPr lvl="0" algn="l">
                        <a:buNone/>
                      </a:pPr>
                      <a:r>
                        <a:rPr lang="en-GB" sz="1200" u="none" strike="noStrike">
                          <a:effectLst/>
                        </a:rPr>
                        <a:t> 2x 200GAUI-4 (4x 50G) </a:t>
                      </a:r>
                      <a:endParaRPr lang="en-GB" sz="1200" b="0" i="0" u="none" strike="noStrike">
                        <a:solidFill>
                          <a:srgbClr val="000000"/>
                        </a:solidFill>
                        <a:effectLst/>
                        <a:latin typeface="Calibri"/>
                      </a:endParaRPr>
                    </a:p>
                  </a:txBody>
                  <a:tcPr marL="9525" marR="9525" marT="9525" marB="0" anchor="b">
                    <a:solidFill>
                      <a:schemeClr val="bg1"/>
                    </a:solidFill>
                  </a:tcPr>
                </a:tc>
                <a:tc>
                  <a:txBody>
                    <a:bodyPr/>
                    <a:lstStyle/>
                    <a:p>
                      <a:pPr algn="l" fontAlgn="b"/>
                      <a:r>
                        <a:rPr lang="en-GB" sz="1200" u="none" strike="noStrike">
                          <a:effectLst/>
                        </a:rPr>
                        <a:t> </a:t>
                      </a:r>
                      <a:r>
                        <a:rPr lang="en-GB" sz="1200" u="none" strike="noStrike" err="1">
                          <a:effectLst/>
                        </a:rPr>
                        <a:t>oFEC</a:t>
                      </a:r>
                      <a:r>
                        <a:rPr lang="en-GB" sz="1200" u="none" strike="noStrike">
                          <a:effectLst/>
                        </a:rPr>
                        <a:t> </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l" fontAlgn="b"/>
                      <a:r>
                        <a:rPr lang="en-GB" sz="1200" u="none" strike="noStrike">
                          <a:effectLst/>
                        </a:rPr>
                        <a:t>DP-16QAM </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l" fontAlgn="b"/>
                      <a:r>
                        <a:rPr lang="en-GB" sz="1200" u="none" strike="noStrike">
                          <a:effectLst/>
                        </a:rPr>
                        <a:t> 60.1GBd </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bg1"/>
                    </a:solidFill>
                  </a:tcPr>
                </a:tc>
                <a:extLst>
                  <a:ext uri="{0D108BD9-81ED-4DB2-BD59-A6C34878D82A}">
                    <a16:rowId xmlns:a16="http://schemas.microsoft.com/office/drawing/2014/main" val="2597565088"/>
                  </a:ext>
                </a:extLst>
              </a:tr>
              <a:tr h="205514">
                <a:tc>
                  <a:txBody>
                    <a:bodyPr/>
                    <a:lstStyle/>
                    <a:p>
                      <a:pPr lvl="0" algn="ctr">
                        <a:buNone/>
                      </a:pPr>
                      <a:r>
                        <a:rPr lang="en-GB" sz="1200" u="none" strike="noStrike">
                          <a:effectLst/>
                        </a:rPr>
                        <a:t>5</a:t>
                      </a:r>
                      <a:endParaRPr lang="de-DE" sz="1200" b="0" i="0" u="none" strike="noStrike">
                        <a:solidFill>
                          <a:srgbClr val="000000"/>
                        </a:solidFill>
                        <a:effectLst/>
                        <a:latin typeface="Calibri"/>
                      </a:endParaRPr>
                    </a:p>
                  </a:txBody>
                  <a:tcPr marL="9525" marR="9525" marT="9525" marB="0" anchor="b">
                    <a:solidFill>
                      <a:schemeClr val="bg1">
                        <a:lumMod val="95000"/>
                      </a:schemeClr>
                    </a:solidFill>
                  </a:tcPr>
                </a:tc>
                <a:tc>
                  <a:txBody>
                    <a:bodyPr/>
                    <a:lstStyle/>
                    <a:p>
                      <a:pPr lvl="0" algn="l">
                        <a:buNone/>
                      </a:pPr>
                      <a:r>
                        <a:rPr lang="en-GB" sz="1200" u="none" strike="noStrike">
                          <a:effectLst/>
                        </a:rPr>
                        <a:t> </a:t>
                      </a:r>
                      <a:r>
                        <a:rPr lang="en-GB" sz="1200" u="none" strike="noStrike" err="1">
                          <a:effectLst/>
                        </a:rPr>
                        <a:t>OpenZR</a:t>
                      </a:r>
                      <a:r>
                        <a:rPr lang="en-GB" sz="1200" u="none" strike="noStrike">
                          <a:effectLst/>
                        </a:rPr>
                        <a:t>+ MSA</a:t>
                      </a:r>
                      <a:endParaRPr lang="en-GB" sz="1200" b="0" i="0" u="none" strike="noStrike">
                        <a:solidFill>
                          <a:srgbClr val="000000"/>
                        </a:solidFill>
                        <a:effectLst/>
                        <a:latin typeface="Calibri"/>
                      </a:endParaRPr>
                    </a:p>
                  </a:txBody>
                  <a:tcPr marL="9524" marR="9524" marT="9524" marB="0" anchor="b">
                    <a:solidFill>
                      <a:schemeClr val="bg1">
                        <a:lumMod val="95000"/>
                      </a:schemeClr>
                    </a:solidFill>
                  </a:tcPr>
                </a:tc>
                <a:tc>
                  <a:txBody>
                    <a:bodyPr/>
                    <a:lstStyle/>
                    <a:p>
                      <a:pPr lvl="0" algn="l">
                        <a:buNone/>
                      </a:pPr>
                      <a:r>
                        <a:rPr lang="en-GB" sz="1200" u="none" strike="noStrike">
                          <a:effectLst/>
                        </a:rPr>
                        <a:t>openZrpOfec1</a:t>
                      </a:r>
                      <a:endParaRPr lang="en-GB" sz="1200" b="0" i="0" u="none" strike="noStrike">
                        <a:solidFill>
                          <a:srgbClr val="000000"/>
                        </a:solidFill>
                        <a:effectLst/>
                        <a:latin typeface="Calibri"/>
                      </a:endParaRPr>
                    </a:p>
                  </a:txBody>
                  <a:tcPr marL="9524" marR="9524" marT="9524" marB="0" anchor="b">
                    <a:solidFill>
                      <a:schemeClr val="bg1">
                        <a:lumMod val="95000"/>
                      </a:schemeClr>
                    </a:solidFill>
                  </a:tcPr>
                </a:tc>
                <a:tc>
                  <a:txBody>
                    <a:bodyPr/>
                    <a:lstStyle/>
                    <a:p>
                      <a:pPr lvl="0" algn="l">
                        <a:buNone/>
                      </a:pPr>
                      <a:r>
                        <a:rPr lang="en-GB" sz="1200" u="none" strike="noStrike">
                          <a:effectLst/>
                        </a:rPr>
                        <a:t>4x 100GBASE-R </a:t>
                      </a:r>
                      <a:endParaRPr lang="en-GB" sz="1200" b="0" i="0" u="none" strike="noStrike">
                        <a:solidFill>
                          <a:srgbClr val="000000"/>
                        </a:solidFill>
                        <a:effectLst/>
                        <a:latin typeface="Calibri"/>
                      </a:endParaRPr>
                    </a:p>
                  </a:txBody>
                  <a:tcPr marL="9525" marR="9525" marT="9525" marB="0" anchor="b">
                    <a:solidFill>
                      <a:schemeClr val="bg1">
                        <a:lumMod val="95000"/>
                      </a:schemeClr>
                    </a:solidFill>
                  </a:tcPr>
                </a:tc>
                <a:tc>
                  <a:txBody>
                    <a:bodyPr/>
                    <a:lstStyle/>
                    <a:p>
                      <a:pPr lvl="0" algn="l">
                        <a:buNone/>
                      </a:pPr>
                      <a:r>
                        <a:rPr lang="en-GB" sz="1200" u="none" strike="noStrike">
                          <a:effectLst/>
                        </a:rPr>
                        <a:t>c4-100g</a:t>
                      </a:r>
                      <a:endParaRPr lang="en-GB" sz="1200" b="0" i="0" u="none" strike="noStrike">
                        <a:solidFill>
                          <a:srgbClr val="000000"/>
                        </a:solidFill>
                        <a:effectLst/>
                        <a:latin typeface="Calibri"/>
                      </a:endParaRPr>
                    </a:p>
                  </a:txBody>
                  <a:tcPr marL="9524" marR="9524" marT="9524" marB="0" anchor="b">
                    <a:solidFill>
                      <a:schemeClr val="bg1">
                        <a:lumMod val="95000"/>
                      </a:schemeClr>
                    </a:solidFill>
                  </a:tcPr>
                </a:tc>
                <a:tc>
                  <a:txBody>
                    <a:bodyPr/>
                    <a:lstStyle/>
                    <a:p>
                      <a:pPr lvl="0" algn="l">
                        <a:buNone/>
                      </a:pPr>
                      <a:r>
                        <a:rPr lang="en-GB" sz="1200" u="none" strike="noStrike">
                          <a:effectLst/>
                        </a:rPr>
                        <a:t> 4x 100GAUI-2 (2x 50G) </a:t>
                      </a:r>
                      <a:endParaRPr lang="en-GB" sz="1200" b="0" i="0" u="none" strike="noStrike">
                        <a:solidFill>
                          <a:srgbClr val="000000"/>
                        </a:solidFill>
                        <a:effectLst/>
                        <a:latin typeface="Calibri"/>
                      </a:endParaRPr>
                    </a:p>
                  </a:txBody>
                  <a:tcPr marL="9525" marR="9525" marT="9525" marB="0" anchor="b">
                    <a:solidFill>
                      <a:schemeClr val="bg1">
                        <a:lumMod val="95000"/>
                      </a:schemeClr>
                    </a:solidFill>
                  </a:tcPr>
                </a:tc>
                <a:tc>
                  <a:txBody>
                    <a:bodyPr/>
                    <a:lstStyle/>
                    <a:p>
                      <a:pPr algn="l" fontAlgn="b"/>
                      <a:r>
                        <a:rPr lang="en-GB" sz="1200" u="none" strike="noStrike">
                          <a:effectLst/>
                        </a:rPr>
                        <a:t> </a:t>
                      </a:r>
                      <a:r>
                        <a:rPr lang="en-GB" sz="1200" u="none" strike="noStrike" err="1">
                          <a:effectLst/>
                        </a:rPr>
                        <a:t>oFEC</a:t>
                      </a:r>
                      <a:r>
                        <a:rPr lang="en-GB" sz="1200" u="none" strike="noStrike">
                          <a:effectLst/>
                        </a:rPr>
                        <a:t> </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bg1">
                        <a:lumMod val="95000"/>
                      </a:schemeClr>
                    </a:solidFill>
                  </a:tcPr>
                </a:tc>
                <a:tc>
                  <a:txBody>
                    <a:bodyPr/>
                    <a:lstStyle/>
                    <a:p>
                      <a:pPr algn="l" fontAlgn="b"/>
                      <a:r>
                        <a:rPr lang="en-GB" sz="1200" u="none" strike="noStrike">
                          <a:effectLst/>
                        </a:rPr>
                        <a:t>DP-16QAM </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bg1">
                        <a:lumMod val="95000"/>
                      </a:schemeClr>
                    </a:solidFill>
                  </a:tcPr>
                </a:tc>
                <a:tc>
                  <a:txBody>
                    <a:bodyPr/>
                    <a:lstStyle/>
                    <a:p>
                      <a:pPr algn="l" fontAlgn="b"/>
                      <a:r>
                        <a:rPr lang="en-GB" sz="1200" u="none" strike="noStrike">
                          <a:effectLst/>
                        </a:rPr>
                        <a:t> 60.1GBd </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bg1">
                        <a:lumMod val="95000"/>
                      </a:schemeClr>
                    </a:solidFill>
                  </a:tcPr>
                </a:tc>
                <a:extLst>
                  <a:ext uri="{0D108BD9-81ED-4DB2-BD59-A6C34878D82A}">
                    <a16:rowId xmlns:a16="http://schemas.microsoft.com/office/drawing/2014/main" val="3818649924"/>
                  </a:ext>
                </a:extLst>
              </a:tr>
              <a:tr h="203200">
                <a:tc>
                  <a:txBody>
                    <a:bodyPr/>
                    <a:lstStyle/>
                    <a:p>
                      <a:pPr lvl="0" algn="ctr">
                        <a:buNone/>
                      </a:pPr>
                      <a:r>
                        <a:rPr lang="en-GB" sz="1200" u="none" strike="noStrike">
                          <a:effectLst/>
                        </a:rPr>
                        <a:t>6</a:t>
                      </a:r>
                      <a:endParaRPr lang="de-DE" sz="1200" b="0" i="0" u="none" strike="noStrike">
                        <a:solidFill>
                          <a:srgbClr val="000000"/>
                        </a:solidFill>
                        <a:effectLst/>
                        <a:latin typeface="Calibri"/>
                      </a:endParaRPr>
                    </a:p>
                  </a:txBody>
                  <a:tcPr marL="9525" marR="9525" marT="9525" marB="0" anchor="b">
                    <a:solidFill>
                      <a:schemeClr val="bg1"/>
                    </a:solidFill>
                  </a:tcPr>
                </a:tc>
                <a:tc>
                  <a:txBody>
                    <a:bodyPr/>
                    <a:lstStyle/>
                    <a:p>
                      <a:pPr lvl="0" algn="l">
                        <a:buNone/>
                      </a:pPr>
                      <a:r>
                        <a:rPr lang="en-GB" sz="1200" u="none" strike="noStrike">
                          <a:effectLst/>
                        </a:rPr>
                        <a:t> </a:t>
                      </a:r>
                      <a:r>
                        <a:rPr lang="en-GB" sz="1200" u="none" strike="noStrike" err="1">
                          <a:effectLst/>
                        </a:rPr>
                        <a:t>OpenZR</a:t>
                      </a:r>
                      <a:r>
                        <a:rPr lang="en-GB" sz="1200" u="none" strike="noStrike">
                          <a:effectLst/>
                        </a:rPr>
                        <a:t>+ MSA, Enhanced</a:t>
                      </a:r>
                      <a:endParaRPr lang="en-GB" sz="1200" b="0" i="0" u="none" strike="noStrike">
                        <a:solidFill>
                          <a:srgbClr val="000000"/>
                        </a:solidFill>
                        <a:effectLst/>
                        <a:latin typeface="Calibri"/>
                      </a:endParaRPr>
                    </a:p>
                  </a:txBody>
                  <a:tcPr marL="9524" marR="9524" marT="9524" marB="0" anchor="b">
                    <a:solidFill>
                      <a:schemeClr val="bg1"/>
                    </a:solidFill>
                  </a:tcPr>
                </a:tc>
                <a:tc>
                  <a:txBody>
                    <a:bodyPr/>
                    <a:lstStyle/>
                    <a:p>
                      <a:pPr lvl="0" algn="l">
                        <a:buNone/>
                      </a:pPr>
                      <a:r>
                        <a:rPr lang="en-GB" sz="1200" u="none" strike="noStrike">
                          <a:effectLst/>
                        </a:rPr>
                        <a:t>openZrpOfec2</a:t>
                      </a:r>
                      <a:endParaRPr lang="en-GB" sz="1200" b="0" i="0" u="none" strike="noStrike">
                        <a:solidFill>
                          <a:srgbClr val="000000"/>
                        </a:solidFill>
                        <a:effectLst/>
                        <a:latin typeface="Calibri"/>
                      </a:endParaRPr>
                    </a:p>
                  </a:txBody>
                  <a:tcPr marL="9524" marR="9524" marT="9524" marB="0" anchor="b">
                    <a:solidFill>
                      <a:schemeClr val="bg1"/>
                    </a:solidFill>
                  </a:tcPr>
                </a:tc>
                <a:tc>
                  <a:txBody>
                    <a:bodyPr/>
                    <a:lstStyle/>
                    <a:p>
                      <a:pPr lvl="0" algn="l">
                        <a:buNone/>
                      </a:pPr>
                      <a:r>
                        <a:rPr lang="en-GB" sz="1200" u="none" strike="noStrike">
                          <a:effectLst/>
                        </a:rPr>
                        <a:t>400GBASE-R </a:t>
                      </a:r>
                      <a:endParaRPr lang="en-GB" sz="1200" b="0" i="0" u="none" strike="noStrike">
                        <a:solidFill>
                          <a:srgbClr val="000000"/>
                        </a:solidFill>
                        <a:effectLst/>
                        <a:latin typeface="Calibri"/>
                      </a:endParaRPr>
                    </a:p>
                  </a:txBody>
                  <a:tcPr marL="9525" marR="9525" marT="9525" marB="0" anchor="b">
                    <a:solidFill>
                      <a:schemeClr val="bg1"/>
                    </a:solidFill>
                  </a:tcPr>
                </a:tc>
                <a:tc>
                  <a:txBody>
                    <a:bodyPr/>
                    <a:lstStyle/>
                    <a:p>
                      <a:pPr lvl="0" algn="l">
                        <a:buNone/>
                      </a:pPr>
                      <a:r>
                        <a:rPr lang="en-GB" sz="1200" u="none" strike="noStrike">
                          <a:effectLst/>
                        </a:rPr>
                        <a:t>c1-400g</a:t>
                      </a:r>
                      <a:endParaRPr lang="en-GB" sz="1200" b="0" i="0" u="none" strike="noStrike">
                        <a:solidFill>
                          <a:srgbClr val="000000"/>
                        </a:solidFill>
                        <a:effectLst/>
                        <a:latin typeface="Calibri"/>
                      </a:endParaRPr>
                    </a:p>
                  </a:txBody>
                  <a:tcPr marL="9524" marR="9524" marT="9524" marB="0" anchor="b">
                    <a:solidFill>
                      <a:schemeClr val="bg1"/>
                    </a:solidFill>
                  </a:tcPr>
                </a:tc>
                <a:tc>
                  <a:txBody>
                    <a:bodyPr/>
                    <a:lstStyle/>
                    <a:p>
                      <a:pPr lvl="0" algn="l">
                        <a:buNone/>
                      </a:pPr>
                      <a:r>
                        <a:rPr lang="en-GB" sz="1200" u="none" strike="noStrike">
                          <a:effectLst/>
                        </a:rPr>
                        <a:t> 1x 400GAUI-8 (8x 50G) </a:t>
                      </a:r>
                      <a:endParaRPr lang="en-GB" sz="1200" b="0" i="0" u="none" strike="noStrike">
                        <a:solidFill>
                          <a:srgbClr val="000000"/>
                        </a:solidFill>
                        <a:effectLst/>
                        <a:latin typeface="Calibri"/>
                      </a:endParaRPr>
                    </a:p>
                  </a:txBody>
                  <a:tcPr marL="9525" marR="9525" marT="9525" marB="0" anchor="b">
                    <a:solidFill>
                      <a:schemeClr val="bg1"/>
                    </a:solidFill>
                  </a:tcPr>
                </a:tc>
                <a:tc>
                  <a:txBody>
                    <a:bodyPr/>
                    <a:lstStyle/>
                    <a:p>
                      <a:pPr algn="l" fontAlgn="b"/>
                      <a:r>
                        <a:rPr lang="en-GB" sz="1200" u="none" strike="noStrike">
                          <a:effectLst/>
                        </a:rPr>
                        <a:t> </a:t>
                      </a:r>
                      <a:r>
                        <a:rPr lang="en-GB" sz="1200" u="none" strike="noStrike" err="1">
                          <a:effectLst/>
                        </a:rPr>
                        <a:t>oFEC</a:t>
                      </a:r>
                      <a:r>
                        <a:rPr lang="en-GB" sz="1200" u="none" strike="noStrike">
                          <a:effectLst/>
                        </a:rPr>
                        <a:t> </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l" fontAlgn="b"/>
                      <a:r>
                        <a:rPr lang="en-GB" sz="1200" u="none" strike="noStrike">
                          <a:effectLst/>
                        </a:rPr>
                        <a:t>DP-16QAM </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l" fontAlgn="b"/>
                      <a:r>
                        <a:rPr lang="en-GB" sz="1200" u="none" strike="noStrike">
                          <a:effectLst/>
                        </a:rPr>
                        <a:t> 60.1GBd </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bg1"/>
                    </a:solidFill>
                  </a:tcPr>
                </a:tc>
                <a:extLst>
                  <a:ext uri="{0D108BD9-81ED-4DB2-BD59-A6C34878D82A}">
                    <a16:rowId xmlns:a16="http://schemas.microsoft.com/office/drawing/2014/main" val="3175961157"/>
                  </a:ext>
                </a:extLst>
              </a:tr>
              <a:tr h="203200">
                <a:tc>
                  <a:txBody>
                    <a:bodyPr/>
                    <a:lstStyle/>
                    <a:p>
                      <a:pPr lvl="0" algn="ctr">
                        <a:buNone/>
                      </a:pPr>
                      <a:r>
                        <a:rPr lang="en-GB" sz="1200" u="none" strike="noStrike">
                          <a:effectLst/>
                        </a:rPr>
                        <a:t>7</a:t>
                      </a:r>
                      <a:endParaRPr lang="de-DE" sz="1200" b="0" i="0" u="none" strike="noStrike">
                        <a:solidFill>
                          <a:srgbClr val="000000"/>
                        </a:solidFill>
                        <a:effectLst/>
                        <a:latin typeface="Calibri"/>
                      </a:endParaRPr>
                    </a:p>
                  </a:txBody>
                  <a:tcPr marL="9525" marR="9525" marT="9525" marB="0" anchor="b">
                    <a:solidFill>
                      <a:schemeClr val="bg1">
                        <a:lumMod val="95000"/>
                      </a:schemeClr>
                    </a:solidFill>
                  </a:tcPr>
                </a:tc>
                <a:tc>
                  <a:txBody>
                    <a:bodyPr/>
                    <a:lstStyle/>
                    <a:p>
                      <a:pPr lvl="0" algn="l">
                        <a:buNone/>
                      </a:pPr>
                      <a:r>
                        <a:rPr lang="en-GB" sz="1200" u="none" strike="noStrike">
                          <a:effectLst/>
                        </a:rPr>
                        <a:t> </a:t>
                      </a:r>
                      <a:r>
                        <a:rPr lang="en-GB" sz="1200" u="none" strike="noStrike" err="1">
                          <a:effectLst/>
                        </a:rPr>
                        <a:t>OpenZR</a:t>
                      </a:r>
                      <a:r>
                        <a:rPr lang="en-GB" sz="1200" u="none" strike="noStrike">
                          <a:effectLst/>
                        </a:rPr>
                        <a:t>+ MSA, Enhanced</a:t>
                      </a:r>
                      <a:endParaRPr lang="en-GB" sz="1200" b="0" i="0" u="none" strike="noStrike">
                        <a:solidFill>
                          <a:srgbClr val="000000"/>
                        </a:solidFill>
                        <a:effectLst/>
                        <a:latin typeface="Calibri"/>
                      </a:endParaRPr>
                    </a:p>
                  </a:txBody>
                  <a:tcPr marL="9524" marR="9524" marT="9524" marB="0" anchor="b">
                    <a:solidFill>
                      <a:schemeClr val="bg1">
                        <a:lumMod val="95000"/>
                      </a:schemeClr>
                    </a:solidFill>
                  </a:tcPr>
                </a:tc>
                <a:tc>
                  <a:txBody>
                    <a:bodyPr/>
                    <a:lstStyle/>
                    <a:p>
                      <a:pPr lvl="0" algn="l">
                        <a:buNone/>
                      </a:pPr>
                      <a:endParaRPr lang="en-GB" sz="1200" u="none" strike="noStrike">
                        <a:effectLst/>
                      </a:endParaRPr>
                    </a:p>
                  </a:txBody>
                  <a:tcPr marL="9524" marR="9524" marT="9524" marB="0" anchor="b">
                    <a:solidFill>
                      <a:schemeClr val="bg1">
                        <a:lumMod val="95000"/>
                      </a:schemeClr>
                    </a:solidFill>
                  </a:tcPr>
                </a:tc>
                <a:tc>
                  <a:txBody>
                    <a:bodyPr/>
                    <a:lstStyle/>
                    <a:p>
                      <a:pPr lvl="0" algn="l">
                        <a:buNone/>
                      </a:pPr>
                      <a:r>
                        <a:rPr lang="en-GB" sz="1200" u="none" strike="noStrike">
                          <a:effectLst/>
                        </a:rPr>
                        <a:t>2x 200GBASE-R </a:t>
                      </a:r>
                      <a:endParaRPr lang="en-GB" sz="1200" b="0" i="0" u="none" strike="noStrike">
                        <a:solidFill>
                          <a:srgbClr val="000000"/>
                        </a:solidFill>
                        <a:effectLst/>
                        <a:latin typeface="Calibri"/>
                      </a:endParaRPr>
                    </a:p>
                  </a:txBody>
                  <a:tcPr marL="9525" marR="9525" marT="9525" marB="0" anchor="b">
                    <a:solidFill>
                      <a:schemeClr val="bg1">
                        <a:lumMod val="95000"/>
                      </a:schemeClr>
                    </a:solidFill>
                  </a:tcPr>
                </a:tc>
                <a:tc>
                  <a:txBody>
                    <a:bodyPr/>
                    <a:lstStyle/>
                    <a:p>
                      <a:pPr lvl="0" algn="l">
                        <a:buNone/>
                      </a:pPr>
                      <a:endParaRPr lang="en-GB" sz="1200" u="none" strike="noStrike">
                        <a:effectLst/>
                      </a:endParaRPr>
                    </a:p>
                  </a:txBody>
                  <a:tcPr marL="9524" marR="9524" marT="9524" marB="0" anchor="b">
                    <a:solidFill>
                      <a:schemeClr val="bg1">
                        <a:lumMod val="95000"/>
                      </a:schemeClr>
                    </a:solidFill>
                  </a:tcPr>
                </a:tc>
                <a:tc>
                  <a:txBody>
                    <a:bodyPr/>
                    <a:lstStyle/>
                    <a:p>
                      <a:pPr lvl="0" algn="l">
                        <a:buNone/>
                      </a:pPr>
                      <a:r>
                        <a:rPr lang="en-GB" sz="1200" u="none" strike="noStrike">
                          <a:effectLst/>
                        </a:rPr>
                        <a:t> 2x 200GAUI-4 (4x 50G) </a:t>
                      </a:r>
                      <a:endParaRPr lang="en-GB" sz="1200" b="0" i="0" u="none" strike="noStrike">
                        <a:solidFill>
                          <a:srgbClr val="000000"/>
                        </a:solidFill>
                        <a:effectLst/>
                        <a:latin typeface="Calibri"/>
                      </a:endParaRPr>
                    </a:p>
                  </a:txBody>
                  <a:tcPr marL="9525" marR="9525" marT="9525" marB="0" anchor="b">
                    <a:solidFill>
                      <a:schemeClr val="bg1">
                        <a:lumMod val="95000"/>
                      </a:schemeClr>
                    </a:solidFill>
                  </a:tcPr>
                </a:tc>
                <a:tc>
                  <a:txBody>
                    <a:bodyPr/>
                    <a:lstStyle/>
                    <a:p>
                      <a:pPr algn="l" fontAlgn="b"/>
                      <a:r>
                        <a:rPr lang="en-GB" sz="1200" u="none" strike="noStrike">
                          <a:effectLst/>
                        </a:rPr>
                        <a:t> </a:t>
                      </a:r>
                      <a:r>
                        <a:rPr lang="en-GB" sz="1200" u="none" strike="noStrike" err="1">
                          <a:effectLst/>
                        </a:rPr>
                        <a:t>oFEC</a:t>
                      </a:r>
                      <a:r>
                        <a:rPr lang="en-GB" sz="1200" u="none" strike="noStrike">
                          <a:effectLst/>
                        </a:rPr>
                        <a:t> </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bg1">
                        <a:lumMod val="95000"/>
                      </a:schemeClr>
                    </a:solidFill>
                  </a:tcPr>
                </a:tc>
                <a:tc>
                  <a:txBody>
                    <a:bodyPr/>
                    <a:lstStyle/>
                    <a:p>
                      <a:pPr algn="l" fontAlgn="b"/>
                      <a:r>
                        <a:rPr lang="en-GB" sz="1200" u="none" strike="noStrike">
                          <a:effectLst/>
                        </a:rPr>
                        <a:t>DP-16QAM </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bg1">
                        <a:lumMod val="95000"/>
                      </a:schemeClr>
                    </a:solidFill>
                  </a:tcPr>
                </a:tc>
                <a:tc>
                  <a:txBody>
                    <a:bodyPr/>
                    <a:lstStyle/>
                    <a:p>
                      <a:pPr algn="l" fontAlgn="b"/>
                      <a:r>
                        <a:rPr lang="en-GB" sz="1200" u="none" strike="noStrike">
                          <a:effectLst/>
                        </a:rPr>
                        <a:t> 60.1GBd </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bg1">
                        <a:lumMod val="95000"/>
                      </a:schemeClr>
                    </a:solidFill>
                  </a:tcPr>
                </a:tc>
                <a:extLst>
                  <a:ext uri="{0D108BD9-81ED-4DB2-BD59-A6C34878D82A}">
                    <a16:rowId xmlns:a16="http://schemas.microsoft.com/office/drawing/2014/main" val="474372175"/>
                  </a:ext>
                </a:extLst>
              </a:tr>
              <a:tr h="203200">
                <a:tc>
                  <a:txBody>
                    <a:bodyPr/>
                    <a:lstStyle/>
                    <a:p>
                      <a:pPr lvl="0" algn="ctr">
                        <a:buNone/>
                      </a:pPr>
                      <a:r>
                        <a:rPr lang="en-GB" sz="1200" u="none" strike="noStrike">
                          <a:effectLst/>
                        </a:rPr>
                        <a:t>8</a:t>
                      </a:r>
                      <a:endParaRPr lang="de-DE" sz="1200" b="0" i="0" u="none" strike="noStrike">
                        <a:solidFill>
                          <a:srgbClr val="000000"/>
                        </a:solidFill>
                        <a:effectLst/>
                        <a:latin typeface="Calibri"/>
                      </a:endParaRPr>
                    </a:p>
                  </a:txBody>
                  <a:tcPr marL="9525" marR="9525" marT="9525" marB="0" anchor="b">
                    <a:solidFill>
                      <a:schemeClr val="bg1"/>
                    </a:solidFill>
                  </a:tcPr>
                </a:tc>
                <a:tc>
                  <a:txBody>
                    <a:bodyPr/>
                    <a:lstStyle/>
                    <a:p>
                      <a:pPr lvl="0" algn="l">
                        <a:buNone/>
                      </a:pPr>
                      <a:r>
                        <a:rPr lang="en-GB" sz="1200" u="none" strike="noStrike">
                          <a:effectLst/>
                        </a:rPr>
                        <a:t> </a:t>
                      </a:r>
                      <a:r>
                        <a:rPr lang="en-GB" sz="1200" u="none" strike="noStrike" err="1">
                          <a:effectLst/>
                        </a:rPr>
                        <a:t>OpenZR</a:t>
                      </a:r>
                      <a:r>
                        <a:rPr lang="en-GB" sz="1200" u="none" strike="noStrike">
                          <a:effectLst/>
                        </a:rPr>
                        <a:t>+ MSA, Enhanced</a:t>
                      </a:r>
                      <a:endParaRPr lang="en-GB" sz="1200" b="0" i="0" u="none" strike="noStrike">
                        <a:solidFill>
                          <a:srgbClr val="000000"/>
                        </a:solidFill>
                        <a:effectLst/>
                        <a:latin typeface="Calibri"/>
                      </a:endParaRPr>
                    </a:p>
                  </a:txBody>
                  <a:tcPr marL="9524" marR="9524" marT="9524" marB="0" anchor="b">
                    <a:solidFill>
                      <a:schemeClr val="bg1"/>
                    </a:solidFill>
                  </a:tcPr>
                </a:tc>
                <a:tc>
                  <a:txBody>
                    <a:bodyPr/>
                    <a:lstStyle/>
                    <a:p>
                      <a:pPr lvl="0" algn="l">
                        <a:buNone/>
                      </a:pPr>
                      <a:r>
                        <a:rPr lang="en-GB" sz="1200" u="none" strike="noStrike">
                          <a:effectLst/>
                        </a:rPr>
                        <a:t>openZrpOfec2</a:t>
                      </a:r>
                      <a:endParaRPr lang="en-GB" sz="1200" b="0" i="0" u="none" strike="noStrike">
                        <a:solidFill>
                          <a:srgbClr val="000000"/>
                        </a:solidFill>
                        <a:effectLst/>
                        <a:latin typeface="Calibri"/>
                      </a:endParaRPr>
                    </a:p>
                  </a:txBody>
                  <a:tcPr marL="9524" marR="9524" marT="9524" marB="0" anchor="b">
                    <a:solidFill>
                      <a:schemeClr val="bg1"/>
                    </a:solidFill>
                  </a:tcPr>
                </a:tc>
                <a:tc>
                  <a:txBody>
                    <a:bodyPr/>
                    <a:lstStyle/>
                    <a:p>
                      <a:pPr lvl="0" algn="l">
                        <a:buNone/>
                      </a:pPr>
                      <a:r>
                        <a:rPr lang="en-GB" sz="1200" u="none" strike="noStrike">
                          <a:effectLst/>
                        </a:rPr>
                        <a:t>4x 100GBASE-R </a:t>
                      </a:r>
                      <a:endParaRPr lang="en-GB" sz="1200" b="0" i="0" u="none" strike="noStrike">
                        <a:solidFill>
                          <a:srgbClr val="000000"/>
                        </a:solidFill>
                        <a:effectLst/>
                        <a:latin typeface="Calibri"/>
                      </a:endParaRPr>
                    </a:p>
                  </a:txBody>
                  <a:tcPr marL="9525" marR="9525" marT="9525" marB="0" anchor="b">
                    <a:solidFill>
                      <a:schemeClr val="bg1"/>
                    </a:solidFill>
                  </a:tcPr>
                </a:tc>
                <a:tc>
                  <a:txBody>
                    <a:bodyPr/>
                    <a:lstStyle/>
                    <a:p>
                      <a:pPr lvl="0" algn="l">
                        <a:buNone/>
                      </a:pPr>
                      <a:r>
                        <a:rPr lang="en-GB" sz="1200" u="none" strike="noStrike">
                          <a:effectLst/>
                        </a:rPr>
                        <a:t>c4-100g</a:t>
                      </a:r>
                      <a:endParaRPr lang="en-GB" sz="1200" b="0" i="0" u="none" strike="noStrike">
                        <a:solidFill>
                          <a:srgbClr val="000000"/>
                        </a:solidFill>
                        <a:effectLst/>
                        <a:latin typeface="Calibri"/>
                      </a:endParaRPr>
                    </a:p>
                  </a:txBody>
                  <a:tcPr marL="9524" marR="9524" marT="9524" marB="0" anchor="b">
                    <a:solidFill>
                      <a:schemeClr val="bg1"/>
                    </a:solidFill>
                  </a:tcPr>
                </a:tc>
                <a:tc>
                  <a:txBody>
                    <a:bodyPr/>
                    <a:lstStyle/>
                    <a:p>
                      <a:pPr lvl="0" algn="l">
                        <a:buNone/>
                      </a:pPr>
                      <a:r>
                        <a:rPr lang="en-GB" sz="1200" u="none" strike="noStrike">
                          <a:effectLst/>
                        </a:rPr>
                        <a:t> 4x 100GAUI-2 (2x 50G) </a:t>
                      </a:r>
                      <a:endParaRPr lang="en-GB" sz="1200" b="0" i="0" u="none" strike="noStrike">
                        <a:solidFill>
                          <a:srgbClr val="000000"/>
                        </a:solidFill>
                        <a:effectLst/>
                        <a:latin typeface="Calibri"/>
                      </a:endParaRPr>
                    </a:p>
                  </a:txBody>
                  <a:tcPr marL="9525" marR="9525" marT="9525" marB="0" anchor="b">
                    <a:solidFill>
                      <a:schemeClr val="bg1"/>
                    </a:solidFill>
                  </a:tcPr>
                </a:tc>
                <a:tc>
                  <a:txBody>
                    <a:bodyPr/>
                    <a:lstStyle/>
                    <a:p>
                      <a:pPr algn="l" fontAlgn="b"/>
                      <a:r>
                        <a:rPr lang="en-GB" sz="1200" u="none" strike="noStrike">
                          <a:effectLst/>
                        </a:rPr>
                        <a:t> </a:t>
                      </a:r>
                      <a:r>
                        <a:rPr lang="en-GB" sz="1200" u="none" strike="noStrike" err="1">
                          <a:effectLst/>
                        </a:rPr>
                        <a:t>oFEC</a:t>
                      </a:r>
                      <a:r>
                        <a:rPr lang="en-GB" sz="1200" u="none" strike="noStrike">
                          <a:effectLst/>
                        </a:rPr>
                        <a:t> </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l" fontAlgn="b"/>
                      <a:r>
                        <a:rPr lang="en-GB" sz="1200" u="none" strike="noStrike">
                          <a:effectLst/>
                        </a:rPr>
                        <a:t>DP-16QAM </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l" fontAlgn="b"/>
                      <a:r>
                        <a:rPr lang="en-GB" sz="1200" u="none" strike="noStrike">
                          <a:effectLst/>
                        </a:rPr>
                        <a:t> 60.1GBd </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bg1"/>
                    </a:solidFill>
                  </a:tcPr>
                </a:tc>
                <a:extLst>
                  <a:ext uri="{0D108BD9-81ED-4DB2-BD59-A6C34878D82A}">
                    <a16:rowId xmlns:a16="http://schemas.microsoft.com/office/drawing/2014/main" val="2590494297"/>
                  </a:ext>
                </a:extLst>
              </a:tr>
              <a:tr h="203200">
                <a:tc>
                  <a:txBody>
                    <a:bodyPr/>
                    <a:lstStyle/>
                    <a:p>
                      <a:pPr lvl="0" algn="ctr">
                        <a:buNone/>
                      </a:pPr>
                      <a:r>
                        <a:rPr lang="en-GB" sz="1200" u="none" strike="noStrike">
                          <a:effectLst/>
                        </a:rPr>
                        <a:t>9</a:t>
                      </a:r>
                      <a:endParaRPr lang="de-DE" sz="1200" b="0" i="0" u="none" strike="noStrike">
                        <a:solidFill>
                          <a:srgbClr val="000000"/>
                        </a:solidFill>
                        <a:effectLst/>
                        <a:latin typeface="Calibri"/>
                      </a:endParaRPr>
                    </a:p>
                  </a:txBody>
                  <a:tcPr marL="9525" marR="9525" marT="9525" marB="0" anchor="b">
                    <a:solidFill>
                      <a:schemeClr val="bg1">
                        <a:lumMod val="95000"/>
                      </a:schemeClr>
                    </a:solidFill>
                  </a:tcPr>
                </a:tc>
                <a:tc>
                  <a:txBody>
                    <a:bodyPr/>
                    <a:lstStyle/>
                    <a:p>
                      <a:pPr lvl="0" algn="l">
                        <a:buNone/>
                      </a:pPr>
                      <a:r>
                        <a:rPr lang="en-GB" sz="1200" u="none" strike="noStrike">
                          <a:effectLst/>
                        </a:rPr>
                        <a:t> </a:t>
                      </a:r>
                      <a:r>
                        <a:rPr lang="en-GB" sz="1200" u="none" strike="noStrike" err="1">
                          <a:effectLst/>
                        </a:rPr>
                        <a:t>OpenZR</a:t>
                      </a:r>
                      <a:r>
                        <a:rPr lang="en-GB" sz="1200" u="none" strike="noStrike">
                          <a:effectLst/>
                        </a:rPr>
                        <a:t>+ MSA</a:t>
                      </a:r>
                      <a:endParaRPr lang="en-GB" sz="1200" b="0" i="0" u="none" strike="noStrike">
                        <a:solidFill>
                          <a:srgbClr val="000000"/>
                        </a:solidFill>
                        <a:effectLst/>
                        <a:latin typeface="Calibri"/>
                      </a:endParaRPr>
                    </a:p>
                  </a:txBody>
                  <a:tcPr marL="9524" marR="9524" marT="9524" marB="0" anchor="b">
                    <a:solidFill>
                      <a:schemeClr val="bg1">
                        <a:lumMod val="95000"/>
                      </a:schemeClr>
                    </a:solidFill>
                  </a:tcPr>
                </a:tc>
                <a:tc>
                  <a:txBody>
                    <a:bodyPr/>
                    <a:lstStyle/>
                    <a:p>
                      <a:pPr lvl="0" algn="l">
                        <a:buNone/>
                      </a:pPr>
                      <a:r>
                        <a:rPr lang="en-GB" sz="1200" u="none" strike="noStrike">
                          <a:effectLst/>
                        </a:rPr>
                        <a:t>openZrpOfec1</a:t>
                      </a:r>
                      <a:endParaRPr lang="en-GB" sz="1200" b="0" i="0" u="none" strike="noStrike">
                        <a:solidFill>
                          <a:srgbClr val="000000"/>
                        </a:solidFill>
                        <a:effectLst/>
                        <a:latin typeface="Calibri"/>
                      </a:endParaRPr>
                    </a:p>
                  </a:txBody>
                  <a:tcPr marL="9524" marR="9524" marT="9524" marB="0" anchor="b">
                    <a:solidFill>
                      <a:schemeClr val="bg1">
                        <a:lumMod val="95000"/>
                      </a:schemeClr>
                    </a:solidFill>
                  </a:tcPr>
                </a:tc>
                <a:tc>
                  <a:txBody>
                    <a:bodyPr/>
                    <a:lstStyle/>
                    <a:p>
                      <a:pPr lvl="0" algn="l">
                        <a:buNone/>
                      </a:pPr>
                      <a:r>
                        <a:rPr lang="en-GB" sz="1200" u="none" strike="noStrike">
                          <a:effectLst/>
                        </a:rPr>
                        <a:t>2x 100GBASE-R </a:t>
                      </a:r>
                      <a:endParaRPr lang="en-GB" sz="1200" b="0" i="0" u="none" strike="noStrike">
                        <a:solidFill>
                          <a:srgbClr val="000000"/>
                        </a:solidFill>
                        <a:effectLst/>
                        <a:latin typeface="Calibri"/>
                      </a:endParaRPr>
                    </a:p>
                  </a:txBody>
                  <a:tcPr marL="9525" marR="9525" marT="9525" marB="0" anchor="b">
                    <a:solidFill>
                      <a:schemeClr val="bg1">
                        <a:lumMod val="95000"/>
                      </a:schemeClr>
                    </a:solidFill>
                  </a:tcPr>
                </a:tc>
                <a:tc>
                  <a:txBody>
                    <a:bodyPr/>
                    <a:lstStyle/>
                    <a:p>
                      <a:pPr lvl="0" algn="l">
                        <a:buNone/>
                      </a:pPr>
                      <a:r>
                        <a:rPr lang="en-GB" sz="1200" u="none" strike="noStrike">
                          <a:effectLst/>
                        </a:rPr>
                        <a:t>c2-100g-aui2</a:t>
                      </a:r>
                      <a:endParaRPr lang="en-GB" sz="1200" b="0" i="0" u="none" strike="noStrike">
                        <a:solidFill>
                          <a:srgbClr val="000000"/>
                        </a:solidFill>
                        <a:effectLst/>
                        <a:latin typeface="Calibri"/>
                      </a:endParaRPr>
                    </a:p>
                  </a:txBody>
                  <a:tcPr marL="9524" marR="9524" marT="9524" marB="0" anchor="b">
                    <a:solidFill>
                      <a:schemeClr val="bg1">
                        <a:lumMod val="95000"/>
                      </a:schemeClr>
                    </a:solidFill>
                  </a:tcPr>
                </a:tc>
                <a:tc>
                  <a:txBody>
                    <a:bodyPr/>
                    <a:lstStyle/>
                    <a:p>
                      <a:pPr lvl="0" algn="l">
                        <a:buNone/>
                      </a:pPr>
                      <a:r>
                        <a:rPr lang="en-GB" sz="1200" u="none" strike="noStrike">
                          <a:effectLst/>
                        </a:rPr>
                        <a:t> 2x 100GAUI-2 (2x 50G) </a:t>
                      </a:r>
                      <a:endParaRPr lang="en-GB" sz="1200" b="0" i="0" u="none" strike="noStrike">
                        <a:solidFill>
                          <a:srgbClr val="000000"/>
                        </a:solidFill>
                        <a:effectLst/>
                        <a:latin typeface="Calibri"/>
                      </a:endParaRPr>
                    </a:p>
                  </a:txBody>
                  <a:tcPr marL="9525" marR="9525" marT="9525" marB="0" anchor="b">
                    <a:solidFill>
                      <a:schemeClr val="bg1">
                        <a:lumMod val="95000"/>
                      </a:schemeClr>
                    </a:solidFill>
                  </a:tcPr>
                </a:tc>
                <a:tc>
                  <a:txBody>
                    <a:bodyPr/>
                    <a:lstStyle/>
                    <a:p>
                      <a:pPr algn="l" fontAlgn="b"/>
                      <a:r>
                        <a:rPr lang="en-GB" sz="1200" u="none" strike="noStrike">
                          <a:effectLst/>
                        </a:rPr>
                        <a:t> </a:t>
                      </a:r>
                      <a:r>
                        <a:rPr lang="en-GB" sz="1200" u="none" strike="noStrike" err="1">
                          <a:effectLst/>
                        </a:rPr>
                        <a:t>oFEC</a:t>
                      </a:r>
                      <a:r>
                        <a:rPr lang="en-GB" sz="1200" u="none" strike="noStrike">
                          <a:effectLst/>
                        </a:rPr>
                        <a:t> </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bg1">
                        <a:lumMod val="95000"/>
                      </a:schemeClr>
                    </a:solidFill>
                  </a:tcPr>
                </a:tc>
                <a:tc>
                  <a:txBody>
                    <a:bodyPr/>
                    <a:lstStyle/>
                    <a:p>
                      <a:pPr algn="l" fontAlgn="b"/>
                      <a:r>
                        <a:rPr lang="en-GB" sz="1200" u="none" strike="noStrike">
                          <a:effectLst/>
                        </a:rPr>
                        <a:t>DP-QPSK </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bg1">
                        <a:lumMod val="95000"/>
                      </a:schemeClr>
                    </a:solidFill>
                  </a:tcPr>
                </a:tc>
                <a:tc>
                  <a:txBody>
                    <a:bodyPr/>
                    <a:lstStyle/>
                    <a:p>
                      <a:pPr algn="l" fontAlgn="b"/>
                      <a:r>
                        <a:rPr lang="en-GB" sz="1200" u="none" strike="noStrike">
                          <a:effectLst/>
                        </a:rPr>
                        <a:t> 60.1GBd </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bg1">
                        <a:lumMod val="95000"/>
                      </a:schemeClr>
                    </a:solidFill>
                  </a:tcPr>
                </a:tc>
                <a:extLst>
                  <a:ext uri="{0D108BD9-81ED-4DB2-BD59-A6C34878D82A}">
                    <a16:rowId xmlns:a16="http://schemas.microsoft.com/office/drawing/2014/main" val="3913991667"/>
                  </a:ext>
                </a:extLst>
              </a:tr>
              <a:tr h="203200">
                <a:tc>
                  <a:txBody>
                    <a:bodyPr/>
                    <a:lstStyle/>
                    <a:p>
                      <a:pPr lvl="0" algn="ctr">
                        <a:buNone/>
                      </a:pPr>
                      <a:r>
                        <a:rPr lang="en-GB" sz="1200" u="none" strike="noStrike">
                          <a:effectLst/>
                        </a:rPr>
                        <a:t>10</a:t>
                      </a:r>
                      <a:endParaRPr lang="de-DE" sz="1200" b="0" i="0" u="none" strike="noStrike">
                        <a:solidFill>
                          <a:srgbClr val="000000"/>
                        </a:solidFill>
                        <a:effectLst/>
                        <a:latin typeface="Calibri"/>
                      </a:endParaRPr>
                    </a:p>
                  </a:txBody>
                  <a:tcPr marL="9525" marR="9525" marT="9525" marB="0" anchor="b">
                    <a:solidFill>
                      <a:schemeClr val="bg1"/>
                    </a:solidFill>
                  </a:tcPr>
                </a:tc>
                <a:tc>
                  <a:txBody>
                    <a:bodyPr/>
                    <a:lstStyle/>
                    <a:p>
                      <a:pPr lvl="0" algn="l">
                        <a:buNone/>
                      </a:pPr>
                      <a:r>
                        <a:rPr lang="en-GB" sz="1200" u="none" strike="noStrike">
                          <a:effectLst/>
                        </a:rPr>
                        <a:t> </a:t>
                      </a:r>
                      <a:r>
                        <a:rPr lang="en-GB" sz="1200" u="none" strike="noStrike" err="1">
                          <a:effectLst/>
                        </a:rPr>
                        <a:t>OpenZR</a:t>
                      </a:r>
                      <a:r>
                        <a:rPr lang="en-GB" sz="1200" u="none" strike="noStrike">
                          <a:effectLst/>
                        </a:rPr>
                        <a:t>+ MSA</a:t>
                      </a:r>
                      <a:endParaRPr lang="en-GB" sz="1200" b="0" i="0" u="none" strike="noStrike">
                        <a:solidFill>
                          <a:srgbClr val="000000"/>
                        </a:solidFill>
                        <a:effectLst/>
                        <a:latin typeface="Calibri"/>
                      </a:endParaRPr>
                    </a:p>
                  </a:txBody>
                  <a:tcPr marL="9524" marR="9524" marT="9524" marB="0" anchor="b">
                    <a:solidFill>
                      <a:schemeClr val="bg1"/>
                    </a:solidFill>
                  </a:tcPr>
                </a:tc>
                <a:tc>
                  <a:txBody>
                    <a:bodyPr/>
                    <a:lstStyle/>
                    <a:p>
                      <a:pPr lvl="0" algn="l">
                        <a:buNone/>
                      </a:pPr>
                      <a:r>
                        <a:rPr lang="en-GB" sz="1200" u="none" strike="noStrike">
                          <a:effectLst/>
                        </a:rPr>
                        <a:t>openZrpOfec2</a:t>
                      </a:r>
                      <a:endParaRPr lang="en-GB" sz="1200" b="0" i="0" u="none" strike="noStrike">
                        <a:solidFill>
                          <a:srgbClr val="000000"/>
                        </a:solidFill>
                        <a:effectLst/>
                        <a:latin typeface="Calibri"/>
                      </a:endParaRPr>
                    </a:p>
                  </a:txBody>
                  <a:tcPr marL="9524" marR="9524" marT="9524" marB="0" anchor="b">
                    <a:solidFill>
                      <a:schemeClr val="bg1"/>
                    </a:solidFill>
                  </a:tcPr>
                </a:tc>
                <a:tc>
                  <a:txBody>
                    <a:bodyPr/>
                    <a:lstStyle/>
                    <a:p>
                      <a:pPr lvl="0" algn="l">
                        <a:buNone/>
                      </a:pPr>
                      <a:r>
                        <a:rPr lang="en-GB" sz="1200" u="none" strike="noStrike">
                          <a:effectLst/>
                        </a:rPr>
                        <a:t>1x 100GBASE-R </a:t>
                      </a:r>
                      <a:endParaRPr lang="en-GB" sz="1200" b="0" i="0" u="none" strike="noStrike">
                        <a:solidFill>
                          <a:srgbClr val="000000"/>
                        </a:solidFill>
                        <a:effectLst/>
                        <a:latin typeface="Calibri"/>
                      </a:endParaRPr>
                    </a:p>
                  </a:txBody>
                  <a:tcPr marL="9525" marR="9525" marT="9525" marB="0" anchor="b">
                    <a:solidFill>
                      <a:schemeClr val="bg1"/>
                    </a:solidFill>
                  </a:tcPr>
                </a:tc>
                <a:tc>
                  <a:txBody>
                    <a:bodyPr/>
                    <a:lstStyle/>
                    <a:p>
                      <a:pPr lvl="0" algn="l">
                        <a:buNone/>
                      </a:pPr>
                      <a:r>
                        <a:rPr lang="en-GB" sz="1200" u="none" strike="noStrike">
                          <a:effectLst/>
                        </a:rPr>
                        <a:t>c1-100g-aui2</a:t>
                      </a:r>
                      <a:endParaRPr lang="en-GB" sz="1200" b="0" i="0" u="none" strike="noStrike">
                        <a:solidFill>
                          <a:srgbClr val="000000"/>
                        </a:solidFill>
                        <a:effectLst/>
                        <a:latin typeface="Calibri"/>
                      </a:endParaRPr>
                    </a:p>
                  </a:txBody>
                  <a:tcPr marL="9524" marR="9524" marT="9524" marB="0" anchor="b">
                    <a:solidFill>
                      <a:schemeClr val="bg1"/>
                    </a:solidFill>
                  </a:tcPr>
                </a:tc>
                <a:tc>
                  <a:txBody>
                    <a:bodyPr/>
                    <a:lstStyle/>
                    <a:p>
                      <a:pPr lvl="0" algn="l">
                        <a:buNone/>
                      </a:pPr>
                      <a:r>
                        <a:rPr lang="en-GB" sz="1200" u="none" strike="noStrike">
                          <a:effectLst/>
                        </a:rPr>
                        <a:t> 1x 100GAUI-2 (2x 50G) </a:t>
                      </a:r>
                      <a:endParaRPr lang="en-GB" sz="1200" b="0" i="0" u="none" strike="noStrike">
                        <a:solidFill>
                          <a:srgbClr val="000000"/>
                        </a:solidFill>
                        <a:effectLst/>
                        <a:latin typeface="Calibri"/>
                      </a:endParaRPr>
                    </a:p>
                  </a:txBody>
                  <a:tcPr marL="9525" marR="9525" marT="9525" marB="0" anchor="b">
                    <a:solidFill>
                      <a:schemeClr val="bg1"/>
                    </a:solidFill>
                  </a:tcPr>
                </a:tc>
                <a:tc>
                  <a:txBody>
                    <a:bodyPr/>
                    <a:lstStyle/>
                    <a:p>
                      <a:pPr algn="l" fontAlgn="b"/>
                      <a:r>
                        <a:rPr lang="en-GB" sz="1200" u="none" strike="noStrike">
                          <a:effectLst/>
                        </a:rPr>
                        <a:t> </a:t>
                      </a:r>
                      <a:r>
                        <a:rPr lang="en-GB" sz="1200" u="none" strike="noStrike" err="1">
                          <a:effectLst/>
                        </a:rPr>
                        <a:t>oFEC</a:t>
                      </a:r>
                      <a:r>
                        <a:rPr lang="en-GB" sz="1200" u="none" strike="noStrike">
                          <a:effectLst/>
                        </a:rPr>
                        <a:t> </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l" fontAlgn="b"/>
                      <a:r>
                        <a:rPr lang="en-GB" sz="1200" u="none" strike="noStrike">
                          <a:effectLst/>
                        </a:rPr>
                        <a:t>DP-QPSK </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l" fontAlgn="b"/>
                      <a:r>
                        <a:rPr lang="en-GB" sz="1200" u="none" strike="noStrike">
                          <a:effectLst/>
                        </a:rPr>
                        <a:t> 30.1GBd </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bg1"/>
                    </a:solidFill>
                  </a:tcPr>
                </a:tc>
                <a:extLst>
                  <a:ext uri="{0D108BD9-81ED-4DB2-BD59-A6C34878D82A}">
                    <a16:rowId xmlns:a16="http://schemas.microsoft.com/office/drawing/2014/main" val="3645955344"/>
                  </a:ext>
                </a:extLst>
              </a:tr>
              <a:tr h="203200">
                <a:tc>
                  <a:txBody>
                    <a:bodyPr/>
                    <a:lstStyle/>
                    <a:p>
                      <a:pPr lvl="0" algn="ctr">
                        <a:buNone/>
                      </a:pPr>
                      <a:r>
                        <a:rPr lang="en-GB" sz="1200" u="none" strike="noStrike">
                          <a:effectLst/>
                        </a:rPr>
                        <a:t>11</a:t>
                      </a:r>
                      <a:endParaRPr lang="de-DE" sz="1200" b="0" i="0" u="none" strike="noStrike">
                        <a:solidFill>
                          <a:srgbClr val="000000"/>
                        </a:solidFill>
                        <a:effectLst/>
                        <a:latin typeface="Calibri"/>
                      </a:endParaRPr>
                    </a:p>
                  </a:txBody>
                  <a:tcPr marL="9525" marR="9525" marT="9525" marB="0" anchor="b">
                    <a:solidFill>
                      <a:schemeClr val="bg1">
                        <a:lumMod val="95000"/>
                      </a:schemeClr>
                    </a:solidFill>
                  </a:tcPr>
                </a:tc>
                <a:tc>
                  <a:txBody>
                    <a:bodyPr/>
                    <a:lstStyle/>
                    <a:p>
                      <a:pPr lvl="0" algn="l">
                        <a:buNone/>
                      </a:pPr>
                      <a:r>
                        <a:rPr lang="en-GB" sz="1200" u="none" strike="noStrike">
                          <a:effectLst/>
                        </a:rPr>
                        <a:t> </a:t>
                      </a:r>
                      <a:r>
                        <a:rPr lang="en-GB" sz="1200" u="none" strike="noStrike" err="1">
                          <a:effectLst/>
                        </a:rPr>
                        <a:t>OpenZR</a:t>
                      </a:r>
                      <a:r>
                        <a:rPr lang="en-GB" sz="1200" u="none" strike="noStrike">
                          <a:effectLst/>
                        </a:rPr>
                        <a:t>+ MSA</a:t>
                      </a:r>
                      <a:endParaRPr lang="en-GB" sz="1200" b="0" i="0" u="none" strike="noStrike">
                        <a:solidFill>
                          <a:srgbClr val="000000"/>
                        </a:solidFill>
                        <a:effectLst/>
                        <a:latin typeface="Calibri"/>
                      </a:endParaRPr>
                    </a:p>
                  </a:txBody>
                  <a:tcPr marL="9524" marR="9524" marT="9524" marB="0" anchor="b">
                    <a:solidFill>
                      <a:schemeClr val="bg1">
                        <a:lumMod val="95000"/>
                      </a:schemeClr>
                    </a:solidFill>
                  </a:tcPr>
                </a:tc>
                <a:tc>
                  <a:txBody>
                    <a:bodyPr/>
                    <a:lstStyle/>
                    <a:p>
                      <a:pPr lvl="0" algn="l">
                        <a:buNone/>
                      </a:pPr>
                      <a:r>
                        <a:rPr lang="en-GB" sz="1200" u="none" strike="noStrike">
                          <a:effectLst/>
                        </a:rPr>
                        <a:t>openZrpOfec1</a:t>
                      </a:r>
                      <a:endParaRPr lang="en-GB" sz="1200" b="0" i="0" u="none" strike="noStrike">
                        <a:solidFill>
                          <a:srgbClr val="000000"/>
                        </a:solidFill>
                        <a:effectLst/>
                        <a:latin typeface="Calibri"/>
                      </a:endParaRPr>
                    </a:p>
                  </a:txBody>
                  <a:tcPr marL="9524" marR="9524" marT="9524" marB="0" anchor="b">
                    <a:solidFill>
                      <a:schemeClr val="bg1">
                        <a:lumMod val="95000"/>
                      </a:schemeClr>
                    </a:solidFill>
                  </a:tcPr>
                </a:tc>
                <a:tc>
                  <a:txBody>
                    <a:bodyPr/>
                    <a:lstStyle/>
                    <a:p>
                      <a:pPr lvl="0" algn="l">
                        <a:buNone/>
                      </a:pPr>
                      <a:r>
                        <a:rPr lang="en-GB" sz="1200" u="none" strike="noStrike">
                          <a:effectLst/>
                        </a:rPr>
                        <a:t>3x 100GBASE-R </a:t>
                      </a:r>
                      <a:endParaRPr lang="en-GB" sz="1200" b="0" i="0" u="none" strike="noStrike">
                        <a:solidFill>
                          <a:srgbClr val="000000"/>
                        </a:solidFill>
                        <a:effectLst/>
                        <a:latin typeface="Calibri"/>
                      </a:endParaRPr>
                    </a:p>
                  </a:txBody>
                  <a:tcPr marL="9525" marR="9525" marT="9525" marB="0" anchor="b">
                    <a:solidFill>
                      <a:schemeClr val="bg1">
                        <a:lumMod val="95000"/>
                      </a:schemeClr>
                    </a:solidFill>
                  </a:tcPr>
                </a:tc>
                <a:tc>
                  <a:txBody>
                    <a:bodyPr/>
                    <a:lstStyle/>
                    <a:p>
                      <a:pPr lvl="0" algn="l">
                        <a:buNone/>
                      </a:pPr>
                      <a:r>
                        <a:rPr lang="en-GB" sz="1200" u="none" strike="noStrike">
                          <a:effectLst/>
                        </a:rPr>
                        <a:t>c3-100g</a:t>
                      </a:r>
                      <a:endParaRPr lang="en-GB" sz="1200" b="0" i="0" u="none" strike="noStrike">
                        <a:solidFill>
                          <a:srgbClr val="000000"/>
                        </a:solidFill>
                        <a:effectLst/>
                        <a:latin typeface="Calibri"/>
                      </a:endParaRPr>
                    </a:p>
                  </a:txBody>
                  <a:tcPr marL="9524" marR="9524" marT="9524" marB="0" anchor="b">
                    <a:solidFill>
                      <a:schemeClr val="bg1">
                        <a:lumMod val="95000"/>
                      </a:schemeClr>
                    </a:solidFill>
                  </a:tcPr>
                </a:tc>
                <a:tc>
                  <a:txBody>
                    <a:bodyPr/>
                    <a:lstStyle/>
                    <a:p>
                      <a:pPr lvl="0" algn="l">
                        <a:buNone/>
                      </a:pPr>
                      <a:r>
                        <a:rPr lang="en-GB" sz="1200" u="none" strike="noStrike">
                          <a:effectLst/>
                        </a:rPr>
                        <a:t> 3x 100GAUI-2 (2x 50G) </a:t>
                      </a:r>
                      <a:endParaRPr lang="en-GB" sz="1200" b="0" i="0" u="none" strike="noStrike">
                        <a:solidFill>
                          <a:srgbClr val="000000"/>
                        </a:solidFill>
                        <a:effectLst/>
                        <a:latin typeface="Calibri"/>
                      </a:endParaRPr>
                    </a:p>
                  </a:txBody>
                  <a:tcPr marL="9525" marR="9525" marT="9525" marB="0" anchor="b">
                    <a:solidFill>
                      <a:schemeClr val="bg1">
                        <a:lumMod val="95000"/>
                      </a:schemeClr>
                    </a:solidFill>
                  </a:tcPr>
                </a:tc>
                <a:tc>
                  <a:txBody>
                    <a:bodyPr/>
                    <a:lstStyle/>
                    <a:p>
                      <a:pPr algn="l" fontAlgn="b"/>
                      <a:r>
                        <a:rPr lang="en-GB" sz="1200" u="none" strike="noStrike">
                          <a:effectLst/>
                        </a:rPr>
                        <a:t> </a:t>
                      </a:r>
                      <a:r>
                        <a:rPr lang="en-GB" sz="1200" u="none" strike="noStrike" err="1">
                          <a:effectLst/>
                        </a:rPr>
                        <a:t>oFEC</a:t>
                      </a:r>
                      <a:r>
                        <a:rPr lang="en-GB" sz="1200" u="none" strike="noStrike">
                          <a:effectLst/>
                        </a:rPr>
                        <a:t> </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bg1">
                        <a:lumMod val="95000"/>
                      </a:schemeClr>
                    </a:solidFill>
                  </a:tcPr>
                </a:tc>
                <a:tc>
                  <a:txBody>
                    <a:bodyPr/>
                    <a:lstStyle/>
                    <a:p>
                      <a:pPr algn="l" fontAlgn="b"/>
                      <a:r>
                        <a:rPr lang="en-GB" sz="1200" u="none" strike="noStrike">
                          <a:effectLst/>
                        </a:rPr>
                        <a:t>DP-8QAM </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bg1">
                        <a:lumMod val="95000"/>
                      </a:schemeClr>
                    </a:solidFill>
                  </a:tcPr>
                </a:tc>
                <a:tc>
                  <a:txBody>
                    <a:bodyPr/>
                    <a:lstStyle/>
                    <a:p>
                      <a:pPr algn="l" fontAlgn="b"/>
                      <a:r>
                        <a:rPr lang="en-GB" sz="1200" u="none" strike="noStrike">
                          <a:effectLst/>
                        </a:rPr>
                        <a:t> 60.1GBd </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bg1">
                        <a:lumMod val="95000"/>
                      </a:schemeClr>
                    </a:solidFill>
                  </a:tcPr>
                </a:tc>
                <a:extLst>
                  <a:ext uri="{0D108BD9-81ED-4DB2-BD59-A6C34878D82A}">
                    <a16:rowId xmlns:a16="http://schemas.microsoft.com/office/drawing/2014/main" val="3954106220"/>
                  </a:ext>
                </a:extLst>
              </a:tr>
              <a:tr h="203200">
                <a:tc>
                  <a:txBody>
                    <a:bodyPr/>
                    <a:lstStyle/>
                    <a:p>
                      <a:pPr lvl="0" algn="ctr">
                        <a:buNone/>
                      </a:pPr>
                      <a:r>
                        <a:rPr lang="en-GB" sz="1200" u="none" strike="noStrike">
                          <a:effectLst/>
                        </a:rPr>
                        <a:t>12</a:t>
                      </a:r>
                      <a:endParaRPr lang="de-DE" sz="1200" b="0" i="0" u="none" strike="noStrike">
                        <a:solidFill>
                          <a:srgbClr val="000000"/>
                        </a:solidFill>
                        <a:effectLst/>
                        <a:latin typeface="Calibri"/>
                      </a:endParaRPr>
                    </a:p>
                  </a:txBody>
                  <a:tcPr marL="9525" marR="9525" marT="9525" marB="0" anchor="b">
                    <a:solidFill>
                      <a:schemeClr val="bg1"/>
                    </a:solidFill>
                  </a:tcPr>
                </a:tc>
                <a:tc>
                  <a:txBody>
                    <a:bodyPr/>
                    <a:lstStyle/>
                    <a:p>
                      <a:pPr lvl="0" algn="l">
                        <a:buNone/>
                      </a:pPr>
                      <a:r>
                        <a:rPr lang="en-GB" sz="1200" u="none" strike="noStrike">
                          <a:effectLst/>
                        </a:rPr>
                        <a:t> </a:t>
                      </a:r>
                      <a:r>
                        <a:rPr lang="en-GB" sz="1200" u="none" strike="noStrike" err="1">
                          <a:effectLst/>
                        </a:rPr>
                        <a:t>OpenZR</a:t>
                      </a:r>
                      <a:r>
                        <a:rPr lang="en-GB" sz="1200" u="none" strike="noStrike">
                          <a:effectLst/>
                        </a:rPr>
                        <a:t>+ MSA, Enhanced</a:t>
                      </a:r>
                      <a:endParaRPr lang="en-GB" sz="1200" b="0" i="0" u="none" strike="noStrike">
                        <a:solidFill>
                          <a:srgbClr val="000000"/>
                        </a:solidFill>
                        <a:effectLst/>
                        <a:latin typeface="Calibri"/>
                      </a:endParaRPr>
                    </a:p>
                  </a:txBody>
                  <a:tcPr marL="9524" marR="9524" marT="9524" marB="0" anchor="b">
                    <a:solidFill>
                      <a:schemeClr val="bg1"/>
                    </a:solidFill>
                  </a:tcPr>
                </a:tc>
                <a:tc>
                  <a:txBody>
                    <a:bodyPr/>
                    <a:lstStyle/>
                    <a:p>
                      <a:pPr lvl="0" algn="l">
                        <a:buNone/>
                      </a:pPr>
                      <a:endParaRPr lang="en-GB" sz="1200" u="none" strike="noStrike">
                        <a:effectLst/>
                      </a:endParaRPr>
                    </a:p>
                  </a:txBody>
                  <a:tcPr marL="9524" marR="9524" marT="9524" marB="0" anchor="b">
                    <a:solidFill>
                      <a:schemeClr val="bg1"/>
                    </a:solidFill>
                  </a:tcPr>
                </a:tc>
                <a:tc>
                  <a:txBody>
                    <a:bodyPr/>
                    <a:lstStyle/>
                    <a:p>
                      <a:pPr lvl="0" algn="l">
                        <a:buNone/>
                      </a:pPr>
                      <a:r>
                        <a:rPr lang="en-GB" sz="1200" u="none" strike="noStrike">
                          <a:effectLst/>
                        </a:rPr>
                        <a:t>3x 100GBASE-R </a:t>
                      </a:r>
                      <a:endParaRPr lang="en-GB" sz="1200" b="0" i="0" u="none" strike="noStrike">
                        <a:solidFill>
                          <a:srgbClr val="000000"/>
                        </a:solidFill>
                        <a:effectLst/>
                        <a:latin typeface="Calibri"/>
                      </a:endParaRPr>
                    </a:p>
                  </a:txBody>
                  <a:tcPr marL="9525" marR="9525" marT="9525" marB="0" anchor="b">
                    <a:solidFill>
                      <a:schemeClr val="bg1"/>
                    </a:solidFill>
                  </a:tcPr>
                </a:tc>
                <a:tc>
                  <a:txBody>
                    <a:bodyPr/>
                    <a:lstStyle/>
                    <a:p>
                      <a:pPr lvl="0" algn="l">
                        <a:buNone/>
                      </a:pPr>
                      <a:endParaRPr lang="en-GB" sz="1200" u="none" strike="noStrike">
                        <a:effectLst/>
                      </a:endParaRPr>
                    </a:p>
                  </a:txBody>
                  <a:tcPr marL="9524" marR="9524" marT="9524" marB="0" anchor="b">
                    <a:solidFill>
                      <a:schemeClr val="bg1"/>
                    </a:solidFill>
                  </a:tcPr>
                </a:tc>
                <a:tc>
                  <a:txBody>
                    <a:bodyPr/>
                    <a:lstStyle/>
                    <a:p>
                      <a:pPr lvl="0" algn="l">
                        <a:buNone/>
                      </a:pPr>
                      <a:r>
                        <a:rPr lang="en-GB" sz="1200" u="none" strike="noStrike">
                          <a:effectLst/>
                        </a:rPr>
                        <a:t> 3x 100GAUI-2 (2x 50G) </a:t>
                      </a:r>
                      <a:endParaRPr lang="en-GB" sz="1200" b="0" i="0" u="none" strike="noStrike">
                        <a:solidFill>
                          <a:srgbClr val="000000"/>
                        </a:solidFill>
                        <a:effectLst/>
                        <a:latin typeface="Calibri"/>
                      </a:endParaRPr>
                    </a:p>
                  </a:txBody>
                  <a:tcPr marL="9525" marR="9525" marT="9525" marB="0" anchor="b">
                    <a:solidFill>
                      <a:schemeClr val="bg1"/>
                    </a:solidFill>
                  </a:tcPr>
                </a:tc>
                <a:tc>
                  <a:txBody>
                    <a:bodyPr/>
                    <a:lstStyle/>
                    <a:p>
                      <a:pPr algn="l" fontAlgn="b"/>
                      <a:r>
                        <a:rPr lang="en-GB" sz="1200" u="none" strike="noStrike">
                          <a:effectLst/>
                        </a:rPr>
                        <a:t> </a:t>
                      </a:r>
                      <a:r>
                        <a:rPr lang="en-GB" sz="1200" u="none" strike="noStrike" err="1">
                          <a:effectLst/>
                        </a:rPr>
                        <a:t>oFEC</a:t>
                      </a:r>
                      <a:r>
                        <a:rPr lang="en-GB" sz="1200" u="none" strike="noStrike">
                          <a:effectLst/>
                        </a:rPr>
                        <a:t> </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l" fontAlgn="b"/>
                      <a:r>
                        <a:rPr lang="en-GB" sz="1200" u="none" strike="noStrike">
                          <a:effectLst/>
                        </a:rPr>
                        <a:t>DP-8QAM </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l" fontAlgn="b"/>
                      <a:r>
                        <a:rPr lang="en-GB" sz="1200" u="none" strike="noStrike">
                          <a:effectLst/>
                        </a:rPr>
                        <a:t> 60.1GBd </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bg1"/>
                    </a:solidFill>
                  </a:tcPr>
                </a:tc>
                <a:extLst>
                  <a:ext uri="{0D108BD9-81ED-4DB2-BD59-A6C34878D82A}">
                    <a16:rowId xmlns:a16="http://schemas.microsoft.com/office/drawing/2014/main" val="2498177600"/>
                  </a:ext>
                </a:extLst>
              </a:tr>
              <a:tr h="203200">
                <a:tc>
                  <a:txBody>
                    <a:bodyPr/>
                    <a:lstStyle/>
                    <a:p>
                      <a:pPr lvl="0" algn="ctr">
                        <a:buNone/>
                      </a:pPr>
                      <a:r>
                        <a:rPr lang="en-GB" sz="1200" u="none" strike="noStrike">
                          <a:effectLst/>
                        </a:rPr>
                        <a:t>13</a:t>
                      </a:r>
                      <a:endParaRPr lang="de-DE" sz="1200" b="0" i="0" u="none" strike="noStrike">
                        <a:solidFill>
                          <a:srgbClr val="000000"/>
                        </a:solidFill>
                        <a:effectLst/>
                        <a:latin typeface="Calibri"/>
                      </a:endParaRPr>
                    </a:p>
                  </a:txBody>
                  <a:tcPr marL="9525" marR="9525" marT="9525" marB="0" anchor="b">
                    <a:solidFill>
                      <a:schemeClr val="bg1">
                        <a:lumMod val="95000"/>
                      </a:schemeClr>
                    </a:solidFill>
                  </a:tcPr>
                </a:tc>
                <a:tc>
                  <a:txBody>
                    <a:bodyPr/>
                    <a:lstStyle/>
                    <a:p>
                      <a:pPr lvl="0" algn="l">
                        <a:buNone/>
                      </a:pPr>
                      <a:r>
                        <a:rPr lang="en-GB" sz="1200" u="none" strike="noStrike">
                          <a:effectLst/>
                        </a:rPr>
                        <a:t> OIF 400ZR, amplified</a:t>
                      </a:r>
                      <a:endParaRPr lang="en-GB" sz="1200" b="0" i="0" u="none" strike="noStrike">
                        <a:solidFill>
                          <a:srgbClr val="000000"/>
                        </a:solidFill>
                        <a:effectLst/>
                        <a:latin typeface="Calibri"/>
                      </a:endParaRPr>
                    </a:p>
                  </a:txBody>
                  <a:tcPr marL="9524" marR="9524" marT="9524" marB="0" anchor="b">
                    <a:solidFill>
                      <a:schemeClr val="bg1">
                        <a:lumMod val="95000"/>
                      </a:schemeClr>
                    </a:solidFill>
                  </a:tcPr>
                </a:tc>
                <a:tc>
                  <a:txBody>
                    <a:bodyPr/>
                    <a:lstStyle/>
                    <a:p>
                      <a:pPr lvl="0" algn="l">
                        <a:buNone/>
                      </a:pPr>
                      <a:r>
                        <a:rPr lang="en-GB" sz="1200" u="none" strike="noStrike">
                          <a:effectLst/>
                        </a:rPr>
                        <a:t>oif-400g-zr</a:t>
                      </a:r>
                      <a:endParaRPr lang="en-GB" sz="1200" b="0" i="0" u="none" strike="noStrike">
                        <a:solidFill>
                          <a:srgbClr val="000000"/>
                        </a:solidFill>
                        <a:effectLst/>
                        <a:latin typeface="Calibri"/>
                      </a:endParaRPr>
                    </a:p>
                  </a:txBody>
                  <a:tcPr marL="9524" marR="9524" marT="9524" marB="0" anchor="b">
                    <a:solidFill>
                      <a:schemeClr val="bg1">
                        <a:lumMod val="95000"/>
                      </a:schemeClr>
                    </a:solidFill>
                  </a:tcPr>
                </a:tc>
                <a:tc>
                  <a:txBody>
                    <a:bodyPr/>
                    <a:lstStyle/>
                    <a:p>
                      <a:pPr lvl="0" algn="l">
                        <a:buNone/>
                      </a:pPr>
                      <a:r>
                        <a:rPr lang="en-GB" sz="1200" u="none" strike="noStrike">
                          <a:effectLst/>
                        </a:rPr>
                        <a:t>4x 100GBASE-R </a:t>
                      </a:r>
                      <a:endParaRPr lang="en-GB" sz="1200" b="0" i="0" u="none" strike="noStrike">
                        <a:solidFill>
                          <a:srgbClr val="000000"/>
                        </a:solidFill>
                        <a:effectLst/>
                        <a:latin typeface="Calibri"/>
                      </a:endParaRPr>
                    </a:p>
                  </a:txBody>
                  <a:tcPr marL="9525" marR="9525" marT="9525" marB="0" anchor="b">
                    <a:solidFill>
                      <a:schemeClr val="bg1">
                        <a:lumMod val="95000"/>
                      </a:schemeClr>
                    </a:solidFill>
                  </a:tcPr>
                </a:tc>
                <a:tc>
                  <a:txBody>
                    <a:bodyPr/>
                    <a:lstStyle/>
                    <a:p>
                      <a:pPr lvl="0" algn="l">
                        <a:buNone/>
                      </a:pPr>
                      <a:r>
                        <a:rPr lang="en-GB" sz="1200" u="none" strike="noStrike">
                          <a:effectLst/>
                        </a:rPr>
                        <a:t>c4-100g</a:t>
                      </a:r>
                      <a:endParaRPr lang="en-GB" sz="1200" b="0" i="0" u="none" strike="noStrike">
                        <a:solidFill>
                          <a:srgbClr val="000000"/>
                        </a:solidFill>
                        <a:effectLst/>
                        <a:latin typeface="Calibri"/>
                      </a:endParaRPr>
                    </a:p>
                  </a:txBody>
                  <a:tcPr marL="9524" marR="9524" marT="9524" marB="0" anchor="b">
                    <a:solidFill>
                      <a:schemeClr val="bg1">
                        <a:lumMod val="95000"/>
                      </a:schemeClr>
                    </a:solidFill>
                  </a:tcPr>
                </a:tc>
                <a:tc>
                  <a:txBody>
                    <a:bodyPr/>
                    <a:lstStyle/>
                    <a:p>
                      <a:pPr lvl="0" algn="l">
                        <a:buNone/>
                      </a:pPr>
                      <a:r>
                        <a:rPr lang="en-GB" sz="1200" u="none" strike="noStrike">
                          <a:effectLst/>
                        </a:rPr>
                        <a:t> 4x 100GAUI-2 (2x 50G) </a:t>
                      </a:r>
                      <a:endParaRPr lang="en-GB" sz="1200" b="0" i="0" u="none" strike="noStrike">
                        <a:solidFill>
                          <a:srgbClr val="000000"/>
                        </a:solidFill>
                        <a:effectLst/>
                        <a:latin typeface="Calibri"/>
                      </a:endParaRPr>
                    </a:p>
                  </a:txBody>
                  <a:tcPr marL="9525" marR="9525" marT="9525" marB="0" anchor="b">
                    <a:solidFill>
                      <a:schemeClr val="bg1">
                        <a:lumMod val="95000"/>
                      </a:schemeClr>
                    </a:solidFill>
                  </a:tcPr>
                </a:tc>
                <a:tc>
                  <a:txBody>
                    <a:bodyPr/>
                    <a:lstStyle/>
                    <a:p>
                      <a:pPr algn="l" fontAlgn="b"/>
                      <a:r>
                        <a:rPr lang="en-GB" sz="1200" u="none" strike="noStrike">
                          <a:effectLst/>
                        </a:rPr>
                        <a:t> CFEC </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bg1">
                        <a:lumMod val="95000"/>
                      </a:schemeClr>
                    </a:solidFill>
                  </a:tcPr>
                </a:tc>
                <a:tc>
                  <a:txBody>
                    <a:bodyPr/>
                    <a:lstStyle/>
                    <a:p>
                      <a:pPr algn="l" fontAlgn="b"/>
                      <a:r>
                        <a:rPr lang="en-GB" sz="1200" u="none" strike="noStrike">
                          <a:effectLst/>
                        </a:rPr>
                        <a:t>DP-16QAM </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bg1">
                        <a:lumMod val="95000"/>
                      </a:schemeClr>
                    </a:solidFill>
                  </a:tcPr>
                </a:tc>
                <a:tc>
                  <a:txBody>
                    <a:bodyPr/>
                    <a:lstStyle/>
                    <a:p>
                      <a:pPr algn="l" fontAlgn="b"/>
                      <a:r>
                        <a:rPr lang="en-GB" sz="1200" u="none" strike="noStrike">
                          <a:effectLst/>
                        </a:rPr>
                        <a:t> 59.8GBd </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bg1">
                        <a:lumMod val="95000"/>
                      </a:schemeClr>
                    </a:solidFill>
                  </a:tcPr>
                </a:tc>
                <a:extLst>
                  <a:ext uri="{0D108BD9-81ED-4DB2-BD59-A6C34878D82A}">
                    <a16:rowId xmlns:a16="http://schemas.microsoft.com/office/drawing/2014/main" val="106799331"/>
                  </a:ext>
                </a:extLst>
              </a:tr>
              <a:tr h="203200">
                <a:tc>
                  <a:txBody>
                    <a:bodyPr/>
                    <a:lstStyle/>
                    <a:p>
                      <a:pPr lvl="0" algn="ctr">
                        <a:buNone/>
                      </a:pPr>
                      <a:r>
                        <a:rPr lang="en-GB" sz="1200" u="none" strike="noStrike">
                          <a:effectLst/>
                        </a:rPr>
                        <a:t>14</a:t>
                      </a:r>
                      <a:endParaRPr lang="de-DE" sz="1200" b="0" i="0" u="none" strike="noStrike">
                        <a:solidFill>
                          <a:srgbClr val="000000"/>
                        </a:solidFill>
                        <a:effectLst/>
                        <a:latin typeface="Calibri"/>
                      </a:endParaRPr>
                    </a:p>
                  </a:txBody>
                  <a:tcPr marL="9525" marR="9525" marT="9525" marB="0" anchor="b">
                    <a:solidFill>
                      <a:schemeClr val="bg1"/>
                    </a:solidFill>
                  </a:tcPr>
                </a:tc>
                <a:tc>
                  <a:txBody>
                    <a:bodyPr/>
                    <a:lstStyle/>
                    <a:p>
                      <a:pPr lvl="0" algn="l">
                        <a:buNone/>
                      </a:pPr>
                      <a:r>
                        <a:rPr lang="en-GB" sz="1200" u="none" strike="noStrike">
                          <a:effectLst/>
                        </a:rPr>
                        <a:t> </a:t>
                      </a:r>
                      <a:r>
                        <a:rPr lang="en-GB" sz="1200" u="none" strike="noStrike" err="1">
                          <a:effectLst/>
                        </a:rPr>
                        <a:t>OpenZR</a:t>
                      </a:r>
                      <a:r>
                        <a:rPr lang="en-GB" sz="1200" u="none" strike="noStrike">
                          <a:effectLst/>
                        </a:rPr>
                        <a:t>+ MSA, Enhanced</a:t>
                      </a:r>
                      <a:endParaRPr lang="en-GB" sz="1200" b="0" i="0" u="none" strike="noStrike">
                        <a:solidFill>
                          <a:srgbClr val="000000"/>
                        </a:solidFill>
                        <a:effectLst/>
                        <a:latin typeface="Calibri"/>
                      </a:endParaRPr>
                    </a:p>
                  </a:txBody>
                  <a:tcPr marL="9524" marR="9524" marT="9524" marB="0" anchor="b">
                    <a:solidFill>
                      <a:schemeClr val="bg1"/>
                    </a:solidFill>
                  </a:tcPr>
                </a:tc>
                <a:tc>
                  <a:txBody>
                    <a:bodyPr/>
                    <a:lstStyle/>
                    <a:p>
                      <a:pPr lvl="0" algn="l">
                        <a:buNone/>
                      </a:pPr>
                      <a:r>
                        <a:rPr lang="en-GB" sz="1200" u="none" strike="noStrike">
                          <a:effectLst/>
                        </a:rPr>
                        <a:t>openZrpOfec2</a:t>
                      </a:r>
                      <a:endParaRPr lang="en-GB" sz="1200" b="0" i="0" u="none" strike="noStrike">
                        <a:solidFill>
                          <a:srgbClr val="000000"/>
                        </a:solidFill>
                        <a:effectLst/>
                        <a:latin typeface="Calibri"/>
                      </a:endParaRPr>
                    </a:p>
                  </a:txBody>
                  <a:tcPr marL="9524" marR="9524" marT="9524" marB="0" anchor="b">
                    <a:solidFill>
                      <a:schemeClr val="bg1"/>
                    </a:solidFill>
                  </a:tcPr>
                </a:tc>
                <a:tc>
                  <a:txBody>
                    <a:bodyPr/>
                    <a:lstStyle/>
                    <a:p>
                      <a:pPr lvl="0" algn="l">
                        <a:buNone/>
                      </a:pPr>
                      <a:r>
                        <a:rPr lang="en-GB" sz="1200" u="none" strike="noStrike">
                          <a:effectLst/>
                        </a:rPr>
                        <a:t>2x 100GBASE-R </a:t>
                      </a:r>
                      <a:endParaRPr lang="en-GB" sz="1200" b="0" i="0" u="none" strike="noStrike">
                        <a:solidFill>
                          <a:srgbClr val="000000"/>
                        </a:solidFill>
                        <a:effectLst/>
                        <a:latin typeface="Calibri"/>
                      </a:endParaRPr>
                    </a:p>
                  </a:txBody>
                  <a:tcPr marL="9525" marR="9525" marT="9525" marB="0" anchor="b">
                    <a:solidFill>
                      <a:schemeClr val="bg1"/>
                    </a:solidFill>
                  </a:tcPr>
                </a:tc>
                <a:tc>
                  <a:txBody>
                    <a:bodyPr/>
                    <a:lstStyle/>
                    <a:p>
                      <a:pPr lvl="0" algn="l">
                        <a:buNone/>
                      </a:pPr>
                      <a:r>
                        <a:rPr lang="en-GB" sz="1200" u="none" strike="noStrike">
                          <a:effectLst/>
                        </a:rPr>
                        <a:t>c2-100g-aui2</a:t>
                      </a:r>
                      <a:endParaRPr lang="en-GB" sz="1200" b="0" i="0" u="none" strike="noStrike">
                        <a:solidFill>
                          <a:srgbClr val="000000"/>
                        </a:solidFill>
                        <a:effectLst/>
                        <a:latin typeface="Calibri"/>
                      </a:endParaRPr>
                    </a:p>
                  </a:txBody>
                  <a:tcPr marL="9524" marR="9524" marT="9524" marB="0" anchor="b">
                    <a:solidFill>
                      <a:schemeClr val="bg1"/>
                    </a:solidFill>
                  </a:tcPr>
                </a:tc>
                <a:tc>
                  <a:txBody>
                    <a:bodyPr/>
                    <a:lstStyle/>
                    <a:p>
                      <a:pPr lvl="0" algn="l">
                        <a:buNone/>
                      </a:pPr>
                      <a:r>
                        <a:rPr lang="en-GB" sz="1200" u="none" strike="noStrike">
                          <a:effectLst/>
                        </a:rPr>
                        <a:t> 2x 100GAUI-2 (2x50G) </a:t>
                      </a:r>
                      <a:endParaRPr lang="en-GB" sz="1200" b="0" i="0" u="none" strike="noStrike">
                        <a:solidFill>
                          <a:srgbClr val="000000"/>
                        </a:solidFill>
                        <a:effectLst/>
                        <a:latin typeface="Calibri"/>
                      </a:endParaRPr>
                    </a:p>
                  </a:txBody>
                  <a:tcPr marL="9525" marR="9525" marT="9525" marB="0" anchor="b">
                    <a:solidFill>
                      <a:schemeClr val="bg1"/>
                    </a:solidFill>
                  </a:tcPr>
                </a:tc>
                <a:tc>
                  <a:txBody>
                    <a:bodyPr/>
                    <a:lstStyle/>
                    <a:p>
                      <a:pPr algn="l" fontAlgn="b"/>
                      <a:r>
                        <a:rPr lang="en-GB" sz="1200" u="none" strike="noStrike">
                          <a:effectLst/>
                        </a:rPr>
                        <a:t> </a:t>
                      </a:r>
                      <a:r>
                        <a:rPr lang="en-GB" sz="1200" u="none" strike="noStrike" err="1">
                          <a:effectLst/>
                        </a:rPr>
                        <a:t>oFEC</a:t>
                      </a:r>
                      <a:r>
                        <a:rPr lang="en-GB" sz="1200" u="none" strike="noStrike">
                          <a:effectLst/>
                        </a:rPr>
                        <a:t> </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l" fontAlgn="b"/>
                      <a:r>
                        <a:rPr lang="en-GB" sz="1200" u="none" strike="noStrike">
                          <a:effectLst/>
                        </a:rPr>
                        <a:t>DP-16QAM </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l" fontAlgn="b"/>
                      <a:r>
                        <a:rPr lang="en-GB" sz="1200" u="none" strike="noStrike">
                          <a:effectLst/>
                        </a:rPr>
                        <a:t> 30.1GBd </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bg1"/>
                    </a:solidFill>
                  </a:tcPr>
                </a:tc>
                <a:extLst>
                  <a:ext uri="{0D108BD9-81ED-4DB2-BD59-A6C34878D82A}">
                    <a16:rowId xmlns:a16="http://schemas.microsoft.com/office/drawing/2014/main" val="3814802172"/>
                  </a:ext>
                </a:extLst>
              </a:tr>
              <a:tr h="203200">
                <a:tc>
                  <a:txBody>
                    <a:bodyPr/>
                    <a:lstStyle/>
                    <a:p>
                      <a:pPr lvl="0" algn="ctr">
                        <a:buNone/>
                      </a:pPr>
                      <a:r>
                        <a:rPr lang="en-GB" sz="1200" u="none" strike="noStrike">
                          <a:effectLst/>
                        </a:rPr>
                        <a:t>15</a:t>
                      </a:r>
                      <a:endParaRPr lang="de-DE" sz="1200" b="0" i="0" u="none" strike="noStrike">
                        <a:solidFill>
                          <a:srgbClr val="000000"/>
                        </a:solidFill>
                        <a:effectLst/>
                        <a:latin typeface="Calibri"/>
                      </a:endParaRPr>
                    </a:p>
                  </a:txBody>
                  <a:tcPr marL="9525" marR="9525" marT="9525" marB="0" anchor="b">
                    <a:solidFill>
                      <a:schemeClr val="bg1">
                        <a:lumMod val="95000"/>
                      </a:schemeClr>
                    </a:solidFill>
                  </a:tcPr>
                </a:tc>
                <a:tc>
                  <a:txBody>
                    <a:bodyPr/>
                    <a:lstStyle/>
                    <a:p>
                      <a:pPr lvl="0" algn="l">
                        <a:buNone/>
                      </a:pPr>
                      <a:r>
                        <a:rPr lang="en-GB" sz="1200" u="none" strike="noStrike">
                          <a:effectLst/>
                        </a:rPr>
                        <a:t> </a:t>
                      </a:r>
                      <a:r>
                        <a:rPr lang="en-GB" sz="1200" u="none" strike="noStrike" err="1">
                          <a:effectLst/>
                        </a:rPr>
                        <a:t>OpenZR</a:t>
                      </a:r>
                      <a:r>
                        <a:rPr lang="en-GB" sz="1200" u="none" strike="noStrike">
                          <a:effectLst/>
                        </a:rPr>
                        <a:t>+ MSA</a:t>
                      </a:r>
                      <a:endParaRPr lang="en-GB" sz="1200" b="0" i="0" u="none" strike="noStrike">
                        <a:solidFill>
                          <a:srgbClr val="000000"/>
                        </a:solidFill>
                        <a:effectLst/>
                        <a:latin typeface="Calibri"/>
                      </a:endParaRPr>
                    </a:p>
                  </a:txBody>
                  <a:tcPr marL="9524" marR="9524" marT="9524" marB="0" anchor="b">
                    <a:solidFill>
                      <a:schemeClr val="bg1">
                        <a:lumMod val="95000"/>
                      </a:schemeClr>
                    </a:solidFill>
                  </a:tcPr>
                </a:tc>
                <a:tc>
                  <a:txBody>
                    <a:bodyPr/>
                    <a:lstStyle/>
                    <a:p>
                      <a:pPr lvl="0" algn="l">
                        <a:buNone/>
                      </a:pPr>
                      <a:endParaRPr lang="en-GB" sz="1200" u="none" strike="noStrike">
                        <a:effectLst/>
                      </a:endParaRPr>
                    </a:p>
                  </a:txBody>
                  <a:tcPr marL="9524" marR="9524" marT="9524" marB="0" anchor="b">
                    <a:solidFill>
                      <a:schemeClr val="bg1">
                        <a:lumMod val="95000"/>
                      </a:schemeClr>
                    </a:solidFill>
                  </a:tcPr>
                </a:tc>
                <a:tc>
                  <a:txBody>
                    <a:bodyPr/>
                    <a:lstStyle/>
                    <a:p>
                      <a:pPr lvl="0" algn="l">
                        <a:buNone/>
                      </a:pPr>
                      <a:r>
                        <a:rPr lang="en-GB" sz="1200" u="none" strike="noStrike">
                          <a:effectLst/>
                        </a:rPr>
                        <a:t>100GBASE-R </a:t>
                      </a:r>
                      <a:endParaRPr lang="en-GB" sz="1200" b="0" i="0" u="none" strike="noStrike">
                        <a:solidFill>
                          <a:srgbClr val="000000"/>
                        </a:solidFill>
                        <a:effectLst/>
                        <a:latin typeface="Calibri"/>
                      </a:endParaRPr>
                    </a:p>
                  </a:txBody>
                  <a:tcPr marL="9525" marR="9525" marT="9525" marB="0" anchor="b">
                    <a:solidFill>
                      <a:schemeClr val="bg1">
                        <a:lumMod val="95000"/>
                      </a:schemeClr>
                    </a:solidFill>
                  </a:tcPr>
                </a:tc>
                <a:tc>
                  <a:txBody>
                    <a:bodyPr/>
                    <a:lstStyle/>
                    <a:p>
                      <a:pPr lvl="0" algn="l">
                        <a:buNone/>
                      </a:pPr>
                      <a:endParaRPr lang="en-GB" sz="1200" u="none" strike="noStrike">
                        <a:effectLst/>
                      </a:endParaRPr>
                    </a:p>
                  </a:txBody>
                  <a:tcPr marL="9524" marR="9524" marT="9524" marB="0" anchor="b">
                    <a:solidFill>
                      <a:schemeClr val="bg1">
                        <a:lumMod val="95000"/>
                      </a:schemeClr>
                    </a:solidFill>
                  </a:tcPr>
                </a:tc>
                <a:tc>
                  <a:txBody>
                    <a:bodyPr/>
                    <a:lstStyle/>
                    <a:p>
                      <a:pPr lvl="0" algn="l">
                        <a:buNone/>
                      </a:pPr>
                      <a:r>
                        <a:rPr lang="en-GB" sz="1200" u="none" strike="noStrike">
                          <a:effectLst/>
                        </a:rPr>
                        <a:t> 1x CAUI-4 w/o FEC (4x25G) </a:t>
                      </a:r>
                      <a:endParaRPr lang="en-GB" sz="1200" b="0" i="0" u="none" strike="noStrike">
                        <a:solidFill>
                          <a:srgbClr val="000000"/>
                        </a:solidFill>
                        <a:effectLst/>
                        <a:latin typeface="Calibri"/>
                      </a:endParaRPr>
                    </a:p>
                  </a:txBody>
                  <a:tcPr marL="9525" marR="9525" marT="9525" marB="0" anchor="b">
                    <a:solidFill>
                      <a:schemeClr val="bg1">
                        <a:lumMod val="95000"/>
                      </a:schemeClr>
                    </a:solidFill>
                  </a:tcPr>
                </a:tc>
                <a:tc>
                  <a:txBody>
                    <a:bodyPr/>
                    <a:lstStyle/>
                    <a:p>
                      <a:pPr algn="l" fontAlgn="b"/>
                      <a:r>
                        <a:rPr lang="en-GB" sz="1200" u="none" strike="noStrike">
                          <a:effectLst/>
                        </a:rPr>
                        <a:t> </a:t>
                      </a:r>
                      <a:r>
                        <a:rPr lang="en-GB" sz="1200" u="none" strike="noStrike" err="1">
                          <a:effectLst/>
                        </a:rPr>
                        <a:t>oFEC</a:t>
                      </a:r>
                      <a:r>
                        <a:rPr lang="en-GB" sz="1200" u="none" strike="noStrike">
                          <a:effectLst/>
                        </a:rPr>
                        <a:t> </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bg1">
                        <a:lumMod val="95000"/>
                      </a:schemeClr>
                    </a:solidFill>
                  </a:tcPr>
                </a:tc>
                <a:tc>
                  <a:txBody>
                    <a:bodyPr/>
                    <a:lstStyle/>
                    <a:p>
                      <a:pPr algn="l" fontAlgn="b"/>
                      <a:r>
                        <a:rPr lang="en-GB" sz="1200" u="none" strike="noStrike">
                          <a:effectLst/>
                        </a:rPr>
                        <a:t>DP-QPSK </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bg1">
                        <a:lumMod val="95000"/>
                      </a:schemeClr>
                    </a:solidFill>
                  </a:tcPr>
                </a:tc>
                <a:tc>
                  <a:txBody>
                    <a:bodyPr/>
                    <a:lstStyle/>
                    <a:p>
                      <a:pPr algn="l" fontAlgn="b"/>
                      <a:r>
                        <a:rPr lang="en-GB" sz="1200" u="none" strike="noStrike">
                          <a:effectLst/>
                        </a:rPr>
                        <a:t> 30.1GBd </a:t>
                      </a:r>
                      <a:endParaRPr lang="en-GB" sz="1200" b="0" i="0" u="none" strike="noStrike">
                        <a:solidFill>
                          <a:srgbClr val="000000"/>
                        </a:solidFill>
                        <a:effectLst/>
                        <a:latin typeface="Calibri" panose="020F0502020204030204" pitchFamily="34" charset="0"/>
                      </a:endParaRPr>
                    </a:p>
                  </a:txBody>
                  <a:tcPr marL="9525" marR="9525" marT="9525" marB="0" anchor="b">
                    <a:solidFill>
                      <a:schemeClr val="bg1">
                        <a:lumMod val="95000"/>
                      </a:schemeClr>
                    </a:solidFill>
                  </a:tcPr>
                </a:tc>
                <a:extLst>
                  <a:ext uri="{0D108BD9-81ED-4DB2-BD59-A6C34878D82A}">
                    <a16:rowId xmlns:a16="http://schemas.microsoft.com/office/drawing/2014/main" val="736354274"/>
                  </a:ext>
                </a:extLst>
              </a:tr>
            </a:tbl>
          </a:graphicData>
        </a:graphic>
      </p:graphicFrame>
      <p:sp>
        <p:nvSpPr>
          <p:cNvPr id="21" name="Title 1">
            <a:extLst>
              <a:ext uri="{FF2B5EF4-FFF2-40B4-BE49-F238E27FC236}">
                <a16:creationId xmlns:a16="http://schemas.microsoft.com/office/drawing/2014/main" id="{520E2D37-A36E-1ED4-6756-D40F28D9DFA1}"/>
              </a:ext>
            </a:extLst>
          </p:cNvPr>
          <p:cNvSpPr>
            <a:spLocks noGrp="1"/>
          </p:cNvSpPr>
          <p:nvPr>
            <p:ph type="title"/>
          </p:nvPr>
        </p:nvSpPr>
        <p:spPr>
          <a:xfrm rot="16200000">
            <a:off x="-2562290" y="2806635"/>
            <a:ext cx="6389396" cy="808977"/>
          </a:xfrm>
        </p:spPr>
        <p:txBody>
          <a:bodyPr>
            <a:noAutofit/>
          </a:bodyPr>
          <a:lstStyle/>
          <a:p>
            <a:r>
              <a:rPr lang="en-GB" sz="3200">
                <a:latin typeface="Arial"/>
                <a:cs typeface="Arial"/>
              </a:rPr>
              <a:t>Compatibility / Application Mode</a:t>
            </a:r>
            <a:endParaRPr lang="de-DE">
              <a:latin typeface="Arial"/>
              <a:cs typeface="Arial"/>
            </a:endParaRPr>
          </a:p>
        </p:txBody>
      </p:sp>
      <mc:AlternateContent xmlns:mc="http://schemas.openxmlformats.org/markup-compatibility/2006" xmlns:p14="http://schemas.microsoft.com/office/powerpoint/2010/main">
        <mc:Choice Requires="p14">
          <p:contentPart p14:bwMode="auto" r:id="rId3">
            <p14:nvContentPartPr>
              <p14:cNvPr id="26" name="Freihand 25">
                <a:extLst>
                  <a:ext uri="{FF2B5EF4-FFF2-40B4-BE49-F238E27FC236}">
                    <a16:creationId xmlns:a16="http://schemas.microsoft.com/office/drawing/2014/main" id="{AF787E32-D44C-B05D-F8FB-17518AE2CF19}"/>
                  </a:ext>
                </a:extLst>
              </p14:cNvPr>
              <p14:cNvContentPartPr/>
              <p14:nvPr/>
            </p14:nvContentPartPr>
            <p14:xfrm>
              <a:off x="1541408" y="4144215"/>
              <a:ext cx="3737835" cy="96718"/>
            </p14:xfrm>
          </p:contentPart>
        </mc:Choice>
        <mc:Fallback xmlns="">
          <p:pic>
            <p:nvPicPr>
              <p:cNvPr id="26" name="Freihand 25">
                <a:extLst>
                  <a:ext uri="{FF2B5EF4-FFF2-40B4-BE49-F238E27FC236}">
                    <a16:creationId xmlns:a16="http://schemas.microsoft.com/office/drawing/2014/main" id="{AF787E32-D44C-B05D-F8FB-17518AE2CF19}"/>
                  </a:ext>
                </a:extLst>
              </p:cNvPr>
              <p:cNvPicPr/>
              <p:nvPr/>
            </p:nvPicPr>
            <p:blipFill>
              <a:blip r:embed="rId4"/>
              <a:stretch>
                <a:fillRect/>
              </a:stretch>
            </p:blipFill>
            <p:spPr>
              <a:xfrm>
                <a:off x="1487414" y="4036751"/>
                <a:ext cx="3845463" cy="311289"/>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28" name="Freihand 27">
                <a:extLst>
                  <a:ext uri="{FF2B5EF4-FFF2-40B4-BE49-F238E27FC236}">
                    <a16:creationId xmlns:a16="http://schemas.microsoft.com/office/drawing/2014/main" id="{760A3942-2CB1-8075-55CA-A19ED37C152D}"/>
                  </a:ext>
                </a:extLst>
              </p14:cNvPr>
              <p14:cNvContentPartPr/>
              <p14:nvPr/>
            </p14:nvContentPartPr>
            <p14:xfrm>
              <a:off x="5446924" y="4151127"/>
              <a:ext cx="6034557" cy="159899"/>
            </p14:xfrm>
          </p:contentPart>
        </mc:Choice>
        <mc:Fallback xmlns="">
          <p:pic>
            <p:nvPicPr>
              <p:cNvPr id="28" name="Freihand 27">
                <a:extLst>
                  <a:ext uri="{FF2B5EF4-FFF2-40B4-BE49-F238E27FC236}">
                    <a16:creationId xmlns:a16="http://schemas.microsoft.com/office/drawing/2014/main" id="{760A3942-2CB1-8075-55CA-A19ED37C152D}"/>
                  </a:ext>
                </a:extLst>
              </p:cNvPr>
              <p:cNvPicPr/>
              <p:nvPr/>
            </p:nvPicPr>
            <p:blipFill>
              <a:blip r:embed="rId6"/>
              <a:stretch>
                <a:fillRect/>
              </a:stretch>
            </p:blipFill>
            <p:spPr>
              <a:xfrm>
                <a:off x="5392925" y="4043330"/>
                <a:ext cx="6142195" cy="375134"/>
              </a:xfrm>
              <a:prstGeom prst="rect">
                <a:avLst/>
              </a:prstGeom>
            </p:spPr>
          </p:pic>
        </mc:Fallback>
      </mc:AlternateContent>
    </p:spTree>
    <p:extLst>
      <p:ext uri="{BB962C8B-B14F-4D97-AF65-F5344CB8AC3E}">
        <p14:creationId xmlns:p14="http://schemas.microsoft.com/office/powerpoint/2010/main" val="170490079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a:extLst>
              <a:ext uri="{FF2B5EF4-FFF2-40B4-BE49-F238E27FC236}">
                <a16:creationId xmlns:a16="http://schemas.microsoft.com/office/drawing/2014/main" id="{DCFC17E9-3762-E056-77D5-E866D1DC2C1B}"/>
              </a:ext>
            </a:extLst>
          </p:cNvPr>
          <p:cNvSpPr txBox="1"/>
          <p:nvPr/>
        </p:nvSpPr>
        <p:spPr>
          <a:xfrm>
            <a:off x="2213429" y="186612"/>
            <a:ext cx="8548515" cy="6109365"/>
          </a:xfrm>
          <a:prstGeom prst="rect">
            <a:avLst/>
          </a:prstGeom>
          <a:solidFill>
            <a:schemeClr val="tx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dirty="0">
                <a:solidFill>
                  <a:schemeClr val="bg1"/>
                </a:solidFill>
                <a:latin typeface="Courier New"/>
                <a:cs typeface="Courier New"/>
              </a:rPr>
              <a:t>still show port 8/1/c7, !??</a:t>
            </a:r>
            <a:endParaRPr lang="de-DE" sz="1100" dirty="0">
              <a:solidFill>
                <a:schemeClr val="bg1"/>
              </a:solidFill>
              <a:latin typeface="Courier New"/>
              <a:cs typeface="Courier New"/>
            </a:endParaRPr>
          </a:p>
          <a:p>
            <a:endParaRPr lang="en-US" sz="1100">
              <a:solidFill>
                <a:schemeClr val="bg1"/>
              </a:solidFill>
              <a:latin typeface="Courier New"/>
              <a:cs typeface="Courier New"/>
            </a:endParaRPr>
          </a:p>
          <a:p>
            <a:r>
              <a:rPr lang="en-US" sz="1100" dirty="0">
                <a:solidFill>
                  <a:schemeClr val="bg1"/>
                </a:solidFill>
                <a:latin typeface="Courier New"/>
                <a:cs typeface="Courier New"/>
              </a:rPr>
              <a:t>...</a:t>
            </a:r>
          </a:p>
          <a:p>
            <a:endParaRPr lang="en-US" sz="1100">
              <a:solidFill>
                <a:schemeClr val="bg1"/>
              </a:solidFill>
              <a:latin typeface="Courier New"/>
              <a:cs typeface="Courier New"/>
            </a:endParaRPr>
          </a:p>
          <a:p>
            <a:r>
              <a:rPr lang="en-US" sz="1100">
                <a:solidFill>
                  <a:schemeClr val="bg1"/>
                </a:solidFill>
                <a:latin typeface="Courier New"/>
                <a:cs typeface="Courier New"/>
              </a:rPr>
              <a:t>===============================================================================</a:t>
            </a:r>
          </a:p>
          <a:p>
            <a:r>
              <a:rPr lang="en-US" sz="1100">
                <a:solidFill>
                  <a:schemeClr val="bg1"/>
                </a:solidFill>
                <a:latin typeface="Courier New"/>
                <a:cs typeface="Courier New"/>
              </a:rPr>
              <a:t>Coherent Optical Module</a:t>
            </a:r>
            <a:endParaRPr lang="de-DE" sz="1100">
              <a:solidFill>
                <a:schemeClr val="bg1"/>
              </a:solidFill>
              <a:latin typeface="Courier New"/>
              <a:cs typeface="Courier New"/>
            </a:endParaRPr>
          </a:p>
          <a:p>
            <a:r>
              <a:rPr lang="en-US" sz="1100">
                <a:solidFill>
                  <a:schemeClr val="bg1"/>
                </a:solidFill>
                <a:latin typeface="Courier New"/>
                <a:cs typeface="Courier New"/>
              </a:rPr>
              <a:t>===============================================================================</a:t>
            </a:r>
            <a:endParaRPr lang="de-DE" sz="1100">
              <a:solidFill>
                <a:schemeClr val="bg1"/>
              </a:solidFill>
              <a:latin typeface="Courier New"/>
              <a:cs typeface="Courier New"/>
            </a:endParaRPr>
          </a:p>
          <a:p>
            <a:r>
              <a:rPr lang="en-US" sz="1100" dirty="0" err="1">
                <a:solidFill>
                  <a:schemeClr val="bg1"/>
                </a:solidFill>
                <a:latin typeface="Courier New"/>
                <a:cs typeface="Courier New"/>
              </a:rPr>
              <a:t>Cfg</a:t>
            </a:r>
            <a:r>
              <a:rPr lang="en-US" sz="1100" dirty="0">
                <a:solidFill>
                  <a:schemeClr val="bg1"/>
                </a:solidFill>
                <a:latin typeface="Courier New"/>
                <a:cs typeface="Courier New"/>
              </a:rPr>
              <a:t> Tx Target Power:   1.00 dBm               Present Rx Channel : 23</a:t>
            </a:r>
          </a:p>
          <a:p>
            <a:r>
              <a:rPr lang="en-US" sz="1100" dirty="0" err="1">
                <a:solidFill>
                  <a:schemeClr val="bg1"/>
                </a:solidFill>
                <a:latin typeface="Courier New"/>
                <a:cs typeface="Courier New"/>
              </a:rPr>
              <a:t>Cfg</a:t>
            </a:r>
            <a:r>
              <a:rPr lang="en-US" sz="1100" dirty="0">
                <a:solidFill>
                  <a:schemeClr val="bg1"/>
                </a:solidFill>
                <a:latin typeface="Courier New"/>
                <a:cs typeface="Courier New"/>
              </a:rPr>
              <a:t> Rx LOS Thresh  :</a:t>
            </a:r>
            <a:r>
              <a:rPr lang="en-US" sz="1100" dirty="0">
                <a:solidFill>
                  <a:schemeClr val="bg1"/>
                </a:solidFill>
                <a:latin typeface="Courier New"/>
                <a:cs typeface="Calibri"/>
              </a:rPr>
              <a:t> -23.00</a:t>
            </a:r>
            <a:r>
              <a:rPr lang="en-US" sz="1100" dirty="0">
                <a:solidFill>
                  <a:schemeClr val="bg1"/>
                </a:solidFill>
                <a:latin typeface="Courier New"/>
                <a:cs typeface="Courier New"/>
              </a:rPr>
              <a:t> dBm               </a:t>
            </a:r>
            <a:r>
              <a:rPr lang="en-US" sz="1100" dirty="0" err="1">
                <a:solidFill>
                  <a:schemeClr val="bg1"/>
                </a:solidFill>
                <a:latin typeface="Courier New"/>
                <a:cs typeface="Courier New"/>
              </a:rPr>
              <a:t>Cfg</a:t>
            </a:r>
            <a:r>
              <a:rPr lang="en-US" sz="1100" dirty="0">
                <a:solidFill>
                  <a:schemeClr val="bg1"/>
                </a:solidFill>
                <a:latin typeface="Courier New"/>
                <a:cs typeface="Courier New"/>
              </a:rPr>
              <a:t> Rx Channel     : 23</a:t>
            </a:r>
            <a:endParaRPr lang="de-DE" sz="1100">
              <a:solidFill>
                <a:schemeClr val="bg1"/>
              </a:solidFill>
              <a:latin typeface="Courier New"/>
              <a:cs typeface="Courier New"/>
            </a:endParaRPr>
          </a:p>
          <a:p>
            <a:endParaRPr lang="de-DE">
              <a:solidFill>
                <a:schemeClr val="bg1"/>
              </a:solidFill>
              <a:latin typeface="Courier New"/>
              <a:ea typeface="+mn-lt"/>
              <a:cs typeface="+mn-lt"/>
            </a:endParaRPr>
          </a:p>
          <a:p>
            <a:r>
              <a:rPr lang="en-US" sz="1100" dirty="0" err="1">
                <a:solidFill>
                  <a:schemeClr val="bg1"/>
                </a:solidFill>
                <a:latin typeface="Courier New"/>
                <a:cs typeface="Courier New"/>
              </a:rPr>
              <a:t>Disp</a:t>
            </a:r>
            <a:r>
              <a:rPr lang="en-US" sz="1100" dirty="0">
                <a:solidFill>
                  <a:schemeClr val="bg1"/>
                </a:solidFill>
                <a:latin typeface="Courier New"/>
                <a:cs typeface="Courier New"/>
              </a:rPr>
              <a:t> Control Mode  : automatic                Sweep Start </a:t>
            </a:r>
            <a:r>
              <a:rPr lang="en-US" sz="1100" dirty="0" err="1">
                <a:solidFill>
                  <a:schemeClr val="bg1"/>
                </a:solidFill>
                <a:latin typeface="Courier New"/>
                <a:cs typeface="Courier New"/>
              </a:rPr>
              <a:t>Disp</a:t>
            </a:r>
            <a:r>
              <a:rPr lang="en-US" sz="1100" dirty="0">
                <a:solidFill>
                  <a:schemeClr val="bg1"/>
                </a:solidFill>
                <a:latin typeface="Courier New"/>
                <a:cs typeface="Courier New"/>
              </a:rPr>
              <a:t>   : -25500 </a:t>
            </a:r>
            <a:r>
              <a:rPr lang="en-US" sz="1100" dirty="0" err="1">
                <a:solidFill>
                  <a:schemeClr val="bg1"/>
                </a:solidFill>
                <a:latin typeface="Courier New"/>
                <a:cs typeface="Courier New"/>
              </a:rPr>
              <a:t>ps</a:t>
            </a:r>
            <a:r>
              <a:rPr lang="en-US" sz="1100" dirty="0">
                <a:solidFill>
                  <a:schemeClr val="bg1"/>
                </a:solidFill>
                <a:latin typeface="Courier New"/>
                <a:cs typeface="Courier New"/>
              </a:rPr>
              <a:t>/nm</a:t>
            </a:r>
            <a:endParaRPr lang="de-DE" sz="1100">
              <a:solidFill>
                <a:schemeClr val="bg1"/>
              </a:solidFill>
              <a:latin typeface="Courier New"/>
              <a:cs typeface="Courier New"/>
            </a:endParaRPr>
          </a:p>
          <a:p>
            <a:r>
              <a:rPr lang="en-US" sz="1100" dirty="0" err="1">
                <a:solidFill>
                  <a:schemeClr val="bg1"/>
                </a:solidFill>
                <a:latin typeface="Courier New"/>
                <a:cs typeface="Calibri"/>
              </a:rPr>
              <a:t>Cfg</a:t>
            </a:r>
            <a:r>
              <a:rPr lang="en-US" sz="1100" dirty="0">
                <a:solidFill>
                  <a:schemeClr val="bg1"/>
                </a:solidFill>
                <a:latin typeface="Courier New"/>
                <a:cs typeface="Calibri"/>
              </a:rPr>
              <a:t> Dispersion     :      0 </a:t>
            </a:r>
            <a:r>
              <a:rPr lang="en-US" sz="1100" dirty="0" err="1">
                <a:solidFill>
                  <a:schemeClr val="bg1"/>
                </a:solidFill>
                <a:latin typeface="Courier New"/>
                <a:cs typeface="Calibri"/>
              </a:rPr>
              <a:t>ps</a:t>
            </a:r>
            <a:r>
              <a:rPr lang="en-US" sz="1100" dirty="0">
                <a:solidFill>
                  <a:schemeClr val="bg1"/>
                </a:solidFill>
                <a:latin typeface="Courier New"/>
                <a:cs typeface="Calibri"/>
              </a:rPr>
              <a:t>/nm             Sweep</a:t>
            </a:r>
            <a:r>
              <a:rPr lang="en-US" sz="1100" dirty="0">
                <a:solidFill>
                  <a:schemeClr val="bg1"/>
                </a:solidFill>
                <a:latin typeface="Courier New"/>
                <a:cs typeface="Courier New"/>
              </a:rPr>
              <a:t> End </a:t>
            </a:r>
            <a:r>
              <a:rPr lang="en-US" sz="1100" dirty="0" err="1">
                <a:solidFill>
                  <a:schemeClr val="bg1"/>
                </a:solidFill>
                <a:latin typeface="Courier New"/>
                <a:cs typeface="Courier New"/>
              </a:rPr>
              <a:t>Disp</a:t>
            </a:r>
            <a:r>
              <a:rPr lang="en-US" sz="1100" dirty="0">
                <a:solidFill>
                  <a:schemeClr val="bg1"/>
                </a:solidFill>
                <a:latin typeface="Courier New"/>
                <a:cs typeface="Courier New"/>
              </a:rPr>
              <a:t>     :   2000 </a:t>
            </a:r>
            <a:r>
              <a:rPr lang="en-US" sz="1100" dirty="0" err="1">
                <a:solidFill>
                  <a:schemeClr val="bg1"/>
                </a:solidFill>
                <a:latin typeface="Courier New"/>
                <a:cs typeface="Courier New"/>
              </a:rPr>
              <a:t>ps</a:t>
            </a:r>
            <a:r>
              <a:rPr lang="en-US" sz="1100" dirty="0">
                <a:solidFill>
                  <a:schemeClr val="bg1"/>
                </a:solidFill>
                <a:latin typeface="Courier New"/>
                <a:cs typeface="Courier New"/>
              </a:rPr>
              <a:t>/nm</a:t>
            </a:r>
          </a:p>
          <a:p>
            <a:r>
              <a:rPr lang="en-US" sz="1100" dirty="0">
                <a:solidFill>
                  <a:schemeClr val="bg1"/>
                </a:solidFill>
                <a:latin typeface="Courier New"/>
                <a:cs typeface="Courier New"/>
              </a:rPr>
              <a:t>CPR Window Size    : 32 symbols               Rx LOS Reaction    : squelch</a:t>
            </a:r>
            <a:endParaRPr lang="de-DE" sz="1100">
              <a:solidFill>
                <a:schemeClr val="bg1"/>
              </a:solidFill>
              <a:latin typeface="Courier New"/>
              <a:cs typeface="Courier New"/>
            </a:endParaRPr>
          </a:p>
          <a:p>
            <a:r>
              <a:rPr lang="en-US" sz="2000" b="1" dirty="0">
                <a:highlight>
                  <a:srgbClr val="00FF00"/>
                </a:highlight>
                <a:latin typeface="Courier New"/>
                <a:cs typeface="Courier New"/>
              </a:rPr>
              <a:t>Compatibility: </a:t>
            </a:r>
            <a:r>
              <a:rPr lang="en-US" sz="2000" b="1" dirty="0">
                <a:highlight>
                  <a:srgbClr val="00FF00"/>
                </a:highlight>
                <a:latin typeface="Courier New"/>
                <a:ea typeface="+mn-lt"/>
                <a:cs typeface="+mn-lt"/>
              </a:rPr>
              <a:t>openZrpOfec1</a:t>
            </a:r>
            <a:endParaRPr lang="de-DE" sz="2000" b="1">
              <a:highlight>
                <a:srgbClr val="00FF00"/>
              </a:highlight>
              <a:latin typeface="Courier New"/>
              <a:ea typeface="+mn-lt"/>
              <a:cs typeface="+mn-lt"/>
            </a:endParaRPr>
          </a:p>
          <a:p>
            <a:r>
              <a:rPr lang="en-US" sz="1100" dirty="0" err="1">
                <a:solidFill>
                  <a:schemeClr val="bg1"/>
                </a:solidFill>
                <a:latin typeface="Courier New"/>
                <a:cs typeface="Courier New"/>
              </a:rPr>
              <a:t>Cfg</a:t>
            </a:r>
            <a:r>
              <a:rPr lang="en-US" sz="1100" dirty="0">
                <a:solidFill>
                  <a:schemeClr val="bg1"/>
                </a:solidFill>
                <a:latin typeface="Courier New"/>
                <a:cs typeface="Courier New"/>
              </a:rPr>
              <a:t> Tx Power Min   : -22.90 dBm               </a:t>
            </a:r>
            <a:r>
              <a:rPr lang="en-US" sz="1100" dirty="0" err="1">
                <a:solidFill>
                  <a:schemeClr val="bg1"/>
                </a:solidFill>
                <a:latin typeface="Courier New"/>
                <a:cs typeface="Courier New"/>
              </a:rPr>
              <a:t>Cfg</a:t>
            </a:r>
            <a:r>
              <a:rPr lang="en-US" sz="1100" dirty="0">
                <a:solidFill>
                  <a:schemeClr val="bg1"/>
                </a:solidFill>
                <a:latin typeface="Courier New"/>
                <a:cs typeface="Courier New"/>
              </a:rPr>
              <a:t> Tx Power Max   :   4.00 dBm</a:t>
            </a:r>
            <a:endParaRPr lang="de-DE" sz="1100">
              <a:solidFill>
                <a:schemeClr val="bg1"/>
              </a:solidFill>
              <a:latin typeface="Courier New"/>
              <a:cs typeface="Courier New"/>
            </a:endParaRPr>
          </a:p>
          <a:p>
            <a:endParaRPr lang="de-DE">
              <a:solidFill>
                <a:schemeClr val="bg1"/>
              </a:solidFill>
              <a:latin typeface="Courier New"/>
              <a:ea typeface="+mn-lt"/>
              <a:cs typeface="+mn-lt"/>
            </a:endParaRPr>
          </a:p>
          <a:p>
            <a:r>
              <a:rPr lang="en-US" sz="1100" dirty="0" err="1">
                <a:solidFill>
                  <a:schemeClr val="bg1"/>
                </a:solidFill>
                <a:latin typeface="Courier New"/>
                <a:cs typeface="Courier New"/>
              </a:rPr>
              <a:t>Cfg</a:t>
            </a:r>
            <a:r>
              <a:rPr lang="en-US" sz="1100" dirty="0">
                <a:solidFill>
                  <a:schemeClr val="bg1"/>
                </a:solidFill>
                <a:latin typeface="Courier New"/>
                <a:cs typeface="Courier New"/>
              </a:rPr>
              <a:t> Alarms         : </a:t>
            </a:r>
            <a:r>
              <a:rPr lang="en-US" sz="1100" dirty="0" err="1">
                <a:solidFill>
                  <a:schemeClr val="bg1"/>
                </a:solidFill>
                <a:latin typeface="Courier New"/>
                <a:cs typeface="Courier New"/>
              </a:rPr>
              <a:t>modflt</a:t>
            </a:r>
            <a:r>
              <a:rPr lang="en-US" sz="1100" dirty="0">
                <a:solidFill>
                  <a:schemeClr val="bg1"/>
                </a:solidFill>
                <a:latin typeface="Courier New"/>
                <a:cs typeface="Courier New"/>
              </a:rPr>
              <a:t> mod </a:t>
            </a:r>
            <a:r>
              <a:rPr lang="en-US" sz="1100" dirty="0" err="1">
                <a:solidFill>
                  <a:schemeClr val="bg1"/>
                </a:solidFill>
                <a:latin typeface="Courier New"/>
                <a:cs typeface="Courier New"/>
              </a:rPr>
              <a:t>netrx</a:t>
            </a:r>
            <a:r>
              <a:rPr lang="en-US" sz="1100" dirty="0">
                <a:solidFill>
                  <a:schemeClr val="bg1"/>
                </a:solidFill>
                <a:latin typeface="Courier New"/>
                <a:cs typeface="Courier New"/>
              </a:rPr>
              <a:t> </a:t>
            </a:r>
            <a:r>
              <a:rPr lang="en-US" sz="1100" dirty="0" err="1">
                <a:solidFill>
                  <a:schemeClr val="bg1"/>
                </a:solidFill>
                <a:latin typeface="Courier New"/>
                <a:cs typeface="Courier New"/>
              </a:rPr>
              <a:t>nettx</a:t>
            </a:r>
            <a:r>
              <a:rPr lang="en-US" sz="1100" dirty="0">
                <a:solidFill>
                  <a:schemeClr val="bg1"/>
                </a:solidFill>
                <a:latin typeface="Courier New"/>
                <a:cs typeface="Courier New"/>
              </a:rPr>
              <a:t> </a:t>
            </a:r>
            <a:r>
              <a:rPr lang="en-US" sz="1100" dirty="0" err="1">
                <a:solidFill>
                  <a:schemeClr val="bg1"/>
                </a:solidFill>
                <a:latin typeface="Courier New"/>
                <a:cs typeface="Courier New"/>
              </a:rPr>
              <a:t>hosttx</a:t>
            </a:r>
            <a:endParaRPr lang="de-DE" sz="1100">
              <a:solidFill>
                <a:schemeClr val="bg1"/>
              </a:solidFill>
              <a:latin typeface="Courier New"/>
              <a:cs typeface="Courier New"/>
            </a:endParaRPr>
          </a:p>
          <a:p>
            <a:r>
              <a:rPr lang="en-US" sz="1100" dirty="0">
                <a:solidFill>
                  <a:schemeClr val="bg1"/>
                </a:solidFill>
                <a:latin typeface="Courier New"/>
                <a:cs typeface="Courier New"/>
              </a:rPr>
              <a:t>Alarm Status       : </a:t>
            </a:r>
            <a:endParaRPr lang="de-DE" sz="1100">
              <a:solidFill>
                <a:schemeClr val="bg1"/>
              </a:solidFill>
              <a:latin typeface="Courier New"/>
              <a:cs typeface="Courier New"/>
            </a:endParaRPr>
          </a:p>
          <a:p>
            <a:r>
              <a:rPr lang="en-US" sz="1100" dirty="0">
                <a:solidFill>
                  <a:schemeClr val="bg1"/>
                </a:solidFill>
                <a:latin typeface="Courier New"/>
                <a:cs typeface="Courier New"/>
              </a:rPr>
              <a:t>Defect Points      : </a:t>
            </a:r>
            <a:endParaRPr lang="de-DE" sz="1100">
              <a:solidFill>
                <a:schemeClr val="bg1"/>
              </a:solidFill>
              <a:latin typeface="Courier New"/>
              <a:cs typeface="Courier New"/>
            </a:endParaRPr>
          </a:p>
          <a:p>
            <a:endParaRPr lang="de-DE">
              <a:solidFill>
                <a:schemeClr val="bg1"/>
              </a:solidFill>
              <a:latin typeface="Courier New"/>
              <a:ea typeface="+mn-lt"/>
              <a:cs typeface="+mn-lt"/>
            </a:endParaRPr>
          </a:p>
          <a:p>
            <a:r>
              <a:rPr lang="en-US" sz="1100" dirty="0">
                <a:solidFill>
                  <a:schemeClr val="bg1"/>
                </a:solidFill>
                <a:latin typeface="Courier New"/>
                <a:cs typeface="Courier New"/>
              </a:rPr>
              <a:t>Rx Q Margin        :    2.4 dB                Chromatic </a:t>
            </a:r>
            <a:r>
              <a:rPr lang="en-US" sz="1100" dirty="0" err="1">
                <a:solidFill>
                  <a:schemeClr val="bg1"/>
                </a:solidFill>
                <a:latin typeface="Courier New"/>
                <a:cs typeface="Courier New"/>
              </a:rPr>
              <a:t>Disp</a:t>
            </a:r>
            <a:r>
              <a:rPr lang="en-US" sz="1100" dirty="0">
                <a:solidFill>
                  <a:schemeClr val="bg1"/>
                </a:solidFill>
                <a:latin typeface="Courier New"/>
                <a:cs typeface="Courier New"/>
              </a:rPr>
              <a:t>     :    220 </a:t>
            </a:r>
            <a:r>
              <a:rPr lang="en-US" sz="1100" dirty="0" err="1">
                <a:solidFill>
                  <a:schemeClr val="bg1"/>
                </a:solidFill>
                <a:latin typeface="Courier New"/>
                <a:cs typeface="Courier New"/>
              </a:rPr>
              <a:t>ps</a:t>
            </a:r>
            <a:r>
              <a:rPr lang="en-US" sz="1100" dirty="0">
                <a:solidFill>
                  <a:schemeClr val="bg1"/>
                </a:solidFill>
                <a:latin typeface="Courier New"/>
                <a:cs typeface="Courier New"/>
              </a:rPr>
              <a:t>/nm</a:t>
            </a:r>
          </a:p>
          <a:p>
            <a:r>
              <a:rPr lang="en-US" sz="1100" dirty="0">
                <a:solidFill>
                  <a:schemeClr val="bg1"/>
                </a:solidFill>
                <a:latin typeface="Courier New"/>
                <a:cs typeface="Courier New"/>
              </a:rPr>
              <a:t>SNR/OSNR X Polar   :   17.4 dB / 34.4 dB      Diff Group Delay   :      2 </a:t>
            </a:r>
            <a:r>
              <a:rPr lang="en-US" sz="1100" dirty="0" err="1">
                <a:solidFill>
                  <a:schemeClr val="bg1"/>
                </a:solidFill>
                <a:latin typeface="Courier New"/>
                <a:cs typeface="Courier New"/>
              </a:rPr>
              <a:t>ps</a:t>
            </a:r>
            <a:endParaRPr lang="en-US" sz="1100">
              <a:solidFill>
                <a:schemeClr val="bg1"/>
              </a:solidFill>
              <a:latin typeface="Courier New"/>
              <a:cs typeface="Courier New"/>
            </a:endParaRPr>
          </a:p>
          <a:p>
            <a:r>
              <a:rPr lang="en-US" sz="1100" dirty="0">
                <a:solidFill>
                  <a:schemeClr val="bg1"/>
                </a:solidFill>
                <a:latin typeface="Courier New"/>
                <a:cs typeface="Courier New"/>
              </a:rPr>
              <a:t>SNR/OSNR Y Polar   :   17.4 dB / 34.4 dB      Pre-FEC BER        : 1.213E-03</a:t>
            </a:r>
            <a:endParaRPr lang="de-DE" sz="1100">
              <a:solidFill>
                <a:schemeClr val="bg1"/>
              </a:solidFill>
              <a:latin typeface="Courier New"/>
              <a:cs typeface="Courier New"/>
            </a:endParaRPr>
          </a:p>
          <a:p>
            <a:endParaRPr lang="de-DE">
              <a:solidFill>
                <a:schemeClr val="bg1"/>
              </a:solidFill>
              <a:latin typeface="Courier New"/>
              <a:ea typeface="+mn-lt"/>
              <a:cs typeface="+mn-lt"/>
            </a:endParaRPr>
          </a:p>
          <a:p>
            <a:r>
              <a:rPr lang="en-US" sz="1100" dirty="0">
                <a:solidFill>
                  <a:schemeClr val="bg1"/>
                </a:solidFill>
                <a:latin typeface="Courier New"/>
                <a:cs typeface="Courier New"/>
              </a:rPr>
              <a:t>Module State       : ready                    </a:t>
            </a:r>
            <a:endParaRPr lang="de-DE" sz="1100">
              <a:solidFill>
                <a:schemeClr val="bg1"/>
              </a:solidFill>
              <a:latin typeface="Courier New"/>
              <a:cs typeface="Courier New"/>
            </a:endParaRPr>
          </a:p>
          <a:p>
            <a:r>
              <a:rPr lang="en-US" sz="1100" dirty="0">
                <a:solidFill>
                  <a:schemeClr val="bg1"/>
                </a:solidFill>
                <a:latin typeface="Courier New"/>
                <a:cs typeface="Courier New"/>
              </a:rPr>
              <a:t>Tx Turn-Up States  : </a:t>
            </a:r>
            <a:r>
              <a:rPr lang="en-US" sz="1100" dirty="0" err="1">
                <a:solidFill>
                  <a:schemeClr val="bg1"/>
                </a:solidFill>
                <a:latin typeface="Courier New"/>
                <a:cs typeface="Courier New"/>
              </a:rPr>
              <a:t>init</a:t>
            </a:r>
            <a:r>
              <a:rPr lang="en-US" sz="1100" dirty="0">
                <a:solidFill>
                  <a:schemeClr val="bg1"/>
                </a:solidFill>
                <a:latin typeface="Courier New"/>
                <a:cs typeface="Courier New"/>
              </a:rPr>
              <a:t> </a:t>
            </a:r>
            <a:r>
              <a:rPr lang="en-US" sz="1100" dirty="0" err="1">
                <a:solidFill>
                  <a:schemeClr val="bg1"/>
                </a:solidFill>
                <a:latin typeface="Courier New"/>
                <a:cs typeface="Courier New"/>
              </a:rPr>
              <a:t>laserTurnUp</a:t>
            </a:r>
            <a:r>
              <a:rPr lang="en-US" sz="1100" dirty="0">
                <a:solidFill>
                  <a:schemeClr val="bg1"/>
                </a:solidFill>
                <a:latin typeface="Courier New"/>
                <a:cs typeface="Courier New"/>
              </a:rPr>
              <a:t> </a:t>
            </a:r>
            <a:r>
              <a:rPr lang="en-US" sz="1100" dirty="0" err="1">
                <a:solidFill>
                  <a:schemeClr val="bg1"/>
                </a:solidFill>
                <a:latin typeface="Courier New"/>
                <a:cs typeface="Courier New"/>
              </a:rPr>
              <a:t>laserReadyOff</a:t>
            </a:r>
            <a:r>
              <a:rPr lang="en-US" sz="1100" dirty="0">
                <a:solidFill>
                  <a:schemeClr val="bg1"/>
                </a:solidFill>
                <a:latin typeface="Courier New"/>
                <a:cs typeface="Courier New"/>
              </a:rPr>
              <a:t> </a:t>
            </a:r>
            <a:r>
              <a:rPr lang="en-US" sz="1100" dirty="0" err="1">
                <a:solidFill>
                  <a:schemeClr val="bg1"/>
                </a:solidFill>
                <a:latin typeface="Courier New"/>
                <a:cs typeface="Courier New"/>
              </a:rPr>
              <a:t>laserReady</a:t>
            </a:r>
            <a:endParaRPr lang="en-US" sz="1100">
              <a:solidFill>
                <a:schemeClr val="bg1"/>
              </a:solidFill>
              <a:latin typeface="Courier New"/>
              <a:cs typeface="Courier New"/>
            </a:endParaRPr>
          </a:p>
          <a:p>
            <a:r>
              <a:rPr lang="en-US" sz="1100" dirty="0">
                <a:solidFill>
                  <a:schemeClr val="bg1"/>
                </a:solidFill>
                <a:latin typeface="Courier New"/>
                <a:cs typeface="Courier New"/>
              </a:rPr>
              <a:t>                     </a:t>
            </a:r>
            <a:r>
              <a:rPr lang="en-US" sz="1100" dirty="0" err="1">
                <a:solidFill>
                  <a:schemeClr val="bg1"/>
                </a:solidFill>
                <a:latin typeface="Courier New"/>
                <a:cs typeface="Courier New"/>
              </a:rPr>
              <a:t>modulatorConverge</a:t>
            </a:r>
            <a:r>
              <a:rPr lang="en-US" sz="1100" dirty="0">
                <a:solidFill>
                  <a:schemeClr val="bg1"/>
                </a:solidFill>
                <a:latin typeface="Courier New"/>
                <a:cs typeface="Courier New"/>
              </a:rPr>
              <a:t> </a:t>
            </a:r>
            <a:r>
              <a:rPr lang="en-US" sz="1100" dirty="0" err="1">
                <a:solidFill>
                  <a:schemeClr val="bg1"/>
                </a:solidFill>
                <a:latin typeface="Courier New"/>
                <a:cs typeface="Courier New"/>
              </a:rPr>
              <a:t>outputPowerAdjust</a:t>
            </a:r>
            <a:endParaRPr lang="en-US" sz="1100">
              <a:solidFill>
                <a:schemeClr val="bg1"/>
              </a:solidFill>
              <a:latin typeface="Courier New"/>
              <a:cs typeface="Courier New"/>
            </a:endParaRPr>
          </a:p>
          <a:p>
            <a:r>
              <a:rPr lang="en-US" sz="1100" dirty="0">
                <a:solidFill>
                  <a:schemeClr val="bg1"/>
                </a:solidFill>
                <a:latin typeface="Courier New"/>
                <a:cs typeface="Courier New"/>
              </a:rPr>
              <a:t>Rx Turn-Up States  : </a:t>
            </a:r>
            <a:r>
              <a:rPr lang="en-US" sz="1100" dirty="0" err="1">
                <a:solidFill>
                  <a:schemeClr val="bg1"/>
                </a:solidFill>
                <a:latin typeface="Courier New"/>
                <a:cs typeface="Courier New"/>
              </a:rPr>
              <a:t>init</a:t>
            </a:r>
            <a:r>
              <a:rPr lang="en-US" sz="1100" dirty="0">
                <a:solidFill>
                  <a:schemeClr val="bg1"/>
                </a:solidFill>
                <a:latin typeface="Courier New"/>
                <a:cs typeface="Courier New"/>
              </a:rPr>
              <a:t> </a:t>
            </a:r>
            <a:r>
              <a:rPr lang="en-US" sz="1100" dirty="0" err="1">
                <a:solidFill>
                  <a:schemeClr val="bg1"/>
                </a:solidFill>
                <a:latin typeface="Courier New"/>
                <a:cs typeface="Courier New"/>
              </a:rPr>
              <a:t>laserReady</a:t>
            </a:r>
            <a:r>
              <a:rPr lang="en-US" sz="1100" dirty="0">
                <a:solidFill>
                  <a:schemeClr val="bg1"/>
                </a:solidFill>
                <a:latin typeface="Courier New"/>
                <a:cs typeface="Courier New"/>
              </a:rPr>
              <a:t> </a:t>
            </a:r>
            <a:r>
              <a:rPr lang="en-US" sz="1100" dirty="0" err="1">
                <a:solidFill>
                  <a:schemeClr val="bg1"/>
                </a:solidFill>
                <a:latin typeface="Courier New"/>
                <a:cs typeface="Courier New"/>
              </a:rPr>
              <a:t>waitForInput</a:t>
            </a:r>
            <a:r>
              <a:rPr lang="en-US" sz="1100" dirty="0">
                <a:solidFill>
                  <a:schemeClr val="bg1"/>
                </a:solidFill>
                <a:latin typeface="Courier New"/>
                <a:cs typeface="Courier New"/>
              </a:rPr>
              <a:t> </a:t>
            </a:r>
            <a:r>
              <a:rPr lang="en-US" sz="1100" dirty="0" err="1">
                <a:solidFill>
                  <a:schemeClr val="bg1"/>
                </a:solidFill>
                <a:latin typeface="Courier New"/>
                <a:cs typeface="Courier New"/>
              </a:rPr>
              <a:t>adcSignal</a:t>
            </a:r>
            <a:r>
              <a:rPr lang="en-US" sz="1100" dirty="0">
                <a:solidFill>
                  <a:schemeClr val="bg1"/>
                </a:solidFill>
                <a:latin typeface="Courier New"/>
                <a:cs typeface="Courier New"/>
              </a:rPr>
              <a:t> </a:t>
            </a:r>
            <a:r>
              <a:rPr lang="en-US" sz="1100" dirty="0" err="1">
                <a:solidFill>
                  <a:schemeClr val="bg1"/>
                </a:solidFill>
                <a:latin typeface="Courier New"/>
                <a:cs typeface="Courier New"/>
              </a:rPr>
              <a:t>opticalLock</a:t>
            </a:r>
            <a:endParaRPr lang="de-DE" sz="1100">
              <a:solidFill>
                <a:schemeClr val="bg1"/>
              </a:solidFill>
              <a:latin typeface="Courier New"/>
              <a:cs typeface="Courier New"/>
            </a:endParaRPr>
          </a:p>
          <a:p>
            <a:r>
              <a:rPr lang="en-US" sz="1100" dirty="0">
                <a:solidFill>
                  <a:schemeClr val="bg1"/>
                </a:solidFill>
                <a:latin typeface="Courier New"/>
                <a:cs typeface="Courier New"/>
              </a:rPr>
              <a:t>                     </a:t>
            </a:r>
            <a:r>
              <a:rPr lang="en-US" sz="1100" dirty="0" err="1">
                <a:solidFill>
                  <a:schemeClr val="bg1"/>
                </a:solidFill>
                <a:latin typeface="Courier New"/>
                <a:cs typeface="Courier New"/>
              </a:rPr>
              <a:t>demodLock</a:t>
            </a:r>
            <a:endParaRPr lang="de-DE" sz="1100">
              <a:solidFill>
                <a:schemeClr val="bg1"/>
              </a:solidFill>
              <a:latin typeface="Courier New"/>
              <a:cs typeface="Courier New"/>
            </a:endParaRPr>
          </a:p>
          <a:p>
            <a:r>
              <a:rPr lang="en-US" sz="1100" dirty="0">
                <a:solidFill>
                  <a:schemeClr val="bg1"/>
                </a:solidFill>
                <a:latin typeface="Courier New"/>
                <a:cs typeface="Courier New"/>
              </a:rPr>
              <a:t>===============================================================================</a:t>
            </a:r>
            <a:endParaRPr lang="de-DE" sz="1100">
              <a:solidFill>
                <a:schemeClr val="bg1"/>
              </a:solidFill>
              <a:latin typeface="Courier New"/>
              <a:cs typeface="Courier New"/>
            </a:endParaRPr>
          </a:p>
          <a:p>
            <a:endParaRPr lang="en-US" sz="1100">
              <a:solidFill>
                <a:schemeClr val="bg1"/>
              </a:solidFill>
              <a:latin typeface="Courier New"/>
              <a:cs typeface="Courier New"/>
            </a:endParaRPr>
          </a:p>
          <a:p>
            <a:endParaRPr lang="en-US" sz="1100">
              <a:solidFill>
                <a:schemeClr val="bg1"/>
              </a:solidFill>
              <a:latin typeface="Courier New"/>
              <a:cs typeface="Courier New"/>
            </a:endParaRPr>
          </a:p>
        </p:txBody>
      </p:sp>
      <p:sp>
        <p:nvSpPr>
          <p:cNvPr id="19" name="Title 1">
            <a:extLst>
              <a:ext uri="{FF2B5EF4-FFF2-40B4-BE49-F238E27FC236}">
                <a16:creationId xmlns:a16="http://schemas.microsoft.com/office/drawing/2014/main" id="{A6C3118E-8290-37BC-EC58-ED80D6D01B92}"/>
              </a:ext>
            </a:extLst>
          </p:cNvPr>
          <p:cNvSpPr txBox="1">
            <a:spLocks/>
          </p:cNvSpPr>
          <p:nvPr/>
        </p:nvSpPr>
        <p:spPr>
          <a:xfrm>
            <a:off x="515" y="6426911"/>
            <a:ext cx="12246948" cy="429365"/>
          </a:xfrm>
          <a:prstGeom prst="rect">
            <a:avLst/>
          </a:prstGeom>
          <a:solidFill>
            <a:srgbClr val="FFFFFF"/>
          </a:solidFill>
          <a:ln>
            <a:noFill/>
          </a:ln>
        </p:spPr>
        <p:txBody>
          <a:bodyPr vert="horz" lIns="91440" tIns="45720" rIns="91440" bIns="45720" rtlCol="0" anchor="ctr">
            <a:normAutofit fontScale="70000" lnSpcReduction="20000"/>
          </a:bodyPr>
          <a:lstStyle>
            <a:lvl1pPr algn="l" defTabSz="914400" rtl="0" eaLnBrk="1" latinLnBrk="0" hangingPunct="1">
              <a:lnSpc>
                <a:spcPct val="90000"/>
              </a:lnSpc>
              <a:spcBef>
                <a:spcPct val="0"/>
              </a:spcBef>
              <a:buNone/>
              <a:defRPr sz="4400" kern="1200">
                <a:solidFill>
                  <a:schemeClr val="tx1"/>
                </a:solidFill>
                <a:latin typeface="Futura LT Pro Book" panose="020B0502020204020303" pitchFamily="34" charset="77"/>
                <a:ea typeface="+mj-ea"/>
                <a:cs typeface="Futura Medium" panose="020B0602020204020303" pitchFamily="34" charset="-79"/>
              </a:defRPr>
            </a:lvl1pPr>
          </a:lstStyle>
          <a:p>
            <a:endParaRPr lang="en-GB"/>
          </a:p>
        </p:txBody>
      </p:sp>
      <p:sp>
        <p:nvSpPr>
          <p:cNvPr id="18" name="Title 1">
            <a:extLst>
              <a:ext uri="{FF2B5EF4-FFF2-40B4-BE49-F238E27FC236}">
                <a16:creationId xmlns:a16="http://schemas.microsoft.com/office/drawing/2014/main" id="{68779425-8E23-AAE9-B7F3-24A9EDE6D657}"/>
              </a:ext>
            </a:extLst>
          </p:cNvPr>
          <p:cNvSpPr txBox="1">
            <a:spLocks/>
          </p:cNvSpPr>
          <p:nvPr/>
        </p:nvSpPr>
        <p:spPr>
          <a:xfrm>
            <a:off x="1150426" y="2987249"/>
            <a:ext cx="10515601" cy="3758455"/>
          </a:xfrm>
          <a:prstGeom prst="rect">
            <a:avLst/>
          </a:prstGeom>
          <a:solidFill>
            <a:schemeClr val="bg1"/>
          </a:solidFill>
          <a:ln>
            <a:solidFill>
              <a:schemeClr val="tx1"/>
            </a:solidFill>
          </a:ln>
        </p:spPr>
        <p:txBody>
          <a:bodyPr vert="horz" lIns="13716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Futura LT Pro Book" panose="020B0502020204020303" pitchFamily="34" charset="77"/>
                <a:ea typeface="+mj-ea"/>
                <a:cs typeface="Futura Medium" panose="020B0602020204020303" pitchFamily="34" charset="-79"/>
              </a:defRPr>
            </a:lvl1pPr>
          </a:lstStyle>
          <a:p>
            <a:pPr>
              <a:lnSpc>
                <a:spcPct val="110000"/>
              </a:lnSpc>
              <a:spcBef>
                <a:spcPts val="1000"/>
              </a:spcBef>
            </a:pPr>
            <a:endParaRPr lang="en-US" sz="2400">
              <a:latin typeface="Arial"/>
              <a:cs typeface="Arial"/>
            </a:endParaRPr>
          </a:p>
        </p:txBody>
      </p:sp>
      <p:sp>
        <p:nvSpPr>
          <p:cNvPr id="4" name="Date Placeholder 3">
            <a:extLst>
              <a:ext uri="{FF2B5EF4-FFF2-40B4-BE49-F238E27FC236}">
                <a16:creationId xmlns:a16="http://schemas.microsoft.com/office/drawing/2014/main" id="{C73E73E2-DABA-0AA1-31B6-777D93CCC2C3}"/>
              </a:ext>
            </a:extLst>
          </p:cNvPr>
          <p:cNvSpPr>
            <a:spLocks noGrp="1"/>
          </p:cNvSpPr>
          <p:nvPr>
            <p:ph type="dt" sz="half" idx="2"/>
          </p:nvPr>
        </p:nvSpPr>
        <p:spPr>
          <a:xfrm>
            <a:off x="84117" y="6528503"/>
            <a:ext cx="2743200" cy="365125"/>
          </a:xfrm>
        </p:spPr>
        <p:txBody>
          <a:bodyPr/>
          <a:lstStyle/>
          <a:p>
            <a:fld id="{7E9AA530-B9BE-F047-B05C-ACC2D58FB1E8}" type="datetime1">
              <a:rPr lang="de-DE" smtClean="0"/>
              <a:t>04.11.2024</a:t>
            </a:fld>
            <a:endParaRPr lang="de-DE"/>
          </a:p>
        </p:txBody>
      </p:sp>
      <p:sp>
        <p:nvSpPr>
          <p:cNvPr id="21" name="Title 1">
            <a:extLst>
              <a:ext uri="{FF2B5EF4-FFF2-40B4-BE49-F238E27FC236}">
                <a16:creationId xmlns:a16="http://schemas.microsoft.com/office/drawing/2014/main" id="{520E2D37-A36E-1ED4-6756-D40F28D9DFA1}"/>
              </a:ext>
            </a:extLst>
          </p:cNvPr>
          <p:cNvSpPr>
            <a:spLocks noGrp="1"/>
          </p:cNvSpPr>
          <p:nvPr>
            <p:ph type="title"/>
          </p:nvPr>
        </p:nvSpPr>
        <p:spPr>
          <a:xfrm rot="16200000">
            <a:off x="-2562290" y="2806635"/>
            <a:ext cx="6389396" cy="808977"/>
          </a:xfrm>
        </p:spPr>
        <p:txBody>
          <a:bodyPr>
            <a:noAutofit/>
          </a:bodyPr>
          <a:lstStyle/>
          <a:p>
            <a:r>
              <a:rPr lang="en-GB" sz="3200" dirty="0">
                <a:latin typeface="Arial"/>
                <a:cs typeface="Futura Medium"/>
              </a:rPr>
              <a:t>Compatibility / Application Mode</a:t>
            </a:r>
            <a:endParaRPr lang="de-DE" dirty="0">
              <a:latin typeface="Arial"/>
            </a:endParaRPr>
          </a:p>
        </p:txBody>
      </p:sp>
      <mc:AlternateContent xmlns:mc="http://schemas.openxmlformats.org/markup-compatibility/2006" xmlns:p14="http://schemas.microsoft.com/office/powerpoint/2010/main">
        <mc:Choice Requires="p14">
          <p:contentPart p14:bwMode="auto" r:id="rId3">
            <p14:nvContentPartPr>
              <p14:cNvPr id="32" name="Freihand 31">
                <a:extLst>
                  <a:ext uri="{FF2B5EF4-FFF2-40B4-BE49-F238E27FC236}">
                    <a16:creationId xmlns:a16="http://schemas.microsoft.com/office/drawing/2014/main" id="{06DE8262-2240-FA0C-55ED-76C27C44FDE7}"/>
                  </a:ext>
                </a:extLst>
              </p14:cNvPr>
              <p14:cNvContentPartPr/>
              <p14:nvPr/>
            </p14:nvContentPartPr>
            <p14:xfrm>
              <a:off x="1925645" y="3851190"/>
              <a:ext cx="1989975" cy="132880"/>
            </p14:xfrm>
          </p:contentPart>
        </mc:Choice>
        <mc:Fallback xmlns="">
          <p:pic>
            <p:nvPicPr>
              <p:cNvPr id="32" name="Freihand 31">
                <a:extLst>
                  <a:ext uri="{FF2B5EF4-FFF2-40B4-BE49-F238E27FC236}">
                    <a16:creationId xmlns:a16="http://schemas.microsoft.com/office/drawing/2014/main" id="{06DE8262-2240-FA0C-55ED-76C27C44FDE7}"/>
                  </a:ext>
                </a:extLst>
              </p:cNvPr>
              <p:cNvPicPr/>
              <p:nvPr/>
            </p:nvPicPr>
            <p:blipFill>
              <a:blip r:embed="rId4"/>
              <a:stretch>
                <a:fillRect/>
              </a:stretch>
            </p:blipFill>
            <p:spPr>
              <a:xfrm>
                <a:off x="1871648" y="3743449"/>
                <a:ext cx="2097609" cy="348002"/>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33" name="Freihand 32">
                <a:extLst>
                  <a:ext uri="{FF2B5EF4-FFF2-40B4-BE49-F238E27FC236}">
                    <a16:creationId xmlns:a16="http://schemas.microsoft.com/office/drawing/2014/main" id="{74A6294A-08DB-6CE7-EF4D-3422B5DFE46F}"/>
                  </a:ext>
                </a:extLst>
              </p14:cNvPr>
              <p14:cNvContentPartPr/>
              <p14:nvPr/>
            </p14:nvContentPartPr>
            <p14:xfrm>
              <a:off x="2428418" y="3913794"/>
              <a:ext cx="12000" cy="12000"/>
            </p14:xfrm>
          </p:contentPart>
        </mc:Choice>
        <mc:Fallback xmlns="">
          <p:pic>
            <p:nvPicPr>
              <p:cNvPr id="33" name="Freihand 32">
                <a:extLst>
                  <a:ext uri="{FF2B5EF4-FFF2-40B4-BE49-F238E27FC236}">
                    <a16:creationId xmlns:a16="http://schemas.microsoft.com/office/drawing/2014/main" id="{74A6294A-08DB-6CE7-EF4D-3422B5DFE46F}"/>
                  </a:ext>
                </a:extLst>
              </p:cNvPr>
              <p:cNvPicPr/>
              <p:nvPr/>
            </p:nvPicPr>
            <p:blipFill>
              <a:blip r:embed="rId6"/>
              <a:stretch>
                <a:fillRect/>
              </a:stretch>
            </p:blipFill>
            <p:spPr>
              <a:xfrm>
                <a:off x="2171275" y="313794"/>
                <a:ext cx="524571" cy="7200000"/>
              </a:xfrm>
              <a:prstGeom prst="rect">
                <a:avLst/>
              </a:prstGeom>
            </p:spPr>
          </p:pic>
        </mc:Fallback>
      </mc:AlternateContent>
      <p:graphicFrame>
        <p:nvGraphicFramePr>
          <p:cNvPr id="10" name="Table 10">
            <a:extLst>
              <a:ext uri="{FF2B5EF4-FFF2-40B4-BE49-F238E27FC236}">
                <a16:creationId xmlns:a16="http://schemas.microsoft.com/office/drawing/2014/main" id="{A7FD0831-32EB-8D5A-6C54-51FE6D85F1FE}"/>
              </a:ext>
            </a:extLst>
          </p:cNvPr>
          <p:cNvGraphicFramePr>
            <a:graphicFrameLocks noGrp="1"/>
          </p:cNvGraphicFramePr>
          <p:nvPr>
            <p:extLst>
              <p:ext uri="{D42A27DB-BD31-4B8C-83A1-F6EECF244321}">
                <p14:modId xmlns:p14="http://schemas.microsoft.com/office/powerpoint/2010/main" val="3910315510"/>
              </p:ext>
            </p:extLst>
          </p:nvPr>
        </p:nvGraphicFramePr>
        <p:xfrm>
          <a:off x="1195873" y="3041112"/>
          <a:ext cx="10418901" cy="3647214"/>
        </p:xfrm>
        <a:graphic>
          <a:graphicData uri="http://schemas.openxmlformats.org/drawingml/2006/table">
            <a:tbl>
              <a:tblPr>
                <a:tableStyleId>{5C22544A-7EE6-4342-B048-85BDC9FD1C3A}</a:tableStyleId>
              </a:tblPr>
              <a:tblGrid>
                <a:gridCol w="928781">
                  <a:extLst>
                    <a:ext uri="{9D8B030D-6E8A-4147-A177-3AD203B41FA5}">
                      <a16:colId xmlns:a16="http://schemas.microsoft.com/office/drawing/2014/main" val="3512542529"/>
                    </a:ext>
                  </a:extLst>
                </a:gridCol>
                <a:gridCol w="1874761">
                  <a:extLst>
                    <a:ext uri="{9D8B030D-6E8A-4147-A177-3AD203B41FA5}">
                      <a16:colId xmlns:a16="http://schemas.microsoft.com/office/drawing/2014/main" val="618551221"/>
                    </a:ext>
                  </a:extLst>
                </a:gridCol>
                <a:gridCol w="1366761">
                  <a:extLst>
                    <a:ext uri="{9D8B030D-6E8A-4147-A177-3AD203B41FA5}">
                      <a16:colId xmlns:a16="http://schemas.microsoft.com/office/drawing/2014/main" val="3022273417"/>
                    </a:ext>
                  </a:extLst>
                </a:gridCol>
                <a:gridCol w="1209523">
                  <a:extLst>
                    <a:ext uri="{9D8B030D-6E8A-4147-A177-3AD203B41FA5}">
                      <a16:colId xmlns:a16="http://schemas.microsoft.com/office/drawing/2014/main" val="942608168"/>
                    </a:ext>
                  </a:extLst>
                </a:gridCol>
                <a:gridCol w="922020">
                  <a:extLst>
                    <a:ext uri="{9D8B030D-6E8A-4147-A177-3AD203B41FA5}">
                      <a16:colId xmlns:a16="http://schemas.microsoft.com/office/drawing/2014/main" val="3952453080"/>
                    </a:ext>
                  </a:extLst>
                </a:gridCol>
                <a:gridCol w="1823998">
                  <a:extLst>
                    <a:ext uri="{9D8B030D-6E8A-4147-A177-3AD203B41FA5}">
                      <a16:colId xmlns:a16="http://schemas.microsoft.com/office/drawing/2014/main" val="1123210004"/>
                    </a:ext>
                  </a:extLst>
                </a:gridCol>
                <a:gridCol w="475878">
                  <a:extLst>
                    <a:ext uri="{9D8B030D-6E8A-4147-A177-3AD203B41FA5}">
                      <a16:colId xmlns:a16="http://schemas.microsoft.com/office/drawing/2014/main" val="3233174086"/>
                    </a:ext>
                  </a:extLst>
                </a:gridCol>
                <a:gridCol w="888398">
                  <a:extLst>
                    <a:ext uri="{9D8B030D-6E8A-4147-A177-3AD203B41FA5}">
                      <a16:colId xmlns:a16="http://schemas.microsoft.com/office/drawing/2014/main" val="2852639560"/>
                    </a:ext>
                  </a:extLst>
                </a:gridCol>
                <a:gridCol w="928781">
                  <a:extLst>
                    <a:ext uri="{9D8B030D-6E8A-4147-A177-3AD203B41FA5}">
                      <a16:colId xmlns:a16="http://schemas.microsoft.com/office/drawing/2014/main" val="2967000845"/>
                    </a:ext>
                  </a:extLst>
                </a:gridCol>
              </a:tblGrid>
              <a:tr h="596900">
                <a:tc>
                  <a:txBody>
                    <a:bodyPr/>
                    <a:lstStyle/>
                    <a:p>
                      <a:pPr lvl="0" algn="ctr">
                        <a:buNone/>
                      </a:pPr>
                      <a:r>
                        <a:rPr lang="en-GB" sz="1200" u="none" strike="noStrike" dirty="0">
                          <a:effectLst/>
                        </a:rPr>
                        <a:t>Application Mode </a:t>
                      </a:r>
                      <a:endParaRPr lang="en-GB" sz="1200" b="0" i="0" u="none" strike="noStrike" dirty="0">
                        <a:solidFill>
                          <a:srgbClr val="000000"/>
                        </a:solidFill>
                        <a:effectLst/>
                        <a:latin typeface="Calibri"/>
                      </a:endParaRPr>
                    </a:p>
                  </a:txBody>
                  <a:tcPr marL="9525" marR="9525" marT="9525" marB="0" anchor="ctr">
                    <a:solidFill>
                      <a:srgbClr val="ED7D31"/>
                    </a:solidFill>
                  </a:tcPr>
                </a:tc>
                <a:tc>
                  <a:txBody>
                    <a:bodyPr/>
                    <a:lstStyle/>
                    <a:p>
                      <a:pPr lvl="0" algn="ctr">
                        <a:buNone/>
                      </a:pPr>
                      <a:r>
                        <a:rPr lang="en-GB" sz="1200" u="none" strike="noStrike" dirty="0">
                          <a:effectLst/>
                        </a:rPr>
                        <a:t> MSA format</a:t>
                      </a:r>
                      <a:endParaRPr lang="en-GB" sz="1200" b="0" i="0" u="none" strike="noStrike" dirty="0">
                        <a:solidFill>
                          <a:srgbClr val="000000"/>
                        </a:solidFill>
                        <a:effectLst/>
                        <a:latin typeface="Calibri"/>
                      </a:endParaRPr>
                    </a:p>
                  </a:txBody>
                  <a:tcPr marL="9524" marR="9524" marT="9524" marB="0" anchor="ctr">
                    <a:solidFill>
                      <a:srgbClr val="ED7D31"/>
                    </a:solidFill>
                  </a:tcPr>
                </a:tc>
                <a:tc>
                  <a:txBody>
                    <a:bodyPr/>
                    <a:lstStyle/>
                    <a:p>
                      <a:pPr lvl="0" algn="ctr">
                        <a:buNone/>
                      </a:pPr>
                      <a:r>
                        <a:rPr lang="en-GB" sz="1200" u="none" strike="noStrike" dirty="0">
                          <a:effectLst/>
                        </a:rPr>
                        <a:t>Nokia Compatibility</a:t>
                      </a:r>
                      <a:endParaRPr lang="en-GB" sz="1200" b="0" i="0" u="none" strike="noStrike" dirty="0">
                        <a:solidFill>
                          <a:srgbClr val="000000"/>
                        </a:solidFill>
                        <a:effectLst/>
                        <a:latin typeface="Calibri"/>
                      </a:endParaRPr>
                    </a:p>
                  </a:txBody>
                  <a:tcPr marL="9524" marR="9524" marT="9524" marB="0" anchor="ctr">
                    <a:solidFill>
                      <a:srgbClr val="ED7D31"/>
                    </a:solidFill>
                  </a:tcPr>
                </a:tc>
                <a:tc>
                  <a:txBody>
                    <a:bodyPr/>
                    <a:lstStyle/>
                    <a:p>
                      <a:pPr lvl="0" algn="ctr">
                        <a:buNone/>
                      </a:pPr>
                      <a:r>
                        <a:rPr lang="en-GB" sz="1200" u="none" strike="noStrike" dirty="0">
                          <a:effectLst/>
                        </a:rPr>
                        <a:t> Host format </a:t>
                      </a:r>
                      <a:endParaRPr lang="en-GB" sz="1200" b="0" i="0" u="none" strike="noStrike" dirty="0">
                        <a:solidFill>
                          <a:srgbClr val="000000"/>
                        </a:solidFill>
                        <a:effectLst/>
                        <a:latin typeface="Calibri"/>
                      </a:endParaRPr>
                    </a:p>
                  </a:txBody>
                  <a:tcPr marL="9525" marR="9525" marT="9525" marB="0" anchor="ctr">
                    <a:solidFill>
                      <a:srgbClr val="ED7D31"/>
                    </a:solidFill>
                  </a:tcPr>
                </a:tc>
                <a:tc>
                  <a:txBody>
                    <a:bodyPr/>
                    <a:lstStyle/>
                    <a:p>
                      <a:pPr lvl="0" algn="ctr">
                        <a:buNone/>
                      </a:pPr>
                      <a:r>
                        <a:rPr lang="en-GB" sz="1200" u="none" strike="noStrike" dirty="0">
                          <a:effectLst/>
                        </a:rPr>
                        <a:t>Nokia Config</a:t>
                      </a:r>
                      <a:endParaRPr lang="en-GB" sz="1200" b="0" i="0" u="none" strike="noStrike" dirty="0">
                        <a:solidFill>
                          <a:srgbClr val="000000"/>
                        </a:solidFill>
                        <a:effectLst/>
                        <a:latin typeface="Calibri"/>
                      </a:endParaRPr>
                    </a:p>
                  </a:txBody>
                  <a:tcPr marL="9524" marR="9524" marT="9524" marB="0" anchor="ctr">
                    <a:solidFill>
                      <a:srgbClr val="ED7D31"/>
                    </a:solidFill>
                  </a:tcPr>
                </a:tc>
                <a:tc>
                  <a:txBody>
                    <a:bodyPr/>
                    <a:lstStyle/>
                    <a:p>
                      <a:pPr lvl="0" algn="ctr">
                        <a:buNone/>
                      </a:pPr>
                      <a:r>
                        <a:rPr lang="en-GB" sz="1200" u="none" strike="noStrike" dirty="0">
                          <a:effectLst/>
                        </a:rPr>
                        <a:t> Electrical interface </a:t>
                      </a:r>
                      <a:endParaRPr lang="en-GB" sz="1200" b="0" i="0" u="none" strike="noStrike" dirty="0">
                        <a:solidFill>
                          <a:srgbClr val="000000"/>
                        </a:solidFill>
                        <a:effectLst/>
                        <a:latin typeface="Calibri"/>
                      </a:endParaRPr>
                    </a:p>
                  </a:txBody>
                  <a:tcPr marL="9525" marR="9525" marT="9525" marB="0" anchor="ctr">
                    <a:solidFill>
                      <a:srgbClr val="ED7D31"/>
                    </a:solidFill>
                  </a:tcPr>
                </a:tc>
                <a:tc>
                  <a:txBody>
                    <a:bodyPr/>
                    <a:lstStyle/>
                    <a:p>
                      <a:pPr algn="ctr" fontAlgn="ctr"/>
                      <a:r>
                        <a:rPr lang="en-GB" sz="1200" u="none" strike="noStrike" dirty="0">
                          <a:effectLst/>
                        </a:rPr>
                        <a:t> FEC </a:t>
                      </a:r>
                      <a:endParaRPr lang="en-GB" sz="1200" b="0" i="0" u="none" strike="noStrike" dirty="0">
                        <a:solidFill>
                          <a:srgbClr val="000000"/>
                        </a:solidFill>
                        <a:effectLst/>
                        <a:latin typeface="Calibri" panose="020F0502020204030204" pitchFamily="34" charset="0"/>
                      </a:endParaRPr>
                    </a:p>
                  </a:txBody>
                  <a:tcPr marL="9525" marR="9525" marT="9525" marB="0" anchor="ctr">
                    <a:solidFill>
                      <a:srgbClr val="ED7D31"/>
                    </a:solidFill>
                  </a:tcPr>
                </a:tc>
                <a:tc>
                  <a:txBody>
                    <a:bodyPr/>
                    <a:lstStyle/>
                    <a:p>
                      <a:pPr algn="ctr" fontAlgn="ctr"/>
                      <a:r>
                        <a:rPr lang="en-GB" sz="1200" u="none" strike="noStrike" dirty="0">
                          <a:effectLst/>
                        </a:rPr>
                        <a:t> Modulation </a:t>
                      </a:r>
                      <a:endParaRPr lang="en-GB" sz="1200" b="0" i="0" u="none" strike="noStrike" dirty="0">
                        <a:solidFill>
                          <a:srgbClr val="000000"/>
                        </a:solidFill>
                        <a:effectLst/>
                        <a:latin typeface="Calibri" panose="020F0502020204030204" pitchFamily="34" charset="0"/>
                      </a:endParaRPr>
                    </a:p>
                  </a:txBody>
                  <a:tcPr marL="9525" marR="9525" marT="9525" marB="0" anchor="ctr">
                    <a:lnR w="12700">
                      <a:solidFill>
                        <a:schemeClr val="tx1"/>
                      </a:solidFill>
                    </a:lnR>
                    <a:solidFill>
                      <a:srgbClr val="ED7D31"/>
                    </a:solidFill>
                  </a:tcPr>
                </a:tc>
                <a:tc>
                  <a:txBody>
                    <a:bodyPr/>
                    <a:lstStyle/>
                    <a:p>
                      <a:pPr algn="ctr" fontAlgn="ctr"/>
                      <a:r>
                        <a:rPr lang="en-GB" sz="1200" u="none" strike="noStrike" dirty="0">
                          <a:effectLst/>
                        </a:rPr>
                        <a:t>Line Symbol Baud Rate</a:t>
                      </a:r>
                      <a:endParaRPr lang="en-GB" sz="1200" b="0" i="0" u="none" strike="noStrike" dirty="0">
                        <a:solidFill>
                          <a:srgbClr val="000000"/>
                        </a:solidFill>
                        <a:effectLst/>
                        <a:latin typeface="Calibri" panose="020F0502020204030204" pitchFamily="34" charset="0"/>
                      </a:endParaRPr>
                    </a:p>
                  </a:txBody>
                  <a:tcPr marL="9525" marR="9525" marT="9525" marB="0" anchor="ctr">
                    <a:lnL w="12700">
                      <a:solidFill>
                        <a:schemeClr val="tx1"/>
                      </a:solidFill>
                    </a:lnL>
                    <a:lnR w="12700">
                      <a:solidFill>
                        <a:schemeClr val="tx1"/>
                      </a:solidFill>
                    </a:lnR>
                    <a:lnT w="12700">
                      <a:solidFill>
                        <a:schemeClr val="tx1"/>
                      </a:solidFill>
                    </a:lnT>
                    <a:lnB w="12700">
                      <a:solidFill>
                        <a:schemeClr val="tx1"/>
                      </a:solidFill>
                    </a:lnB>
                    <a:solidFill>
                      <a:srgbClr val="ED7D31"/>
                    </a:solidFill>
                  </a:tcPr>
                </a:tc>
                <a:extLst>
                  <a:ext uri="{0D108BD9-81ED-4DB2-BD59-A6C34878D82A}">
                    <a16:rowId xmlns:a16="http://schemas.microsoft.com/office/drawing/2014/main" val="1468004176"/>
                  </a:ext>
                </a:extLst>
              </a:tr>
              <a:tr h="203200">
                <a:tc>
                  <a:txBody>
                    <a:bodyPr/>
                    <a:lstStyle/>
                    <a:p>
                      <a:pPr lvl="0" algn="ctr">
                        <a:buNone/>
                      </a:pPr>
                      <a:r>
                        <a:rPr lang="en-GB" sz="1200" u="none" strike="noStrike" dirty="0">
                          <a:effectLst/>
                        </a:rPr>
                        <a:t>1</a:t>
                      </a:r>
                      <a:endParaRPr lang="de-DE" sz="1200" b="0" i="0" u="none" strike="noStrike" dirty="0">
                        <a:solidFill>
                          <a:srgbClr val="000000"/>
                        </a:solidFill>
                        <a:effectLst/>
                        <a:latin typeface="Calibri"/>
                      </a:endParaRPr>
                    </a:p>
                  </a:txBody>
                  <a:tcPr marL="9525" marR="9525" marT="9525" marB="0" anchor="b">
                    <a:solidFill>
                      <a:schemeClr val="bg1">
                        <a:lumMod val="95000"/>
                      </a:schemeClr>
                    </a:solidFill>
                  </a:tcPr>
                </a:tc>
                <a:tc>
                  <a:txBody>
                    <a:bodyPr/>
                    <a:lstStyle/>
                    <a:p>
                      <a:pPr lvl="0" algn="l">
                        <a:buNone/>
                      </a:pPr>
                      <a:r>
                        <a:rPr lang="en-GB" sz="1200" u="none" strike="noStrike" dirty="0">
                          <a:effectLst/>
                        </a:rPr>
                        <a:t> OIF 400ZR, amplified</a:t>
                      </a:r>
                      <a:endParaRPr lang="en-GB" sz="1200" b="0" i="0" u="none" strike="noStrike" dirty="0">
                        <a:solidFill>
                          <a:srgbClr val="000000"/>
                        </a:solidFill>
                        <a:effectLst/>
                        <a:latin typeface="Calibri"/>
                      </a:endParaRPr>
                    </a:p>
                  </a:txBody>
                  <a:tcPr marL="9524" marR="9524" marT="9524" marB="0" anchor="b">
                    <a:solidFill>
                      <a:schemeClr val="bg1">
                        <a:lumMod val="95000"/>
                      </a:schemeClr>
                    </a:solidFill>
                  </a:tcPr>
                </a:tc>
                <a:tc>
                  <a:txBody>
                    <a:bodyPr/>
                    <a:lstStyle/>
                    <a:p>
                      <a:pPr lvl="0" algn="l">
                        <a:lnSpc>
                          <a:spcPct val="100000"/>
                        </a:lnSpc>
                        <a:spcBef>
                          <a:spcPts val="0"/>
                        </a:spcBef>
                        <a:spcAft>
                          <a:spcPts val="0"/>
                        </a:spcAft>
                        <a:buNone/>
                      </a:pPr>
                      <a:r>
                        <a:rPr lang="en-GB" sz="1200" b="0" i="0" u="none" strike="noStrike" noProof="0" dirty="0">
                          <a:solidFill>
                            <a:srgbClr val="000000"/>
                          </a:solidFill>
                          <a:effectLst/>
                          <a:latin typeface="Calibri"/>
                        </a:rPr>
                        <a:t>oif-400g-zr</a:t>
                      </a:r>
                    </a:p>
                  </a:txBody>
                  <a:tcPr marL="9524" marR="9524" marT="9524" marB="0" anchor="b">
                    <a:solidFill>
                      <a:schemeClr val="bg1">
                        <a:lumMod val="95000"/>
                      </a:schemeClr>
                    </a:solidFill>
                  </a:tcPr>
                </a:tc>
                <a:tc>
                  <a:txBody>
                    <a:bodyPr/>
                    <a:lstStyle/>
                    <a:p>
                      <a:pPr lvl="0" algn="l">
                        <a:buNone/>
                      </a:pPr>
                      <a:r>
                        <a:rPr lang="en-GB" sz="1200" u="none" strike="noStrike" dirty="0">
                          <a:effectLst/>
                        </a:rPr>
                        <a:t>400GBASE-R</a:t>
                      </a:r>
                      <a:endParaRPr lang="en-GB" sz="1200" b="0" i="0" u="none" strike="noStrike" dirty="0">
                        <a:solidFill>
                          <a:srgbClr val="000000"/>
                        </a:solidFill>
                        <a:effectLst/>
                        <a:latin typeface="Calibri"/>
                      </a:endParaRPr>
                    </a:p>
                  </a:txBody>
                  <a:tcPr marL="9525" marR="9525" marT="9525" marB="0" anchor="b">
                    <a:solidFill>
                      <a:schemeClr val="bg1">
                        <a:lumMod val="95000"/>
                      </a:schemeClr>
                    </a:solidFill>
                  </a:tcPr>
                </a:tc>
                <a:tc>
                  <a:txBody>
                    <a:bodyPr/>
                    <a:lstStyle/>
                    <a:p>
                      <a:pPr lvl="0" algn="l">
                        <a:buNone/>
                      </a:pPr>
                      <a:r>
                        <a:rPr lang="en-GB" sz="1200" u="none" strike="noStrike" dirty="0">
                          <a:effectLst/>
                        </a:rPr>
                        <a:t>c1-400g</a:t>
                      </a:r>
                      <a:endParaRPr lang="en-GB" sz="1200" b="0" i="0" u="none" strike="noStrike" dirty="0">
                        <a:solidFill>
                          <a:srgbClr val="000000"/>
                        </a:solidFill>
                        <a:effectLst/>
                        <a:latin typeface="Calibri"/>
                      </a:endParaRPr>
                    </a:p>
                  </a:txBody>
                  <a:tcPr marL="9524" marR="9524" marT="9524" marB="0" anchor="b">
                    <a:solidFill>
                      <a:schemeClr val="bg1">
                        <a:lumMod val="95000"/>
                      </a:schemeClr>
                    </a:solidFill>
                  </a:tcPr>
                </a:tc>
                <a:tc>
                  <a:txBody>
                    <a:bodyPr/>
                    <a:lstStyle/>
                    <a:p>
                      <a:pPr lvl="0" algn="l">
                        <a:buNone/>
                      </a:pPr>
                      <a:r>
                        <a:rPr lang="en-GB" sz="1200" u="none" strike="noStrike" dirty="0">
                          <a:effectLst/>
                        </a:rPr>
                        <a:t> 1x 400GAUI-8 (8x 50G) </a:t>
                      </a:r>
                      <a:endParaRPr lang="en-GB" sz="1200" b="0" i="0" u="none" strike="noStrike" dirty="0">
                        <a:solidFill>
                          <a:srgbClr val="000000"/>
                        </a:solidFill>
                        <a:effectLst/>
                        <a:latin typeface="Calibri"/>
                      </a:endParaRPr>
                    </a:p>
                  </a:txBody>
                  <a:tcPr marL="9525" marR="9525" marT="9525" marB="0" anchor="b">
                    <a:solidFill>
                      <a:schemeClr val="bg1">
                        <a:lumMod val="95000"/>
                      </a:schemeClr>
                    </a:solidFill>
                  </a:tcPr>
                </a:tc>
                <a:tc>
                  <a:txBody>
                    <a:bodyPr/>
                    <a:lstStyle/>
                    <a:p>
                      <a:pPr algn="l" fontAlgn="b"/>
                      <a:r>
                        <a:rPr lang="en-GB" sz="1200" u="none" strike="noStrike" dirty="0">
                          <a:effectLst/>
                        </a:rPr>
                        <a:t> CFEC </a:t>
                      </a:r>
                      <a:endParaRPr lang="en-GB" sz="1200" b="0" i="0" u="none" strike="noStrike" dirty="0">
                        <a:solidFill>
                          <a:srgbClr val="000000"/>
                        </a:solidFill>
                        <a:effectLst/>
                        <a:latin typeface="Calibri" panose="020F0502020204030204" pitchFamily="34" charset="0"/>
                      </a:endParaRPr>
                    </a:p>
                  </a:txBody>
                  <a:tcPr marL="9525" marR="9525" marT="9525" marB="0" anchor="b">
                    <a:solidFill>
                      <a:schemeClr val="bg1">
                        <a:lumMod val="95000"/>
                      </a:schemeClr>
                    </a:solidFill>
                  </a:tcPr>
                </a:tc>
                <a:tc>
                  <a:txBody>
                    <a:bodyPr/>
                    <a:lstStyle/>
                    <a:p>
                      <a:pPr algn="l" fontAlgn="b"/>
                      <a:r>
                        <a:rPr lang="en-GB" sz="1200" u="none" strike="noStrike" dirty="0">
                          <a:effectLst/>
                        </a:rPr>
                        <a:t>DP-16QAM </a:t>
                      </a:r>
                      <a:endParaRPr lang="en-GB" sz="1200" b="0" i="0" u="none" strike="noStrike" dirty="0">
                        <a:solidFill>
                          <a:srgbClr val="000000"/>
                        </a:solidFill>
                        <a:effectLst/>
                        <a:latin typeface="Calibri" panose="020F0502020204030204" pitchFamily="34" charset="0"/>
                      </a:endParaRPr>
                    </a:p>
                  </a:txBody>
                  <a:tcPr marL="9525" marR="9525" marT="9525" marB="0" anchor="b">
                    <a:solidFill>
                      <a:schemeClr val="bg1">
                        <a:lumMod val="95000"/>
                      </a:schemeClr>
                    </a:solidFill>
                  </a:tcPr>
                </a:tc>
                <a:tc>
                  <a:txBody>
                    <a:bodyPr/>
                    <a:lstStyle/>
                    <a:p>
                      <a:pPr algn="l" fontAlgn="b"/>
                      <a:r>
                        <a:rPr lang="en-GB" sz="1200" u="none" strike="noStrike" dirty="0">
                          <a:effectLst/>
                        </a:rPr>
                        <a:t> 59.8GBd </a:t>
                      </a:r>
                      <a:endParaRPr lang="en-GB" sz="1200" b="0" i="0" u="none" strike="noStrike" dirty="0">
                        <a:solidFill>
                          <a:srgbClr val="000000"/>
                        </a:solidFill>
                        <a:effectLst/>
                        <a:latin typeface="Calibri" panose="020F0502020204030204" pitchFamily="34" charset="0"/>
                      </a:endParaRPr>
                    </a:p>
                  </a:txBody>
                  <a:tcPr marL="9525" marR="9525" marT="9525" marB="0" anchor="b">
                    <a:lnT w="12700">
                      <a:solidFill>
                        <a:schemeClr val="tx1"/>
                      </a:solidFill>
                    </a:lnT>
                    <a:solidFill>
                      <a:schemeClr val="bg1">
                        <a:lumMod val="95000"/>
                      </a:schemeClr>
                    </a:solidFill>
                  </a:tcPr>
                </a:tc>
                <a:extLst>
                  <a:ext uri="{0D108BD9-81ED-4DB2-BD59-A6C34878D82A}">
                    <a16:rowId xmlns:a16="http://schemas.microsoft.com/office/drawing/2014/main" val="1702008466"/>
                  </a:ext>
                </a:extLst>
              </a:tr>
              <a:tr h="203200">
                <a:tc>
                  <a:txBody>
                    <a:bodyPr/>
                    <a:lstStyle/>
                    <a:p>
                      <a:pPr lvl="0" algn="ctr">
                        <a:buNone/>
                      </a:pPr>
                      <a:r>
                        <a:rPr lang="en-GB" sz="1200" u="none" strike="noStrike" dirty="0">
                          <a:effectLst/>
                        </a:rPr>
                        <a:t>2</a:t>
                      </a:r>
                      <a:endParaRPr lang="de-DE" sz="1200" b="0" i="0" u="none" strike="noStrike" dirty="0">
                        <a:solidFill>
                          <a:srgbClr val="000000"/>
                        </a:solidFill>
                        <a:effectLst/>
                        <a:latin typeface="Calibri"/>
                      </a:endParaRPr>
                    </a:p>
                  </a:txBody>
                  <a:tcPr marL="9525" marR="9525" marT="9525" marB="0" anchor="b">
                    <a:solidFill>
                      <a:schemeClr val="bg1"/>
                    </a:solidFill>
                  </a:tcPr>
                </a:tc>
                <a:tc>
                  <a:txBody>
                    <a:bodyPr/>
                    <a:lstStyle/>
                    <a:p>
                      <a:pPr lvl="0" algn="l">
                        <a:buNone/>
                      </a:pPr>
                      <a:r>
                        <a:rPr lang="en-GB" sz="1200" u="none" strike="noStrike" dirty="0">
                          <a:effectLst/>
                        </a:rPr>
                        <a:t> OIF 400ZR, unamplified</a:t>
                      </a:r>
                      <a:endParaRPr lang="en-GB" sz="1200" b="0" i="0" u="none" strike="noStrike" dirty="0">
                        <a:solidFill>
                          <a:srgbClr val="000000"/>
                        </a:solidFill>
                        <a:effectLst/>
                        <a:latin typeface="Calibri"/>
                      </a:endParaRPr>
                    </a:p>
                  </a:txBody>
                  <a:tcPr marL="9524" marR="9524" marT="9524" marB="0" anchor="b">
                    <a:solidFill>
                      <a:schemeClr val="bg1"/>
                    </a:solidFill>
                  </a:tcPr>
                </a:tc>
                <a:tc>
                  <a:txBody>
                    <a:bodyPr/>
                    <a:lstStyle/>
                    <a:p>
                      <a:pPr lvl="0" algn="l">
                        <a:buNone/>
                      </a:pPr>
                      <a:endParaRPr lang="en-GB" sz="1200" b="0" i="0" u="none" strike="noStrike" noProof="0">
                        <a:solidFill>
                          <a:srgbClr val="000000"/>
                        </a:solidFill>
                        <a:effectLst/>
                        <a:latin typeface="Calibri"/>
                      </a:endParaRPr>
                    </a:p>
                  </a:txBody>
                  <a:tcPr marL="9524" marR="9524" marT="9524" marB="0" anchor="b">
                    <a:solidFill>
                      <a:schemeClr val="bg1"/>
                    </a:solidFill>
                  </a:tcPr>
                </a:tc>
                <a:tc>
                  <a:txBody>
                    <a:bodyPr/>
                    <a:lstStyle/>
                    <a:p>
                      <a:pPr lvl="0" algn="l">
                        <a:buNone/>
                      </a:pPr>
                      <a:r>
                        <a:rPr lang="en-GB" sz="1200" u="none" strike="noStrike" dirty="0">
                          <a:effectLst/>
                        </a:rPr>
                        <a:t>400GBASE-R</a:t>
                      </a:r>
                      <a:endParaRPr lang="en-GB" sz="1200" b="0" i="0" u="none" strike="noStrike" dirty="0">
                        <a:solidFill>
                          <a:srgbClr val="000000"/>
                        </a:solidFill>
                        <a:effectLst/>
                        <a:latin typeface="Calibri"/>
                      </a:endParaRPr>
                    </a:p>
                  </a:txBody>
                  <a:tcPr marL="9525" marR="9525" marT="9525" marB="0" anchor="b">
                    <a:solidFill>
                      <a:schemeClr val="bg1"/>
                    </a:solidFill>
                  </a:tcPr>
                </a:tc>
                <a:tc>
                  <a:txBody>
                    <a:bodyPr/>
                    <a:lstStyle/>
                    <a:p>
                      <a:pPr lvl="0" algn="l">
                        <a:buNone/>
                      </a:pPr>
                      <a:endParaRPr lang="en-GB" sz="1200" u="none" strike="noStrike">
                        <a:effectLst/>
                      </a:endParaRPr>
                    </a:p>
                  </a:txBody>
                  <a:tcPr marL="9524" marR="9524" marT="9524" marB="0" anchor="b">
                    <a:solidFill>
                      <a:schemeClr val="bg1"/>
                    </a:solidFill>
                  </a:tcPr>
                </a:tc>
                <a:tc>
                  <a:txBody>
                    <a:bodyPr/>
                    <a:lstStyle/>
                    <a:p>
                      <a:pPr lvl="0" algn="l">
                        <a:buNone/>
                      </a:pPr>
                      <a:r>
                        <a:rPr lang="en-GB" sz="1200" u="none" strike="noStrike" dirty="0">
                          <a:effectLst/>
                        </a:rPr>
                        <a:t> 1x 400GAUI-8 (8x 50G) </a:t>
                      </a:r>
                      <a:endParaRPr lang="en-GB" sz="1200" b="0" i="0" u="none" strike="noStrike" dirty="0">
                        <a:solidFill>
                          <a:srgbClr val="000000"/>
                        </a:solidFill>
                        <a:effectLst/>
                        <a:latin typeface="Calibri"/>
                      </a:endParaRPr>
                    </a:p>
                  </a:txBody>
                  <a:tcPr marL="9525" marR="9525" marT="9525" marB="0" anchor="b">
                    <a:solidFill>
                      <a:schemeClr val="bg1"/>
                    </a:solidFill>
                  </a:tcPr>
                </a:tc>
                <a:tc>
                  <a:txBody>
                    <a:bodyPr/>
                    <a:lstStyle/>
                    <a:p>
                      <a:pPr algn="l" fontAlgn="b"/>
                      <a:r>
                        <a:rPr lang="en-GB" sz="1200" u="none" strike="noStrike" dirty="0">
                          <a:effectLst/>
                        </a:rPr>
                        <a:t> CFEC </a:t>
                      </a:r>
                      <a:endParaRPr lang="en-GB" sz="1200" b="0" i="0" u="none" strike="noStrike" dirty="0">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l" fontAlgn="b"/>
                      <a:r>
                        <a:rPr lang="en-GB" sz="1200" u="none" strike="noStrike" dirty="0">
                          <a:effectLst/>
                        </a:rPr>
                        <a:t>DP-16QAM </a:t>
                      </a:r>
                      <a:endParaRPr lang="en-GB" sz="1200" b="0" i="0" u="none" strike="noStrike" dirty="0">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l" fontAlgn="b"/>
                      <a:r>
                        <a:rPr lang="en-GB" sz="1200" u="none" strike="noStrike" dirty="0">
                          <a:effectLst/>
                        </a:rPr>
                        <a:t> 59.8GBd </a:t>
                      </a:r>
                      <a:endParaRPr lang="en-GB" sz="1200" b="0" i="0" u="none" strike="noStrike" dirty="0">
                        <a:solidFill>
                          <a:srgbClr val="000000"/>
                        </a:solidFill>
                        <a:effectLst/>
                        <a:latin typeface="Calibri" panose="020F0502020204030204" pitchFamily="34" charset="0"/>
                      </a:endParaRPr>
                    </a:p>
                  </a:txBody>
                  <a:tcPr marL="9525" marR="9525" marT="9525" marB="0" anchor="b">
                    <a:solidFill>
                      <a:schemeClr val="bg1"/>
                    </a:solidFill>
                  </a:tcPr>
                </a:tc>
                <a:extLst>
                  <a:ext uri="{0D108BD9-81ED-4DB2-BD59-A6C34878D82A}">
                    <a16:rowId xmlns:a16="http://schemas.microsoft.com/office/drawing/2014/main" val="2093158497"/>
                  </a:ext>
                </a:extLst>
              </a:tr>
              <a:tr h="203200">
                <a:tc>
                  <a:txBody>
                    <a:bodyPr/>
                    <a:lstStyle/>
                    <a:p>
                      <a:pPr lvl="0" algn="ctr">
                        <a:buNone/>
                      </a:pPr>
                      <a:r>
                        <a:rPr lang="en-GB" sz="1200" u="none" strike="noStrike" dirty="0">
                          <a:effectLst/>
                        </a:rPr>
                        <a:t>3</a:t>
                      </a:r>
                      <a:endParaRPr lang="de-DE" sz="1200" b="0" i="0" u="none" strike="noStrike" dirty="0">
                        <a:solidFill>
                          <a:srgbClr val="000000"/>
                        </a:solidFill>
                        <a:effectLst/>
                        <a:latin typeface="Calibri"/>
                      </a:endParaRPr>
                    </a:p>
                  </a:txBody>
                  <a:tcPr marL="9525" marR="9525" marT="9525" marB="0" anchor="b">
                    <a:solidFill>
                      <a:schemeClr val="bg1">
                        <a:lumMod val="95000"/>
                      </a:schemeClr>
                    </a:solidFill>
                  </a:tcPr>
                </a:tc>
                <a:tc>
                  <a:txBody>
                    <a:bodyPr/>
                    <a:lstStyle/>
                    <a:p>
                      <a:pPr lvl="0" algn="l">
                        <a:buNone/>
                      </a:pPr>
                      <a:r>
                        <a:rPr lang="en-GB" sz="1200" u="none" strike="noStrike" dirty="0">
                          <a:effectLst/>
                        </a:rPr>
                        <a:t> </a:t>
                      </a:r>
                      <a:r>
                        <a:rPr lang="en-GB" sz="1200" u="none" strike="noStrike" dirty="0" err="1">
                          <a:effectLst/>
                        </a:rPr>
                        <a:t>OpenZR</a:t>
                      </a:r>
                      <a:r>
                        <a:rPr lang="en-GB" sz="1200" u="none" strike="noStrike" dirty="0">
                          <a:effectLst/>
                        </a:rPr>
                        <a:t>+ MSA</a:t>
                      </a:r>
                      <a:endParaRPr lang="en-GB" sz="1200" b="0" i="0" u="none" strike="noStrike" dirty="0">
                        <a:solidFill>
                          <a:srgbClr val="000000"/>
                        </a:solidFill>
                        <a:effectLst/>
                        <a:latin typeface="Calibri"/>
                      </a:endParaRPr>
                    </a:p>
                  </a:txBody>
                  <a:tcPr marL="9524" marR="9524" marT="9524" marB="0" anchor="b">
                    <a:solidFill>
                      <a:schemeClr val="bg1">
                        <a:lumMod val="95000"/>
                      </a:schemeClr>
                    </a:solidFill>
                  </a:tcPr>
                </a:tc>
                <a:tc>
                  <a:txBody>
                    <a:bodyPr/>
                    <a:lstStyle/>
                    <a:p>
                      <a:pPr lvl="0" algn="l">
                        <a:buNone/>
                      </a:pPr>
                      <a:r>
                        <a:rPr lang="en-GB" sz="1200" u="none" strike="noStrike" dirty="0">
                          <a:effectLst/>
                        </a:rPr>
                        <a:t>openZrpOfec1</a:t>
                      </a:r>
                      <a:endParaRPr lang="en-GB" sz="1200" b="0" i="0" u="none" strike="noStrike" dirty="0">
                        <a:solidFill>
                          <a:srgbClr val="000000"/>
                        </a:solidFill>
                        <a:effectLst/>
                        <a:latin typeface="Calibri"/>
                      </a:endParaRPr>
                    </a:p>
                  </a:txBody>
                  <a:tcPr marL="9524" marR="9524" marT="9524" marB="0" anchor="b">
                    <a:solidFill>
                      <a:schemeClr val="bg1">
                        <a:lumMod val="95000"/>
                      </a:schemeClr>
                    </a:solidFill>
                  </a:tcPr>
                </a:tc>
                <a:tc>
                  <a:txBody>
                    <a:bodyPr/>
                    <a:lstStyle/>
                    <a:p>
                      <a:pPr lvl="0" algn="l">
                        <a:buNone/>
                      </a:pPr>
                      <a:r>
                        <a:rPr lang="en-GB" sz="1200" u="none" strike="noStrike" dirty="0">
                          <a:effectLst/>
                        </a:rPr>
                        <a:t>400GBASE-R </a:t>
                      </a:r>
                      <a:endParaRPr lang="en-GB" sz="1200" b="0" i="0" u="none" strike="noStrike" dirty="0">
                        <a:solidFill>
                          <a:srgbClr val="000000"/>
                        </a:solidFill>
                        <a:effectLst/>
                        <a:latin typeface="Calibri"/>
                      </a:endParaRPr>
                    </a:p>
                  </a:txBody>
                  <a:tcPr marL="9525" marR="9525" marT="9525" marB="0" anchor="b">
                    <a:solidFill>
                      <a:schemeClr val="bg1">
                        <a:lumMod val="95000"/>
                      </a:schemeClr>
                    </a:solidFill>
                  </a:tcPr>
                </a:tc>
                <a:tc>
                  <a:txBody>
                    <a:bodyPr/>
                    <a:lstStyle/>
                    <a:p>
                      <a:pPr lvl="0" algn="l">
                        <a:buNone/>
                      </a:pPr>
                      <a:r>
                        <a:rPr lang="en-GB" sz="1200" u="none" strike="noStrike" dirty="0">
                          <a:effectLst/>
                        </a:rPr>
                        <a:t>c1-400g</a:t>
                      </a:r>
                      <a:endParaRPr lang="en-GB" sz="1200" b="0" i="0" u="none" strike="noStrike" dirty="0">
                        <a:solidFill>
                          <a:srgbClr val="000000"/>
                        </a:solidFill>
                        <a:effectLst/>
                        <a:latin typeface="Calibri"/>
                      </a:endParaRPr>
                    </a:p>
                  </a:txBody>
                  <a:tcPr marL="9524" marR="9524" marT="9524" marB="0" anchor="b">
                    <a:solidFill>
                      <a:schemeClr val="bg1">
                        <a:lumMod val="95000"/>
                      </a:schemeClr>
                    </a:solidFill>
                  </a:tcPr>
                </a:tc>
                <a:tc>
                  <a:txBody>
                    <a:bodyPr/>
                    <a:lstStyle/>
                    <a:p>
                      <a:pPr lvl="0" algn="l">
                        <a:buNone/>
                      </a:pPr>
                      <a:r>
                        <a:rPr lang="en-GB" sz="1200" u="none" strike="noStrike" dirty="0">
                          <a:effectLst/>
                        </a:rPr>
                        <a:t> 1x 400GAUI-8 (8x 50G) </a:t>
                      </a:r>
                      <a:endParaRPr lang="en-GB" sz="1200" b="0" i="0" u="none" strike="noStrike" dirty="0">
                        <a:solidFill>
                          <a:srgbClr val="000000"/>
                        </a:solidFill>
                        <a:effectLst/>
                        <a:latin typeface="Calibri"/>
                      </a:endParaRPr>
                    </a:p>
                  </a:txBody>
                  <a:tcPr marL="9525" marR="9525" marT="9525" marB="0" anchor="b">
                    <a:solidFill>
                      <a:schemeClr val="bg1">
                        <a:lumMod val="95000"/>
                      </a:schemeClr>
                    </a:solidFill>
                  </a:tcPr>
                </a:tc>
                <a:tc>
                  <a:txBody>
                    <a:bodyPr/>
                    <a:lstStyle/>
                    <a:p>
                      <a:pPr algn="l" fontAlgn="b"/>
                      <a:r>
                        <a:rPr lang="en-GB" sz="1200" u="none" strike="noStrike" dirty="0">
                          <a:effectLst/>
                        </a:rPr>
                        <a:t> </a:t>
                      </a:r>
                      <a:r>
                        <a:rPr lang="en-GB" sz="1200" u="none" strike="noStrike" dirty="0" err="1">
                          <a:effectLst/>
                        </a:rPr>
                        <a:t>oFEC</a:t>
                      </a:r>
                      <a:r>
                        <a:rPr lang="en-GB" sz="1200" u="none" strike="noStrike" dirty="0">
                          <a:effectLst/>
                        </a:rPr>
                        <a:t> </a:t>
                      </a:r>
                      <a:endParaRPr lang="en-GB" sz="1200" b="0" i="0" u="none" strike="noStrike" dirty="0">
                        <a:solidFill>
                          <a:srgbClr val="000000"/>
                        </a:solidFill>
                        <a:effectLst/>
                        <a:latin typeface="Calibri" panose="020F0502020204030204" pitchFamily="34" charset="0"/>
                      </a:endParaRPr>
                    </a:p>
                  </a:txBody>
                  <a:tcPr marL="9525" marR="9525" marT="9525" marB="0" anchor="b">
                    <a:solidFill>
                      <a:schemeClr val="bg1">
                        <a:lumMod val="95000"/>
                      </a:schemeClr>
                    </a:solidFill>
                  </a:tcPr>
                </a:tc>
                <a:tc>
                  <a:txBody>
                    <a:bodyPr/>
                    <a:lstStyle/>
                    <a:p>
                      <a:pPr algn="l" fontAlgn="b"/>
                      <a:r>
                        <a:rPr lang="en-GB" sz="1200" u="none" strike="noStrike" dirty="0">
                          <a:effectLst/>
                        </a:rPr>
                        <a:t>DP-16QAM </a:t>
                      </a:r>
                      <a:endParaRPr lang="en-GB" sz="1200" b="0" i="0" u="none" strike="noStrike" dirty="0">
                        <a:solidFill>
                          <a:srgbClr val="000000"/>
                        </a:solidFill>
                        <a:effectLst/>
                        <a:latin typeface="Calibri" panose="020F0502020204030204" pitchFamily="34" charset="0"/>
                      </a:endParaRPr>
                    </a:p>
                  </a:txBody>
                  <a:tcPr marL="9525" marR="9525" marT="9525" marB="0" anchor="b">
                    <a:solidFill>
                      <a:schemeClr val="bg1">
                        <a:lumMod val="95000"/>
                      </a:schemeClr>
                    </a:solidFill>
                  </a:tcPr>
                </a:tc>
                <a:tc>
                  <a:txBody>
                    <a:bodyPr/>
                    <a:lstStyle/>
                    <a:p>
                      <a:pPr algn="l" fontAlgn="b"/>
                      <a:r>
                        <a:rPr lang="en-GB" sz="1200" u="none" strike="noStrike" dirty="0">
                          <a:effectLst/>
                        </a:rPr>
                        <a:t> 60.1GBd </a:t>
                      </a:r>
                      <a:endParaRPr lang="en-GB" sz="1200" b="0" i="0" u="none" strike="noStrike" dirty="0">
                        <a:solidFill>
                          <a:srgbClr val="000000"/>
                        </a:solidFill>
                        <a:effectLst/>
                        <a:latin typeface="Calibri" panose="020F0502020204030204" pitchFamily="34" charset="0"/>
                      </a:endParaRPr>
                    </a:p>
                  </a:txBody>
                  <a:tcPr marL="9525" marR="9525" marT="9525" marB="0" anchor="b">
                    <a:solidFill>
                      <a:schemeClr val="bg1">
                        <a:lumMod val="95000"/>
                      </a:schemeClr>
                    </a:solidFill>
                  </a:tcPr>
                </a:tc>
                <a:extLst>
                  <a:ext uri="{0D108BD9-81ED-4DB2-BD59-A6C34878D82A}">
                    <a16:rowId xmlns:a16="http://schemas.microsoft.com/office/drawing/2014/main" val="3267991380"/>
                  </a:ext>
                </a:extLst>
              </a:tr>
              <a:tr h="203200">
                <a:tc>
                  <a:txBody>
                    <a:bodyPr/>
                    <a:lstStyle/>
                    <a:p>
                      <a:pPr lvl="0" algn="ctr">
                        <a:buNone/>
                      </a:pPr>
                      <a:r>
                        <a:rPr lang="en-GB" sz="1200" u="none" strike="noStrike" dirty="0">
                          <a:effectLst/>
                        </a:rPr>
                        <a:t>4</a:t>
                      </a:r>
                      <a:endParaRPr lang="de-DE" sz="1200" b="0" i="0" u="none" strike="noStrike" dirty="0">
                        <a:solidFill>
                          <a:srgbClr val="000000"/>
                        </a:solidFill>
                        <a:effectLst/>
                        <a:latin typeface="Calibri"/>
                      </a:endParaRPr>
                    </a:p>
                  </a:txBody>
                  <a:tcPr marL="9525" marR="9525" marT="9525" marB="0" anchor="b">
                    <a:solidFill>
                      <a:schemeClr val="bg1"/>
                    </a:solidFill>
                  </a:tcPr>
                </a:tc>
                <a:tc>
                  <a:txBody>
                    <a:bodyPr/>
                    <a:lstStyle/>
                    <a:p>
                      <a:pPr lvl="0" algn="l">
                        <a:buNone/>
                      </a:pPr>
                      <a:r>
                        <a:rPr lang="en-GB" sz="1200" u="none" strike="noStrike" dirty="0">
                          <a:effectLst/>
                        </a:rPr>
                        <a:t> </a:t>
                      </a:r>
                      <a:r>
                        <a:rPr lang="en-GB" sz="1200" u="none" strike="noStrike" dirty="0" err="1">
                          <a:effectLst/>
                        </a:rPr>
                        <a:t>OpenZR</a:t>
                      </a:r>
                      <a:r>
                        <a:rPr lang="en-GB" sz="1200" u="none" strike="noStrike" dirty="0">
                          <a:effectLst/>
                        </a:rPr>
                        <a:t>+ MSA</a:t>
                      </a:r>
                      <a:endParaRPr lang="en-GB" sz="1200" b="0" i="0" u="none" strike="noStrike" dirty="0">
                        <a:solidFill>
                          <a:srgbClr val="000000"/>
                        </a:solidFill>
                        <a:effectLst/>
                        <a:latin typeface="Calibri"/>
                      </a:endParaRPr>
                    </a:p>
                  </a:txBody>
                  <a:tcPr marL="9524" marR="9524" marT="9524" marB="0" anchor="b">
                    <a:solidFill>
                      <a:schemeClr val="bg1"/>
                    </a:solidFill>
                  </a:tcPr>
                </a:tc>
                <a:tc>
                  <a:txBody>
                    <a:bodyPr/>
                    <a:lstStyle/>
                    <a:p>
                      <a:pPr lvl="0" algn="l">
                        <a:buNone/>
                      </a:pPr>
                      <a:endParaRPr lang="en-GB" sz="1200" u="none" strike="noStrike">
                        <a:effectLst/>
                      </a:endParaRPr>
                    </a:p>
                  </a:txBody>
                  <a:tcPr marL="9524" marR="9524" marT="9524" marB="0" anchor="b">
                    <a:solidFill>
                      <a:schemeClr val="bg1"/>
                    </a:solidFill>
                  </a:tcPr>
                </a:tc>
                <a:tc>
                  <a:txBody>
                    <a:bodyPr/>
                    <a:lstStyle/>
                    <a:p>
                      <a:pPr lvl="0" algn="l">
                        <a:buNone/>
                      </a:pPr>
                      <a:r>
                        <a:rPr lang="en-GB" sz="1200" u="none" strike="noStrike" dirty="0">
                          <a:effectLst/>
                        </a:rPr>
                        <a:t>2x 200GBASE-R </a:t>
                      </a:r>
                      <a:endParaRPr lang="en-GB" sz="1200" b="0" i="0" u="none" strike="noStrike" dirty="0">
                        <a:solidFill>
                          <a:srgbClr val="000000"/>
                        </a:solidFill>
                        <a:effectLst/>
                        <a:latin typeface="Calibri"/>
                      </a:endParaRPr>
                    </a:p>
                  </a:txBody>
                  <a:tcPr marL="9525" marR="9525" marT="9525" marB="0" anchor="b">
                    <a:solidFill>
                      <a:schemeClr val="bg1"/>
                    </a:solidFill>
                  </a:tcPr>
                </a:tc>
                <a:tc>
                  <a:txBody>
                    <a:bodyPr/>
                    <a:lstStyle/>
                    <a:p>
                      <a:pPr lvl="0" algn="l">
                        <a:buNone/>
                      </a:pPr>
                      <a:endParaRPr lang="en-GB" sz="1200" u="none" strike="noStrike">
                        <a:effectLst/>
                      </a:endParaRPr>
                    </a:p>
                  </a:txBody>
                  <a:tcPr marL="9524" marR="9524" marT="9524" marB="0" anchor="b">
                    <a:solidFill>
                      <a:schemeClr val="bg1"/>
                    </a:solidFill>
                  </a:tcPr>
                </a:tc>
                <a:tc>
                  <a:txBody>
                    <a:bodyPr/>
                    <a:lstStyle/>
                    <a:p>
                      <a:pPr lvl="0" algn="l">
                        <a:buNone/>
                      </a:pPr>
                      <a:r>
                        <a:rPr lang="en-GB" sz="1200" u="none" strike="noStrike" dirty="0">
                          <a:effectLst/>
                        </a:rPr>
                        <a:t> 2x 200GAUI-4 (4x 50G) </a:t>
                      </a:r>
                      <a:endParaRPr lang="en-GB" sz="1200" b="0" i="0" u="none" strike="noStrike" dirty="0">
                        <a:solidFill>
                          <a:srgbClr val="000000"/>
                        </a:solidFill>
                        <a:effectLst/>
                        <a:latin typeface="Calibri"/>
                      </a:endParaRPr>
                    </a:p>
                  </a:txBody>
                  <a:tcPr marL="9525" marR="9525" marT="9525" marB="0" anchor="b">
                    <a:solidFill>
                      <a:schemeClr val="bg1"/>
                    </a:solidFill>
                  </a:tcPr>
                </a:tc>
                <a:tc>
                  <a:txBody>
                    <a:bodyPr/>
                    <a:lstStyle/>
                    <a:p>
                      <a:pPr algn="l" fontAlgn="b"/>
                      <a:r>
                        <a:rPr lang="en-GB" sz="1200" u="none" strike="noStrike" dirty="0">
                          <a:effectLst/>
                        </a:rPr>
                        <a:t> </a:t>
                      </a:r>
                      <a:r>
                        <a:rPr lang="en-GB" sz="1200" u="none" strike="noStrike" dirty="0" err="1">
                          <a:effectLst/>
                        </a:rPr>
                        <a:t>oFEC</a:t>
                      </a:r>
                      <a:r>
                        <a:rPr lang="en-GB" sz="1200" u="none" strike="noStrike" dirty="0">
                          <a:effectLst/>
                        </a:rPr>
                        <a:t> </a:t>
                      </a:r>
                      <a:endParaRPr lang="en-GB" sz="1200" b="0" i="0" u="none" strike="noStrike" dirty="0">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l" fontAlgn="b"/>
                      <a:r>
                        <a:rPr lang="en-GB" sz="1200" u="none" strike="noStrike" dirty="0">
                          <a:effectLst/>
                        </a:rPr>
                        <a:t>DP-16QAM </a:t>
                      </a:r>
                      <a:endParaRPr lang="en-GB" sz="1200" b="0" i="0" u="none" strike="noStrike" dirty="0">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l" fontAlgn="b"/>
                      <a:r>
                        <a:rPr lang="en-GB" sz="1200" u="none" strike="noStrike" dirty="0">
                          <a:effectLst/>
                        </a:rPr>
                        <a:t> 60.1GBd </a:t>
                      </a:r>
                      <a:endParaRPr lang="en-GB" sz="1200" b="0" i="0" u="none" strike="noStrike" dirty="0">
                        <a:solidFill>
                          <a:srgbClr val="000000"/>
                        </a:solidFill>
                        <a:effectLst/>
                        <a:latin typeface="Calibri" panose="020F0502020204030204" pitchFamily="34" charset="0"/>
                      </a:endParaRPr>
                    </a:p>
                  </a:txBody>
                  <a:tcPr marL="9525" marR="9525" marT="9525" marB="0" anchor="b">
                    <a:solidFill>
                      <a:schemeClr val="bg1"/>
                    </a:solidFill>
                  </a:tcPr>
                </a:tc>
                <a:extLst>
                  <a:ext uri="{0D108BD9-81ED-4DB2-BD59-A6C34878D82A}">
                    <a16:rowId xmlns:a16="http://schemas.microsoft.com/office/drawing/2014/main" val="2597565088"/>
                  </a:ext>
                </a:extLst>
              </a:tr>
              <a:tr h="205514">
                <a:tc>
                  <a:txBody>
                    <a:bodyPr/>
                    <a:lstStyle/>
                    <a:p>
                      <a:pPr lvl="0" algn="ctr">
                        <a:buNone/>
                      </a:pPr>
                      <a:r>
                        <a:rPr lang="en-GB" sz="1200" u="none" strike="noStrike" dirty="0">
                          <a:effectLst/>
                        </a:rPr>
                        <a:t>5</a:t>
                      </a:r>
                      <a:endParaRPr lang="de-DE" sz="1200" b="0" i="0" u="none" strike="noStrike" dirty="0">
                        <a:solidFill>
                          <a:srgbClr val="000000"/>
                        </a:solidFill>
                        <a:effectLst/>
                        <a:latin typeface="Calibri"/>
                      </a:endParaRPr>
                    </a:p>
                  </a:txBody>
                  <a:tcPr marL="9525" marR="9525" marT="9525" marB="0" anchor="b">
                    <a:solidFill>
                      <a:schemeClr val="bg1">
                        <a:lumMod val="95000"/>
                      </a:schemeClr>
                    </a:solidFill>
                  </a:tcPr>
                </a:tc>
                <a:tc>
                  <a:txBody>
                    <a:bodyPr/>
                    <a:lstStyle/>
                    <a:p>
                      <a:pPr lvl="0" algn="l">
                        <a:buNone/>
                      </a:pPr>
                      <a:r>
                        <a:rPr lang="en-GB" sz="1200" u="none" strike="noStrike" dirty="0">
                          <a:effectLst/>
                        </a:rPr>
                        <a:t> </a:t>
                      </a:r>
                      <a:r>
                        <a:rPr lang="en-GB" sz="1200" u="none" strike="noStrike" dirty="0" err="1">
                          <a:effectLst/>
                        </a:rPr>
                        <a:t>OpenZR</a:t>
                      </a:r>
                      <a:r>
                        <a:rPr lang="en-GB" sz="1200" u="none" strike="noStrike" dirty="0">
                          <a:effectLst/>
                        </a:rPr>
                        <a:t>+ MSA</a:t>
                      </a:r>
                      <a:endParaRPr lang="en-GB" sz="1200" b="0" i="0" u="none" strike="noStrike" dirty="0">
                        <a:solidFill>
                          <a:srgbClr val="000000"/>
                        </a:solidFill>
                        <a:effectLst/>
                        <a:latin typeface="Calibri"/>
                      </a:endParaRPr>
                    </a:p>
                  </a:txBody>
                  <a:tcPr marL="9524" marR="9524" marT="9524" marB="0" anchor="b">
                    <a:solidFill>
                      <a:schemeClr val="bg1">
                        <a:lumMod val="95000"/>
                      </a:schemeClr>
                    </a:solidFill>
                  </a:tcPr>
                </a:tc>
                <a:tc>
                  <a:txBody>
                    <a:bodyPr/>
                    <a:lstStyle/>
                    <a:p>
                      <a:pPr lvl="0" algn="l">
                        <a:buNone/>
                      </a:pPr>
                      <a:r>
                        <a:rPr lang="en-GB" sz="1200" u="none" strike="noStrike" dirty="0">
                          <a:effectLst/>
                        </a:rPr>
                        <a:t>openZrpOfec1</a:t>
                      </a:r>
                      <a:endParaRPr lang="en-GB" sz="1200" b="0" i="0" u="none" strike="noStrike" dirty="0">
                        <a:solidFill>
                          <a:srgbClr val="000000"/>
                        </a:solidFill>
                        <a:effectLst/>
                        <a:latin typeface="Calibri"/>
                      </a:endParaRPr>
                    </a:p>
                  </a:txBody>
                  <a:tcPr marL="9524" marR="9524" marT="9524" marB="0" anchor="b">
                    <a:solidFill>
                      <a:schemeClr val="bg1">
                        <a:lumMod val="95000"/>
                      </a:schemeClr>
                    </a:solidFill>
                  </a:tcPr>
                </a:tc>
                <a:tc>
                  <a:txBody>
                    <a:bodyPr/>
                    <a:lstStyle/>
                    <a:p>
                      <a:pPr lvl="0" algn="l">
                        <a:buNone/>
                      </a:pPr>
                      <a:r>
                        <a:rPr lang="en-GB" sz="1200" u="none" strike="noStrike" dirty="0">
                          <a:effectLst/>
                        </a:rPr>
                        <a:t>4x 100GBASE-R </a:t>
                      </a:r>
                      <a:endParaRPr lang="en-GB" sz="1200" b="0" i="0" u="none" strike="noStrike" dirty="0">
                        <a:solidFill>
                          <a:srgbClr val="000000"/>
                        </a:solidFill>
                        <a:effectLst/>
                        <a:latin typeface="Calibri"/>
                      </a:endParaRPr>
                    </a:p>
                  </a:txBody>
                  <a:tcPr marL="9525" marR="9525" marT="9525" marB="0" anchor="b">
                    <a:solidFill>
                      <a:schemeClr val="bg1">
                        <a:lumMod val="95000"/>
                      </a:schemeClr>
                    </a:solidFill>
                  </a:tcPr>
                </a:tc>
                <a:tc>
                  <a:txBody>
                    <a:bodyPr/>
                    <a:lstStyle/>
                    <a:p>
                      <a:pPr lvl="0" algn="l">
                        <a:buNone/>
                      </a:pPr>
                      <a:r>
                        <a:rPr lang="en-GB" sz="1200" u="none" strike="noStrike" dirty="0">
                          <a:effectLst/>
                        </a:rPr>
                        <a:t>c4-100g</a:t>
                      </a:r>
                      <a:endParaRPr lang="en-GB" sz="1200" b="0" i="0" u="none" strike="noStrike" dirty="0">
                        <a:solidFill>
                          <a:srgbClr val="000000"/>
                        </a:solidFill>
                        <a:effectLst/>
                        <a:latin typeface="Calibri"/>
                      </a:endParaRPr>
                    </a:p>
                  </a:txBody>
                  <a:tcPr marL="9524" marR="9524" marT="9524" marB="0" anchor="b">
                    <a:solidFill>
                      <a:schemeClr val="bg1">
                        <a:lumMod val="95000"/>
                      </a:schemeClr>
                    </a:solidFill>
                  </a:tcPr>
                </a:tc>
                <a:tc>
                  <a:txBody>
                    <a:bodyPr/>
                    <a:lstStyle/>
                    <a:p>
                      <a:pPr lvl="0" algn="l">
                        <a:buNone/>
                      </a:pPr>
                      <a:r>
                        <a:rPr lang="en-GB" sz="1200" u="none" strike="noStrike" dirty="0">
                          <a:effectLst/>
                        </a:rPr>
                        <a:t> 4x 100GAUI-2 (2x 50G) </a:t>
                      </a:r>
                      <a:endParaRPr lang="en-GB" sz="1200" b="0" i="0" u="none" strike="noStrike" dirty="0">
                        <a:solidFill>
                          <a:srgbClr val="000000"/>
                        </a:solidFill>
                        <a:effectLst/>
                        <a:latin typeface="Calibri"/>
                      </a:endParaRPr>
                    </a:p>
                  </a:txBody>
                  <a:tcPr marL="9525" marR="9525" marT="9525" marB="0" anchor="b">
                    <a:solidFill>
                      <a:schemeClr val="bg1">
                        <a:lumMod val="95000"/>
                      </a:schemeClr>
                    </a:solidFill>
                  </a:tcPr>
                </a:tc>
                <a:tc>
                  <a:txBody>
                    <a:bodyPr/>
                    <a:lstStyle/>
                    <a:p>
                      <a:pPr algn="l" fontAlgn="b"/>
                      <a:r>
                        <a:rPr lang="en-GB" sz="1200" u="none" strike="noStrike" dirty="0">
                          <a:effectLst/>
                        </a:rPr>
                        <a:t> </a:t>
                      </a:r>
                      <a:r>
                        <a:rPr lang="en-GB" sz="1200" u="none" strike="noStrike" dirty="0" err="1">
                          <a:effectLst/>
                        </a:rPr>
                        <a:t>oFEC</a:t>
                      </a:r>
                      <a:r>
                        <a:rPr lang="en-GB" sz="1200" u="none" strike="noStrike" dirty="0">
                          <a:effectLst/>
                        </a:rPr>
                        <a:t> </a:t>
                      </a:r>
                      <a:endParaRPr lang="en-GB" sz="1200" b="0" i="0" u="none" strike="noStrike" dirty="0">
                        <a:solidFill>
                          <a:srgbClr val="000000"/>
                        </a:solidFill>
                        <a:effectLst/>
                        <a:latin typeface="Calibri" panose="020F0502020204030204" pitchFamily="34" charset="0"/>
                      </a:endParaRPr>
                    </a:p>
                  </a:txBody>
                  <a:tcPr marL="9525" marR="9525" marT="9525" marB="0" anchor="b">
                    <a:solidFill>
                      <a:schemeClr val="bg1">
                        <a:lumMod val="95000"/>
                      </a:schemeClr>
                    </a:solidFill>
                  </a:tcPr>
                </a:tc>
                <a:tc>
                  <a:txBody>
                    <a:bodyPr/>
                    <a:lstStyle/>
                    <a:p>
                      <a:pPr algn="l" fontAlgn="b"/>
                      <a:r>
                        <a:rPr lang="en-GB" sz="1200" u="none" strike="noStrike" dirty="0">
                          <a:effectLst/>
                        </a:rPr>
                        <a:t>DP-16QAM </a:t>
                      </a:r>
                      <a:endParaRPr lang="en-GB" sz="1200" b="0" i="0" u="none" strike="noStrike" dirty="0">
                        <a:solidFill>
                          <a:srgbClr val="000000"/>
                        </a:solidFill>
                        <a:effectLst/>
                        <a:latin typeface="Calibri" panose="020F0502020204030204" pitchFamily="34" charset="0"/>
                      </a:endParaRPr>
                    </a:p>
                  </a:txBody>
                  <a:tcPr marL="9525" marR="9525" marT="9525" marB="0" anchor="b">
                    <a:solidFill>
                      <a:schemeClr val="bg1">
                        <a:lumMod val="95000"/>
                      </a:schemeClr>
                    </a:solidFill>
                  </a:tcPr>
                </a:tc>
                <a:tc>
                  <a:txBody>
                    <a:bodyPr/>
                    <a:lstStyle/>
                    <a:p>
                      <a:pPr algn="l" fontAlgn="b"/>
                      <a:r>
                        <a:rPr lang="en-GB" sz="1200" u="none" strike="noStrike" dirty="0">
                          <a:effectLst/>
                        </a:rPr>
                        <a:t> 60.1GBd </a:t>
                      </a:r>
                      <a:endParaRPr lang="en-GB" sz="1200" b="0" i="0" u="none" strike="noStrike" dirty="0">
                        <a:solidFill>
                          <a:srgbClr val="000000"/>
                        </a:solidFill>
                        <a:effectLst/>
                        <a:latin typeface="Calibri" panose="020F0502020204030204" pitchFamily="34" charset="0"/>
                      </a:endParaRPr>
                    </a:p>
                  </a:txBody>
                  <a:tcPr marL="9525" marR="9525" marT="9525" marB="0" anchor="b">
                    <a:solidFill>
                      <a:schemeClr val="bg1">
                        <a:lumMod val="95000"/>
                      </a:schemeClr>
                    </a:solidFill>
                  </a:tcPr>
                </a:tc>
                <a:extLst>
                  <a:ext uri="{0D108BD9-81ED-4DB2-BD59-A6C34878D82A}">
                    <a16:rowId xmlns:a16="http://schemas.microsoft.com/office/drawing/2014/main" val="3818649924"/>
                  </a:ext>
                </a:extLst>
              </a:tr>
              <a:tr h="203200">
                <a:tc>
                  <a:txBody>
                    <a:bodyPr/>
                    <a:lstStyle/>
                    <a:p>
                      <a:pPr lvl="0" algn="ctr">
                        <a:buNone/>
                      </a:pPr>
                      <a:r>
                        <a:rPr lang="en-GB" sz="1200" u="none" strike="noStrike" dirty="0">
                          <a:effectLst/>
                        </a:rPr>
                        <a:t>6</a:t>
                      </a:r>
                      <a:endParaRPr lang="de-DE" sz="1200" b="0" i="0" u="none" strike="noStrike" dirty="0">
                        <a:solidFill>
                          <a:srgbClr val="000000"/>
                        </a:solidFill>
                        <a:effectLst/>
                        <a:latin typeface="Calibri"/>
                      </a:endParaRPr>
                    </a:p>
                  </a:txBody>
                  <a:tcPr marL="9525" marR="9525" marT="9525" marB="0" anchor="b">
                    <a:solidFill>
                      <a:schemeClr val="bg1"/>
                    </a:solidFill>
                  </a:tcPr>
                </a:tc>
                <a:tc>
                  <a:txBody>
                    <a:bodyPr/>
                    <a:lstStyle/>
                    <a:p>
                      <a:pPr lvl="0" algn="l">
                        <a:buNone/>
                      </a:pPr>
                      <a:r>
                        <a:rPr lang="en-GB" sz="1200" u="none" strike="noStrike" dirty="0">
                          <a:effectLst/>
                        </a:rPr>
                        <a:t> </a:t>
                      </a:r>
                      <a:r>
                        <a:rPr lang="en-GB" sz="1200" u="none" strike="noStrike" dirty="0" err="1">
                          <a:effectLst/>
                        </a:rPr>
                        <a:t>OpenZR</a:t>
                      </a:r>
                      <a:r>
                        <a:rPr lang="en-GB" sz="1200" u="none" strike="noStrike" dirty="0">
                          <a:effectLst/>
                        </a:rPr>
                        <a:t>+ MSA, Enhanced</a:t>
                      </a:r>
                      <a:endParaRPr lang="en-GB" sz="1200" b="0" i="0" u="none" strike="noStrike" dirty="0">
                        <a:solidFill>
                          <a:srgbClr val="000000"/>
                        </a:solidFill>
                        <a:effectLst/>
                        <a:latin typeface="Calibri"/>
                      </a:endParaRPr>
                    </a:p>
                  </a:txBody>
                  <a:tcPr marL="9524" marR="9524" marT="9524" marB="0" anchor="b">
                    <a:solidFill>
                      <a:schemeClr val="bg1"/>
                    </a:solidFill>
                  </a:tcPr>
                </a:tc>
                <a:tc>
                  <a:txBody>
                    <a:bodyPr/>
                    <a:lstStyle/>
                    <a:p>
                      <a:pPr lvl="0" algn="l">
                        <a:buNone/>
                      </a:pPr>
                      <a:r>
                        <a:rPr lang="en-GB" sz="1200" u="none" strike="noStrike" dirty="0">
                          <a:effectLst/>
                        </a:rPr>
                        <a:t>openZrpOfec2</a:t>
                      </a:r>
                      <a:endParaRPr lang="en-GB" sz="1200" b="0" i="0" u="none" strike="noStrike" dirty="0">
                        <a:solidFill>
                          <a:srgbClr val="000000"/>
                        </a:solidFill>
                        <a:effectLst/>
                        <a:latin typeface="Calibri"/>
                      </a:endParaRPr>
                    </a:p>
                  </a:txBody>
                  <a:tcPr marL="9524" marR="9524" marT="9524" marB="0" anchor="b">
                    <a:solidFill>
                      <a:schemeClr val="bg1"/>
                    </a:solidFill>
                  </a:tcPr>
                </a:tc>
                <a:tc>
                  <a:txBody>
                    <a:bodyPr/>
                    <a:lstStyle/>
                    <a:p>
                      <a:pPr lvl="0" algn="l">
                        <a:buNone/>
                      </a:pPr>
                      <a:r>
                        <a:rPr lang="en-GB" sz="1200" u="none" strike="noStrike" dirty="0">
                          <a:effectLst/>
                        </a:rPr>
                        <a:t>400GBASE-R </a:t>
                      </a:r>
                      <a:endParaRPr lang="en-GB" sz="1200" b="0" i="0" u="none" strike="noStrike" dirty="0">
                        <a:solidFill>
                          <a:srgbClr val="000000"/>
                        </a:solidFill>
                        <a:effectLst/>
                        <a:latin typeface="Calibri"/>
                      </a:endParaRPr>
                    </a:p>
                  </a:txBody>
                  <a:tcPr marL="9525" marR="9525" marT="9525" marB="0" anchor="b">
                    <a:solidFill>
                      <a:schemeClr val="bg1"/>
                    </a:solidFill>
                  </a:tcPr>
                </a:tc>
                <a:tc>
                  <a:txBody>
                    <a:bodyPr/>
                    <a:lstStyle/>
                    <a:p>
                      <a:pPr lvl="0" algn="l">
                        <a:buNone/>
                      </a:pPr>
                      <a:r>
                        <a:rPr lang="en-GB" sz="1200" u="none" strike="noStrike" dirty="0">
                          <a:effectLst/>
                        </a:rPr>
                        <a:t>c1-400g</a:t>
                      </a:r>
                      <a:endParaRPr lang="en-GB" sz="1200" b="0" i="0" u="none" strike="noStrike" dirty="0">
                        <a:solidFill>
                          <a:srgbClr val="000000"/>
                        </a:solidFill>
                        <a:effectLst/>
                        <a:latin typeface="Calibri"/>
                      </a:endParaRPr>
                    </a:p>
                  </a:txBody>
                  <a:tcPr marL="9524" marR="9524" marT="9524" marB="0" anchor="b">
                    <a:solidFill>
                      <a:schemeClr val="bg1"/>
                    </a:solidFill>
                  </a:tcPr>
                </a:tc>
                <a:tc>
                  <a:txBody>
                    <a:bodyPr/>
                    <a:lstStyle/>
                    <a:p>
                      <a:pPr lvl="0" algn="l">
                        <a:buNone/>
                      </a:pPr>
                      <a:r>
                        <a:rPr lang="en-GB" sz="1200" u="none" strike="noStrike" dirty="0">
                          <a:effectLst/>
                        </a:rPr>
                        <a:t> 1x 400GAUI-8 (8x 50G) </a:t>
                      </a:r>
                      <a:endParaRPr lang="en-GB" sz="1200" b="0" i="0" u="none" strike="noStrike" dirty="0">
                        <a:solidFill>
                          <a:srgbClr val="000000"/>
                        </a:solidFill>
                        <a:effectLst/>
                        <a:latin typeface="Calibri"/>
                      </a:endParaRPr>
                    </a:p>
                  </a:txBody>
                  <a:tcPr marL="9525" marR="9525" marT="9525" marB="0" anchor="b">
                    <a:solidFill>
                      <a:schemeClr val="bg1"/>
                    </a:solidFill>
                  </a:tcPr>
                </a:tc>
                <a:tc>
                  <a:txBody>
                    <a:bodyPr/>
                    <a:lstStyle/>
                    <a:p>
                      <a:pPr algn="l" fontAlgn="b"/>
                      <a:r>
                        <a:rPr lang="en-GB" sz="1200" u="none" strike="noStrike" dirty="0">
                          <a:effectLst/>
                        </a:rPr>
                        <a:t> </a:t>
                      </a:r>
                      <a:r>
                        <a:rPr lang="en-GB" sz="1200" u="none" strike="noStrike" dirty="0" err="1">
                          <a:effectLst/>
                        </a:rPr>
                        <a:t>oFEC</a:t>
                      </a:r>
                      <a:r>
                        <a:rPr lang="en-GB" sz="1200" u="none" strike="noStrike" dirty="0">
                          <a:effectLst/>
                        </a:rPr>
                        <a:t> </a:t>
                      </a:r>
                      <a:endParaRPr lang="en-GB" sz="1200" b="0" i="0" u="none" strike="noStrike" dirty="0">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l" fontAlgn="b"/>
                      <a:r>
                        <a:rPr lang="en-GB" sz="1200" u="none" strike="noStrike" dirty="0">
                          <a:effectLst/>
                        </a:rPr>
                        <a:t>DP-16QAM </a:t>
                      </a:r>
                      <a:endParaRPr lang="en-GB" sz="1200" b="0" i="0" u="none" strike="noStrike" dirty="0">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l" fontAlgn="b"/>
                      <a:r>
                        <a:rPr lang="en-GB" sz="1200" u="none" strike="noStrike" dirty="0">
                          <a:effectLst/>
                        </a:rPr>
                        <a:t> 60.1GBd </a:t>
                      </a:r>
                      <a:endParaRPr lang="en-GB" sz="1200" b="0" i="0" u="none" strike="noStrike" dirty="0">
                        <a:solidFill>
                          <a:srgbClr val="000000"/>
                        </a:solidFill>
                        <a:effectLst/>
                        <a:latin typeface="Calibri" panose="020F0502020204030204" pitchFamily="34" charset="0"/>
                      </a:endParaRPr>
                    </a:p>
                  </a:txBody>
                  <a:tcPr marL="9525" marR="9525" marT="9525" marB="0" anchor="b">
                    <a:solidFill>
                      <a:schemeClr val="bg1"/>
                    </a:solidFill>
                  </a:tcPr>
                </a:tc>
                <a:extLst>
                  <a:ext uri="{0D108BD9-81ED-4DB2-BD59-A6C34878D82A}">
                    <a16:rowId xmlns:a16="http://schemas.microsoft.com/office/drawing/2014/main" val="3175961157"/>
                  </a:ext>
                </a:extLst>
              </a:tr>
              <a:tr h="203200">
                <a:tc>
                  <a:txBody>
                    <a:bodyPr/>
                    <a:lstStyle/>
                    <a:p>
                      <a:pPr lvl="0" algn="ctr">
                        <a:buNone/>
                      </a:pPr>
                      <a:r>
                        <a:rPr lang="en-GB" sz="1200" u="none" strike="noStrike" dirty="0">
                          <a:effectLst/>
                        </a:rPr>
                        <a:t>7</a:t>
                      </a:r>
                      <a:endParaRPr lang="de-DE" sz="1200" b="0" i="0" u="none" strike="noStrike" dirty="0">
                        <a:solidFill>
                          <a:srgbClr val="000000"/>
                        </a:solidFill>
                        <a:effectLst/>
                        <a:latin typeface="Calibri"/>
                      </a:endParaRPr>
                    </a:p>
                  </a:txBody>
                  <a:tcPr marL="9525" marR="9525" marT="9525" marB="0" anchor="b">
                    <a:solidFill>
                      <a:schemeClr val="bg1">
                        <a:lumMod val="95000"/>
                      </a:schemeClr>
                    </a:solidFill>
                  </a:tcPr>
                </a:tc>
                <a:tc>
                  <a:txBody>
                    <a:bodyPr/>
                    <a:lstStyle/>
                    <a:p>
                      <a:pPr lvl="0" algn="l">
                        <a:buNone/>
                      </a:pPr>
                      <a:r>
                        <a:rPr lang="en-GB" sz="1200" u="none" strike="noStrike" dirty="0">
                          <a:effectLst/>
                        </a:rPr>
                        <a:t> </a:t>
                      </a:r>
                      <a:r>
                        <a:rPr lang="en-GB" sz="1200" u="none" strike="noStrike" dirty="0" err="1">
                          <a:effectLst/>
                        </a:rPr>
                        <a:t>OpenZR</a:t>
                      </a:r>
                      <a:r>
                        <a:rPr lang="en-GB" sz="1200" u="none" strike="noStrike" dirty="0">
                          <a:effectLst/>
                        </a:rPr>
                        <a:t>+ MSA, Enhanced</a:t>
                      </a:r>
                      <a:endParaRPr lang="en-GB" sz="1200" b="0" i="0" u="none" strike="noStrike" dirty="0">
                        <a:solidFill>
                          <a:srgbClr val="000000"/>
                        </a:solidFill>
                        <a:effectLst/>
                        <a:latin typeface="Calibri"/>
                      </a:endParaRPr>
                    </a:p>
                  </a:txBody>
                  <a:tcPr marL="9524" marR="9524" marT="9524" marB="0" anchor="b">
                    <a:solidFill>
                      <a:schemeClr val="bg1">
                        <a:lumMod val="95000"/>
                      </a:schemeClr>
                    </a:solidFill>
                  </a:tcPr>
                </a:tc>
                <a:tc>
                  <a:txBody>
                    <a:bodyPr/>
                    <a:lstStyle/>
                    <a:p>
                      <a:pPr lvl="0" algn="l">
                        <a:buNone/>
                      </a:pPr>
                      <a:endParaRPr lang="en-GB" sz="1200" u="none" strike="noStrike">
                        <a:effectLst/>
                      </a:endParaRPr>
                    </a:p>
                  </a:txBody>
                  <a:tcPr marL="9524" marR="9524" marT="9524" marB="0" anchor="b">
                    <a:solidFill>
                      <a:schemeClr val="bg1">
                        <a:lumMod val="95000"/>
                      </a:schemeClr>
                    </a:solidFill>
                  </a:tcPr>
                </a:tc>
                <a:tc>
                  <a:txBody>
                    <a:bodyPr/>
                    <a:lstStyle/>
                    <a:p>
                      <a:pPr lvl="0" algn="l">
                        <a:buNone/>
                      </a:pPr>
                      <a:r>
                        <a:rPr lang="en-GB" sz="1200" u="none" strike="noStrike" dirty="0">
                          <a:effectLst/>
                        </a:rPr>
                        <a:t>2x 200GBASE-R </a:t>
                      </a:r>
                      <a:endParaRPr lang="en-GB" sz="1200" b="0" i="0" u="none" strike="noStrike" dirty="0">
                        <a:solidFill>
                          <a:srgbClr val="000000"/>
                        </a:solidFill>
                        <a:effectLst/>
                        <a:latin typeface="Calibri"/>
                      </a:endParaRPr>
                    </a:p>
                  </a:txBody>
                  <a:tcPr marL="9525" marR="9525" marT="9525" marB="0" anchor="b">
                    <a:solidFill>
                      <a:schemeClr val="bg1">
                        <a:lumMod val="95000"/>
                      </a:schemeClr>
                    </a:solidFill>
                  </a:tcPr>
                </a:tc>
                <a:tc>
                  <a:txBody>
                    <a:bodyPr/>
                    <a:lstStyle/>
                    <a:p>
                      <a:pPr lvl="0" algn="l">
                        <a:buNone/>
                      </a:pPr>
                      <a:endParaRPr lang="en-GB" sz="1200" u="none" strike="noStrike">
                        <a:effectLst/>
                      </a:endParaRPr>
                    </a:p>
                  </a:txBody>
                  <a:tcPr marL="9524" marR="9524" marT="9524" marB="0" anchor="b">
                    <a:solidFill>
                      <a:schemeClr val="bg1">
                        <a:lumMod val="95000"/>
                      </a:schemeClr>
                    </a:solidFill>
                  </a:tcPr>
                </a:tc>
                <a:tc>
                  <a:txBody>
                    <a:bodyPr/>
                    <a:lstStyle/>
                    <a:p>
                      <a:pPr lvl="0" algn="l">
                        <a:buNone/>
                      </a:pPr>
                      <a:r>
                        <a:rPr lang="en-GB" sz="1200" u="none" strike="noStrike" dirty="0">
                          <a:effectLst/>
                        </a:rPr>
                        <a:t> 2x 200GAUI-4 (4x 50G) </a:t>
                      </a:r>
                      <a:endParaRPr lang="en-GB" sz="1200" b="0" i="0" u="none" strike="noStrike" dirty="0">
                        <a:solidFill>
                          <a:srgbClr val="000000"/>
                        </a:solidFill>
                        <a:effectLst/>
                        <a:latin typeface="Calibri"/>
                      </a:endParaRPr>
                    </a:p>
                  </a:txBody>
                  <a:tcPr marL="9525" marR="9525" marT="9525" marB="0" anchor="b">
                    <a:solidFill>
                      <a:schemeClr val="bg1">
                        <a:lumMod val="95000"/>
                      </a:schemeClr>
                    </a:solidFill>
                  </a:tcPr>
                </a:tc>
                <a:tc>
                  <a:txBody>
                    <a:bodyPr/>
                    <a:lstStyle/>
                    <a:p>
                      <a:pPr algn="l" fontAlgn="b"/>
                      <a:r>
                        <a:rPr lang="en-GB" sz="1200" u="none" strike="noStrike" dirty="0">
                          <a:effectLst/>
                        </a:rPr>
                        <a:t> </a:t>
                      </a:r>
                      <a:r>
                        <a:rPr lang="en-GB" sz="1200" u="none" strike="noStrike" dirty="0" err="1">
                          <a:effectLst/>
                        </a:rPr>
                        <a:t>oFEC</a:t>
                      </a:r>
                      <a:r>
                        <a:rPr lang="en-GB" sz="1200" u="none" strike="noStrike" dirty="0">
                          <a:effectLst/>
                        </a:rPr>
                        <a:t> </a:t>
                      </a:r>
                      <a:endParaRPr lang="en-GB" sz="1200" b="0" i="0" u="none" strike="noStrike" dirty="0">
                        <a:solidFill>
                          <a:srgbClr val="000000"/>
                        </a:solidFill>
                        <a:effectLst/>
                        <a:latin typeface="Calibri" panose="020F0502020204030204" pitchFamily="34" charset="0"/>
                      </a:endParaRPr>
                    </a:p>
                  </a:txBody>
                  <a:tcPr marL="9525" marR="9525" marT="9525" marB="0" anchor="b">
                    <a:solidFill>
                      <a:schemeClr val="bg1">
                        <a:lumMod val="95000"/>
                      </a:schemeClr>
                    </a:solidFill>
                  </a:tcPr>
                </a:tc>
                <a:tc>
                  <a:txBody>
                    <a:bodyPr/>
                    <a:lstStyle/>
                    <a:p>
                      <a:pPr algn="l" fontAlgn="b"/>
                      <a:r>
                        <a:rPr lang="en-GB" sz="1200" u="none" strike="noStrike" dirty="0">
                          <a:effectLst/>
                        </a:rPr>
                        <a:t>DP-16QAM </a:t>
                      </a:r>
                      <a:endParaRPr lang="en-GB" sz="1200" b="0" i="0" u="none" strike="noStrike" dirty="0">
                        <a:solidFill>
                          <a:srgbClr val="000000"/>
                        </a:solidFill>
                        <a:effectLst/>
                        <a:latin typeface="Calibri" panose="020F0502020204030204" pitchFamily="34" charset="0"/>
                      </a:endParaRPr>
                    </a:p>
                  </a:txBody>
                  <a:tcPr marL="9525" marR="9525" marT="9525" marB="0" anchor="b">
                    <a:solidFill>
                      <a:schemeClr val="bg1">
                        <a:lumMod val="95000"/>
                      </a:schemeClr>
                    </a:solidFill>
                  </a:tcPr>
                </a:tc>
                <a:tc>
                  <a:txBody>
                    <a:bodyPr/>
                    <a:lstStyle/>
                    <a:p>
                      <a:pPr algn="l" fontAlgn="b"/>
                      <a:r>
                        <a:rPr lang="en-GB" sz="1200" u="none" strike="noStrike" dirty="0">
                          <a:effectLst/>
                        </a:rPr>
                        <a:t> 60.1GBd </a:t>
                      </a:r>
                      <a:endParaRPr lang="en-GB" sz="1200" b="0" i="0" u="none" strike="noStrike" dirty="0">
                        <a:solidFill>
                          <a:srgbClr val="000000"/>
                        </a:solidFill>
                        <a:effectLst/>
                        <a:latin typeface="Calibri" panose="020F0502020204030204" pitchFamily="34" charset="0"/>
                      </a:endParaRPr>
                    </a:p>
                  </a:txBody>
                  <a:tcPr marL="9525" marR="9525" marT="9525" marB="0" anchor="b">
                    <a:solidFill>
                      <a:schemeClr val="bg1">
                        <a:lumMod val="95000"/>
                      </a:schemeClr>
                    </a:solidFill>
                  </a:tcPr>
                </a:tc>
                <a:extLst>
                  <a:ext uri="{0D108BD9-81ED-4DB2-BD59-A6C34878D82A}">
                    <a16:rowId xmlns:a16="http://schemas.microsoft.com/office/drawing/2014/main" val="474372175"/>
                  </a:ext>
                </a:extLst>
              </a:tr>
              <a:tr h="203200">
                <a:tc>
                  <a:txBody>
                    <a:bodyPr/>
                    <a:lstStyle/>
                    <a:p>
                      <a:pPr lvl="0" algn="ctr">
                        <a:buNone/>
                      </a:pPr>
                      <a:r>
                        <a:rPr lang="en-GB" sz="1200" u="none" strike="noStrike" dirty="0">
                          <a:effectLst/>
                        </a:rPr>
                        <a:t>8</a:t>
                      </a:r>
                      <a:endParaRPr lang="de-DE" sz="1200" b="0" i="0" u="none" strike="noStrike" dirty="0">
                        <a:solidFill>
                          <a:srgbClr val="000000"/>
                        </a:solidFill>
                        <a:effectLst/>
                        <a:latin typeface="Calibri"/>
                      </a:endParaRPr>
                    </a:p>
                  </a:txBody>
                  <a:tcPr marL="9525" marR="9525" marT="9525" marB="0" anchor="b">
                    <a:solidFill>
                      <a:schemeClr val="bg1"/>
                    </a:solidFill>
                  </a:tcPr>
                </a:tc>
                <a:tc>
                  <a:txBody>
                    <a:bodyPr/>
                    <a:lstStyle/>
                    <a:p>
                      <a:pPr lvl="0" algn="l">
                        <a:buNone/>
                      </a:pPr>
                      <a:r>
                        <a:rPr lang="en-GB" sz="1200" u="none" strike="noStrike" dirty="0">
                          <a:effectLst/>
                        </a:rPr>
                        <a:t> </a:t>
                      </a:r>
                      <a:r>
                        <a:rPr lang="en-GB" sz="1200" u="none" strike="noStrike" dirty="0" err="1">
                          <a:effectLst/>
                        </a:rPr>
                        <a:t>OpenZR</a:t>
                      </a:r>
                      <a:r>
                        <a:rPr lang="en-GB" sz="1200" u="none" strike="noStrike" dirty="0">
                          <a:effectLst/>
                        </a:rPr>
                        <a:t>+ MSA, Enhanced</a:t>
                      </a:r>
                      <a:endParaRPr lang="en-GB" sz="1200" b="0" i="0" u="none" strike="noStrike" dirty="0">
                        <a:solidFill>
                          <a:srgbClr val="000000"/>
                        </a:solidFill>
                        <a:effectLst/>
                        <a:latin typeface="Calibri"/>
                      </a:endParaRPr>
                    </a:p>
                  </a:txBody>
                  <a:tcPr marL="9524" marR="9524" marT="9524" marB="0" anchor="b">
                    <a:solidFill>
                      <a:schemeClr val="bg1"/>
                    </a:solidFill>
                  </a:tcPr>
                </a:tc>
                <a:tc>
                  <a:txBody>
                    <a:bodyPr/>
                    <a:lstStyle/>
                    <a:p>
                      <a:pPr lvl="0" algn="l">
                        <a:buNone/>
                      </a:pPr>
                      <a:r>
                        <a:rPr lang="en-GB" sz="1200" u="none" strike="noStrike" dirty="0">
                          <a:effectLst/>
                        </a:rPr>
                        <a:t>openZrpOfec2</a:t>
                      </a:r>
                      <a:endParaRPr lang="en-GB" sz="1200" b="0" i="0" u="none" strike="noStrike" dirty="0">
                        <a:solidFill>
                          <a:srgbClr val="000000"/>
                        </a:solidFill>
                        <a:effectLst/>
                        <a:latin typeface="Calibri"/>
                      </a:endParaRPr>
                    </a:p>
                  </a:txBody>
                  <a:tcPr marL="9524" marR="9524" marT="9524" marB="0" anchor="b">
                    <a:solidFill>
                      <a:schemeClr val="bg1"/>
                    </a:solidFill>
                  </a:tcPr>
                </a:tc>
                <a:tc>
                  <a:txBody>
                    <a:bodyPr/>
                    <a:lstStyle/>
                    <a:p>
                      <a:pPr lvl="0" algn="l">
                        <a:buNone/>
                      </a:pPr>
                      <a:r>
                        <a:rPr lang="en-GB" sz="1200" u="none" strike="noStrike" dirty="0">
                          <a:effectLst/>
                        </a:rPr>
                        <a:t>4x 100GBASE-R </a:t>
                      </a:r>
                      <a:endParaRPr lang="en-GB" sz="1200" b="0" i="0" u="none" strike="noStrike" dirty="0">
                        <a:solidFill>
                          <a:srgbClr val="000000"/>
                        </a:solidFill>
                        <a:effectLst/>
                        <a:latin typeface="Calibri"/>
                      </a:endParaRPr>
                    </a:p>
                  </a:txBody>
                  <a:tcPr marL="9525" marR="9525" marT="9525" marB="0" anchor="b">
                    <a:solidFill>
                      <a:schemeClr val="bg1"/>
                    </a:solidFill>
                  </a:tcPr>
                </a:tc>
                <a:tc>
                  <a:txBody>
                    <a:bodyPr/>
                    <a:lstStyle/>
                    <a:p>
                      <a:pPr lvl="0" algn="l">
                        <a:buNone/>
                      </a:pPr>
                      <a:r>
                        <a:rPr lang="en-GB" sz="1200" u="none" strike="noStrike" dirty="0">
                          <a:effectLst/>
                        </a:rPr>
                        <a:t>c4-100g</a:t>
                      </a:r>
                      <a:endParaRPr lang="en-GB" sz="1200" b="0" i="0" u="none" strike="noStrike" dirty="0">
                        <a:solidFill>
                          <a:srgbClr val="000000"/>
                        </a:solidFill>
                        <a:effectLst/>
                        <a:latin typeface="Calibri"/>
                      </a:endParaRPr>
                    </a:p>
                  </a:txBody>
                  <a:tcPr marL="9524" marR="9524" marT="9524" marB="0" anchor="b">
                    <a:solidFill>
                      <a:schemeClr val="bg1"/>
                    </a:solidFill>
                  </a:tcPr>
                </a:tc>
                <a:tc>
                  <a:txBody>
                    <a:bodyPr/>
                    <a:lstStyle/>
                    <a:p>
                      <a:pPr lvl="0" algn="l">
                        <a:buNone/>
                      </a:pPr>
                      <a:r>
                        <a:rPr lang="en-GB" sz="1200" u="none" strike="noStrike" dirty="0">
                          <a:effectLst/>
                        </a:rPr>
                        <a:t> 4x 100GAUI-2 (2x 50G) </a:t>
                      </a:r>
                      <a:endParaRPr lang="en-GB" sz="1200" b="0" i="0" u="none" strike="noStrike" dirty="0">
                        <a:solidFill>
                          <a:srgbClr val="000000"/>
                        </a:solidFill>
                        <a:effectLst/>
                        <a:latin typeface="Calibri"/>
                      </a:endParaRPr>
                    </a:p>
                  </a:txBody>
                  <a:tcPr marL="9525" marR="9525" marT="9525" marB="0" anchor="b">
                    <a:solidFill>
                      <a:schemeClr val="bg1"/>
                    </a:solidFill>
                  </a:tcPr>
                </a:tc>
                <a:tc>
                  <a:txBody>
                    <a:bodyPr/>
                    <a:lstStyle/>
                    <a:p>
                      <a:pPr algn="l" fontAlgn="b"/>
                      <a:r>
                        <a:rPr lang="en-GB" sz="1200" u="none" strike="noStrike" dirty="0">
                          <a:effectLst/>
                        </a:rPr>
                        <a:t> </a:t>
                      </a:r>
                      <a:r>
                        <a:rPr lang="en-GB" sz="1200" u="none" strike="noStrike" dirty="0" err="1">
                          <a:effectLst/>
                        </a:rPr>
                        <a:t>oFEC</a:t>
                      </a:r>
                      <a:r>
                        <a:rPr lang="en-GB" sz="1200" u="none" strike="noStrike" dirty="0">
                          <a:effectLst/>
                        </a:rPr>
                        <a:t> </a:t>
                      </a:r>
                      <a:endParaRPr lang="en-GB" sz="1200" b="0" i="0" u="none" strike="noStrike" dirty="0">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l" fontAlgn="b"/>
                      <a:r>
                        <a:rPr lang="en-GB" sz="1200" u="none" strike="noStrike" dirty="0">
                          <a:effectLst/>
                        </a:rPr>
                        <a:t>DP-16QAM </a:t>
                      </a:r>
                      <a:endParaRPr lang="en-GB" sz="1200" b="0" i="0" u="none" strike="noStrike" dirty="0">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l" fontAlgn="b"/>
                      <a:r>
                        <a:rPr lang="en-GB" sz="1200" u="none" strike="noStrike" dirty="0">
                          <a:effectLst/>
                        </a:rPr>
                        <a:t> 60.1GBd </a:t>
                      </a:r>
                      <a:endParaRPr lang="en-GB" sz="1200" b="0" i="0" u="none" strike="noStrike" dirty="0">
                        <a:solidFill>
                          <a:srgbClr val="000000"/>
                        </a:solidFill>
                        <a:effectLst/>
                        <a:latin typeface="Calibri" panose="020F0502020204030204" pitchFamily="34" charset="0"/>
                      </a:endParaRPr>
                    </a:p>
                  </a:txBody>
                  <a:tcPr marL="9525" marR="9525" marT="9525" marB="0" anchor="b">
                    <a:solidFill>
                      <a:schemeClr val="bg1"/>
                    </a:solidFill>
                  </a:tcPr>
                </a:tc>
                <a:extLst>
                  <a:ext uri="{0D108BD9-81ED-4DB2-BD59-A6C34878D82A}">
                    <a16:rowId xmlns:a16="http://schemas.microsoft.com/office/drawing/2014/main" val="2590494297"/>
                  </a:ext>
                </a:extLst>
              </a:tr>
              <a:tr h="203200">
                <a:tc>
                  <a:txBody>
                    <a:bodyPr/>
                    <a:lstStyle/>
                    <a:p>
                      <a:pPr lvl="0" algn="ctr">
                        <a:buNone/>
                      </a:pPr>
                      <a:r>
                        <a:rPr lang="en-GB" sz="1200" u="none" strike="noStrike" dirty="0">
                          <a:effectLst/>
                        </a:rPr>
                        <a:t>9</a:t>
                      </a:r>
                      <a:endParaRPr lang="de-DE" sz="1200" b="0" i="0" u="none" strike="noStrike" dirty="0">
                        <a:solidFill>
                          <a:srgbClr val="000000"/>
                        </a:solidFill>
                        <a:effectLst/>
                        <a:latin typeface="Calibri"/>
                      </a:endParaRPr>
                    </a:p>
                  </a:txBody>
                  <a:tcPr marL="9525" marR="9525" marT="9525" marB="0" anchor="b">
                    <a:solidFill>
                      <a:schemeClr val="bg1">
                        <a:lumMod val="95000"/>
                      </a:schemeClr>
                    </a:solidFill>
                  </a:tcPr>
                </a:tc>
                <a:tc>
                  <a:txBody>
                    <a:bodyPr/>
                    <a:lstStyle/>
                    <a:p>
                      <a:pPr lvl="0" algn="l">
                        <a:buNone/>
                      </a:pPr>
                      <a:r>
                        <a:rPr lang="en-GB" sz="1200" u="none" strike="noStrike" dirty="0">
                          <a:effectLst/>
                        </a:rPr>
                        <a:t> </a:t>
                      </a:r>
                      <a:r>
                        <a:rPr lang="en-GB" sz="1200" u="none" strike="noStrike" dirty="0" err="1">
                          <a:effectLst/>
                        </a:rPr>
                        <a:t>OpenZR</a:t>
                      </a:r>
                      <a:r>
                        <a:rPr lang="en-GB" sz="1200" u="none" strike="noStrike" dirty="0">
                          <a:effectLst/>
                        </a:rPr>
                        <a:t>+ MSA</a:t>
                      </a:r>
                      <a:endParaRPr lang="en-GB" sz="1200" b="0" i="0" u="none" strike="noStrike" dirty="0">
                        <a:solidFill>
                          <a:srgbClr val="000000"/>
                        </a:solidFill>
                        <a:effectLst/>
                        <a:latin typeface="Calibri"/>
                      </a:endParaRPr>
                    </a:p>
                  </a:txBody>
                  <a:tcPr marL="9524" marR="9524" marT="9524" marB="0" anchor="b">
                    <a:solidFill>
                      <a:schemeClr val="bg1">
                        <a:lumMod val="95000"/>
                      </a:schemeClr>
                    </a:solidFill>
                  </a:tcPr>
                </a:tc>
                <a:tc>
                  <a:txBody>
                    <a:bodyPr/>
                    <a:lstStyle/>
                    <a:p>
                      <a:pPr lvl="0" algn="l">
                        <a:buNone/>
                      </a:pPr>
                      <a:r>
                        <a:rPr lang="en-GB" sz="1200" u="none" strike="noStrike" dirty="0">
                          <a:effectLst/>
                        </a:rPr>
                        <a:t>openZrpOfec1</a:t>
                      </a:r>
                      <a:endParaRPr lang="en-GB" sz="1200" b="0" i="0" u="none" strike="noStrike" dirty="0">
                        <a:solidFill>
                          <a:srgbClr val="000000"/>
                        </a:solidFill>
                        <a:effectLst/>
                        <a:latin typeface="Calibri"/>
                      </a:endParaRPr>
                    </a:p>
                  </a:txBody>
                  <a:tcPr marL="9524" marR="9524" marT="9524" marB="0" anchor="b">
                    <a:solidFill>
                      <a:schemeClr val="bg1">
                        <a:lumMod val="95000"/>
                      </a:schemeClr>
                    </a:solidFill>
                  </a:tcPr>
                </a:tc>
                <a:tc>
                  <a:txBody>
                    <a:bodyPr/>
                    <a:lstStyle/>
                    <a:p>
                      <a:pPr lvl="0" algn="l">
                        <a:buNone/>
                      </a:pPr>
                      <a:r>
                        <a:rPr lang="en-GB" sz="1200" u="none" strike="noStrike" dirty="0">
                          <a:effectLst/>
                        </a:rPr>
                        <a:t>2x 100GBASE-R </a:t>
                      </a:r>
                      <a:endParaRPr lang="en-GB" sz="1200" b="0" i="0" u="none" strike="noStrike" dirty="0">
                        <a:solidFill>
                          <a:srgbClr val="000000"/>
                        </a:solidFill>
                        <a:effectLst/>
                        <a:latin typeface="Calibri"/>
                      </a:endParaRPr>
                    </a:p>
                  </a:txBody>
                  <a:tcPr marL="9525" marR="9525" marT="9525" marB="0" anchor="b">
                    <a:solidFill>
                      <a:schemeClr val="bg1">
                        <a:lumMod val="95000"/>
                      </a:schemeClr>
                    </a:solidFill>
                  </a:tcPr>
                </a:tc>
                <a:tc>
                  <a:txBody>
                    <a:bodyPr/>
                    <a:lstStyle/>
                    <a:p>
                      <a:pPr lvl="0" algn="l">
                        <a:buNone/>
                      </a:pPr>
                      <a:r>
                        <a:rPr lang="en-GB" sz="1200" u="none" strike="noStrike" dirty="0">
                          <a:effectLst/>
                        </a:rPr>
                        <a:t>c2-100g-aui2</a:t>
                      </a:r>
                      <a:endParaRPr lang="en-GB" sz="1200" b="0" i="0" u="none" strike="noStrike" dirty="0">
                        <a:solidFill>
                          <a:srgbClr val="000000"/>
                        </a:solidFill>
                        <a:effectLst/>
                        <a:latin typeface="Calibri"/>
                      </a:endParaRPr>
                    </a:p>
                  </a:txBody>
                  <a:tcPr marL="9524" marR="9524" marT="9524" marB="0" anchor="b">
                    <a:solidFill>
                      <a:schemeClr val="bg1">
                        <a:lumMod val="95000"/>
                      </a:schemeClr>
                    </a:solidFill>
                  </a:tcPr>
                </a:tc>
                <a:tc>
                  <a:txBody>
                    <a:bodyPr/>
                    <a:lstStyle/>
                    <a:p>
                      <a:pPr lvl="0" algn="l">
                        <a:buNone/>
                      </a:pPr>
                      <a:r>
                        <a:rPr lang="en-GB" sz="1200" u="none" strike="noStrike" dirty="0">
                          <a:effectLst/>
                        </a:rPr>
                        <a:t> 2x 100GAUI-2 (2x 50G) </a:t>
                      </a:r>
                      <a:endParaRPr lang="en-GB" sz="1200" b="0" i="0" u="none" strike="noStrike" dirty="0">
                        <a:solidFill>
                          <a:srgbClr val="000000"/>
                        </a:solidFill>
                        <a:effectLst/>
                        <a:latin typeface="Calibri"/>
                      </a:endParaRPr>
                    </a:p>
                  </a:txBody>
                  <a:tcPr marL="9525" marR="9525" marT="9525" marB="0" anchor="b">
                    <a:solidFill>
                      <a:schemeClr val="bg1">
                        <a:lumMod val="95000"/>
                      </a:schemeClr>
                    </a:solidFill>
                  </a:tcPr>
                </a:tc>
                <a:tc>
                  <a:txBody>
                    <a:bodyPr/>
                    <a:lstStyle/>
                    <a:p>
                      <a:pPr algn="l" fontAlgn="b"/>
                      <a:r>
                        <a:rPr lang="en-GB" sz="1200" u="none" strike="noStrike" dirty="0">
                          <a:effectLst/>
                        </a:rPr>
                        <a:t> </a:t>
                      </a:r>
                      <a:r>
                        <a:rPr lang="en-GB" sz="1200" u="none" strike="noStrike" dirty="0" err="1">
                          <a:effectLst/>
                        </a:rPr>
                        <a:t>oFEC</a:t>
                      </a:r>
                      <a:r>
                        <a:rPr lang="en-GB" sz="1200" u="none" strike="noStrike" dirty="0">
                          <a:effectLst/>
                        </a:rPr>
                        <a:t> </a:t>
                      </a:r>
                      <a:endParaRPr lang="en-GB" sz="1200" b="0" i="0" u="none" strike="noStrike" dirty="0">
                        <a:solidFill>
                          <a:srgbClr val="000000"/>
                        </a:solidFill>
                        <a:effectLst/>
                        <a:latin typeface="Calibri" panose="020F0502020204030204" pitchFamily="34" charset="0"/>
                      </a:endParaRPr>
                    </a:p>
                  </a:txBody>
                  <a:tcPr marL="9525" marR="9525" marT="9525" marB="0" anchor="b">
                    <a:solidFill>
                      <a:schemeClr val="bg1">
                        <a:lumMod val="95000"/>
                      </a:schemeClr>
                    </a:solidFill>
                  </a:tcPr>
                </a:tc>
                <a:tc>
                  <a:txBody>
                    <a:bodyPr/>
                    <a:lstStyle/>
                    <a:p>
                      <a:pPr algn="l" fontAlgn="b"/>
                      <a:r>
                        <a:rPr lang="en-GB" sz="1200" u="none" strike="noStrike" dirty="0">
                          <a:effectLst/>
                        </a:rPr>
                        <a:t>DP-QPSK </a:t>
                      </a:r>
                      <a:endParaRPr lang="en-GB" sz="1200" b="0" i="0" u="none" strike="noStrike" dirty="0">
                        <a:solidFill>
                          <a:srgbClr val="000000"/>
                        </a:solidFill>
                        <a:effectLst/>
                        <a:latin typeface="Calibri" panose="020F0502020204030204" pitchFamily="34" charset="0"/>
                      </a:endParaRPr>
                    </a:p>
                  </a:txBody>
                  <a:tcPr marL="9525" marR="9525" marT="9525" marB="0" anchor="b">
                    <a:solidFill>
                      <a:schemeClr val="bg1">
                        <a:lumMod val="95000"/>
                      </a:schemeClr>
                    </a:solidFill>
                  </a:tcPr>
                </a:tc>
                <a:tc>
                  <a:txBody>
                    <a:bodyPr/>
                    <a:lstStyle/>
                    <a:p>
                      <a:pPr algn="l" fontAlgn="b"/>
                      <a:r>
                        <a:rPr lang="en-GB" sz="1200" u="none" strike="noStrike" dirty="0">
                          <a:effectLst/>
                        </a:rPr>
                        <a:t> 60.1GBd </a:t>
                      </a:r>
                      <a:endParaRPr lang="en-GB" sz="1200" b="0" i="0" u="none" strike="noStrike" dirty="0">
                        <a:solidFill>
                          <a:srgbClr val="000000"/>
                        </a:solidFill>
                        <a:effectLst/>
                        <a:latin typeface="Calibri" panose="020F0502020204030204" pitchFamily="34" charset="0"/>
                      </a:endParaRPr>
                    </a:p>
                  </a:txBody>
                  <a:tcPr marL="9525" marR="9525" marT="9525" marB="0" anchor="b">
                    <a:solidFill>
                      <a:schemeClr val="bg1">
                        <a:lumMod val="95000"/>
                      </a:schemeClr>
                    </a:solidFill>
                  </a:tcPr>
                </a:tc>
                <a:extLst>
                  <a:ext uri="{0D108BD9-81ED-4DB2-BD59-A6C34878D82A}">
                    <a16:rowId xmlns:a16="http://schemas.microsoft.com/office/drawing/2014/main" val="3913991667"/>
                  </a:ext>
                </a:extLst>
              </a:tr>
              <a:tr h="203200">
                <a:tc>
                  <a:txBody>
                    <a:bodyPr/>
                    <a:lstStyle/>
                    <a:p>
                      <a:pPr lvl="0" algn="ctr">
                        <a:buNone/>
                      </a:pPr>
                      <a:r>
                        <a:rPr lang="en-GB" sz="1200" u="none" strike="noStrike" dirty="0">
                          <a:effectLst/>
                        </a:rPr>
                        <a:t>10</a:t>
                      </a:r>
                      <a:endParaRPr lang="de-DE" sz="1200" b="0" i="0" u="none" strike="noStrike" dirty="0">
                        <a:solidFill>
                          <a:srgbClr val="000000"/>
                        </a:solidFill>
                        <a:effectLst/>
                        <a:latin typeface="Calibri"/>
                      </a:endParaRPr>
                    </a:p>
                  </a:txBody>
                  <a:tcPr marL="9525" marR="9525" marT="9525" marB="0" anchor="b">
                    <a:solidFill>
                      <a:schemeClr val="bg1"/>
                    </a:solidFill>
                  </a:tcPr>
                </a:tc>
                <a:tc>
                  <a:txBody>
                    <a:bodyPr/>
                    <a:lstStyle/>
                    <a:p>
                      <a:pPr lvl="0" algn="l">
                        <a:buNone/>
                      </a:pPr>
                      <a:r>
                        <a:rPr lang="en-GB" sz="1200" u="none" strike="noStrike" dirty="0">
                          <a:effectLst/>
                        </a:rPr>
                        <a:t> </a:t>
                      </a:r>
                      <a:r>
                        <a:rPr lang="en-GB" sz="1200" u="none" strike="noStrike" dirty="0" err="1">
                          <a:effectLst/>
                        </a:rPr>
                        <a:t>OpenZR</a:t>
                      </a:r>
                      <a:r>
                        <a:rPr lang="en-GB" sz="1200" u="none" strike="noStrike" dirty="0">
                          <a:effectLst/>
                        </a:rPr>
                        <a:t>+ MSA</a:t>
                      </a:r>
                      <a:endParaRPr lang="en-GB" sz="1200" b="0" i="0" u="none" strike="noStrike" dirty="0">
                        <a:solidFill>
                          <a:srgbClr val="000000"/>
                        </a:solidFill>
                        <a:effectLst/>
                        <a:latin typeface="Calibri"/>
                      </a:endParaRPr>
                    </a:p>
                  </a:txBody>
                  <a:tcPr marL="9524" marR="9524" marT="9524" marB="0" anchor="b">
                    <a:solidFill>
                      <a:schemeClr val="bg1"/>
                    </a:solidFill>
                  </a:tcPr>
                </a:tc>
                <a:tc>
                  <a:txBody>
                    <a:bodyPr/>
                    <a:lstStyle/>
                    <a:p>
                      <a:pPr lvl="0" algn="l">
                        <a:buNone/>
                      </a:pPr>
                      <a:r>
                        <a:rPr lang="en-GB" sz="1200" u="none" strike="noStrike" dirty="0">
                          <a:effectLst/>
                        </a:rPr>
                        <a:t>openZrpOfec2</a:t>
                      </a:r>
                      <a:endParaRPr lang="en-GB" sz="1200" b="0" i="0" u="none" strike="noStrike" dirty="0">
                        <a:solidFill>
                          <a:srgbClr val="000000"/>
                        </a:solidFill>
                        <a:effectLst/>
                        <a:latin typeface="Calibri"/>
                      </a:endParaRPr>
                    </a:p>
                  </a:txBody>
                  <a:tcPr marL="9524" marR="9524" marT="9524" marB="0" anchor="b">
                    <a:solidFill>
                      <a:schemeClr val="bg1"/>
                    </a:solidFill>
                  </a:tcPr>
                </a:tc>
                <a:tc>
                  <a:txBody>
                    <a:bodyPr/>
                    <a:lstStyle/>
                    <a:p>
                      <a:pPr lvl="0" algn="l">
                        <a:buNone/>
                      </a:pPr>
                      <a:r>
                        <a:rPr lang="en-GB" sz="1200" u="none" strike="noStrike" dirty="0">
                          <a:effectLst/>
                        </a:rPr>
                        <a:t>1x 100GBASE-R </a:t>
                      </a:r>
                      <a:endParaRPr lang="en-GB" sz="1200" b="0" i="0" u="none" strike="noStrike" dirty="0">
                        <a:solidFill>
                          <a:srgbClr val="000000"/>
                        </a:solidFill>
                        <a:effectLst/>
                        <a:latin typeface="Calibri"/>
                      </a:endParaRPr>
                    </a:p>
                  </a:txBody>
                  <a:tcPr marL="9525" marR="9525" marT="9525" marB="0" anchor="b">
                    <a:solidFill>
                      <a:schemeClr val="bg1"/>
                    </a:solidFill>
                  </a:tcPr>
                </a:tc>
                <a:tc>
                  <a:txBody>
                    <a:bodyPr/>
                    <a:lstStyle/>
                    <a:p>
                      <a:pPr lvl="0" algn="l">
                        <a:buNone/>
                      </a:pPr>
                      <a:r>
                        <a:rPr lang="en-GB" sz="1200" u="none" strike="noStrike" dirty="0">
                          <a:effectLst/>
                        </a:rPr>
                        <a:t>c1-100g-aui2</a:t>
                      </a:r>
                      <a:endParaRPr lang="en-GB" sz="1200" b="0" i="0" u="none" strike="noStrike" dirty="0">
                        <a:solidFill>
                          <a:srgbClr val="000000"/>
                        </a:solidFill>
                        <a:effectLst/>
                        <a:latin typeface="Calibri"/>
                      </a:endParaRPr>
                    </a:p>
                  </a:txBody>
                  <a:tcPr marL="9524" marR="9524" marT="9524" marB="0" anchor="b">
                    <a:solidFill>
                      <a:schemeClr val="bg1"/>
                    </a:solidFill>
                  </a:tcPr>
                </a:tc>
                <a:tc>
                  <a:txBody>
                    <a:bodyPr/>
                    <a:lstStyle/>
                    <a:p>
                      <a:pPr lvl="0" algn="l">
                        <a:buNone/>
                      </a:pPr>
                      <a:r>
                        <a:rPr lang="en-GB" sz="1200" u="none" strike="noStrike" dirty="0">
                          <a:effectLst/>
                        </a:rPr>
                        <a:t> 1x 100GAUI-2 (2x 50G) </a:t>
                      </a:r>
                      <a:endParaRPr lang="en-GB" sz="1200" b="0" i="0" u="none" strike="noStrike" dirty="0">
                        <a:solidFill>
                          <a:srgbClr val="000000"/>
                        </a:solidFill>
                        <a:effectLst/>
                        <a:latin typeface="Calibri"/>
                      </a:endParaRPr>
                    </a:p>
                  </a:txBody>
                  <a:tcPr marL="9525" marR="9525" marT="9525" marB="0" anchor="b">
                    <a:solidFill>
                      <a:schemeClr val="bg1"/>
                    </a:solidFill>
                  </a:tcPr>
                </a:tc>
                <a:tc>
                  <a:txBody>
                    <a:bodyPr/>
                    <a:lstStyle/>
                    <a:p>
                      <a:pPr algn="l" fontAlgn="b"/>
                      <a:r>
                        <a:rPr lang="en-GB" sz="1200" u="none" strike="noStrike" dirty="0">
                          <a:effectLst/>
                        </a:rPr>
                        <a:t> </a:t>
                      </a:r>
                      <a:r>
                        <a:rPr lang="en-GB" sz="1200" u="none" strike="noStrike" dirty="0" err="1">
                          <a:effectLst/>
                        </a:rPr>
                        <a:t>oFEC</a:t>
                      </a:r>
                      <a:r>
                        <a:rPr lang="en-GB" sz="1200" u="none" strike="noStrike" dirty="0">
                          <a:effectLst/>
                        </a:rPr>
                        <a:t> </a:t>
                      </a:r>
                      <a:endParaRPr lang="en-GB" sz="1200" b="0" i="0" u="none" strike="noStrike" dirty="0">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l" fontAlgn="b"/>
                      <a:r>
                        <a:rPr lang="en-GB" sz="1200" u="none" strike="noStrike" dirty="0">
                          <a:effectLst/>
                        </a:rPr>
                        <a:t>DP-QPSK </a:t>
                      </a:r>
                      <a:endParaRPr lang="en-GB" sz="1200" b="0" i="0" u="none" strike="noStrike" dirty="0">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l" fontAlgn="b"/>
                      <a:r>
                        <a:rPr lang="en-GB" sz="1200" u="none" strike="noStrike" dirty="0">
                          <a:effectLst/>
                        </a:rPr>
                        <a:t> 30.1GBd </a:t>
                      </a:r>
                      <a:endParaRPr lang="en-GB" sz="1200" b="0" i="0" u="none" strike="noStrike" dirty="0">
                        <a:solidFill>
                          <a:srgbClr val="000000"/>
                        </a:solidFill>
                        <a:effectLst/>
                        <a:latin typeface="Calibri" panose="020F0502020204030204" pitchFamily="34" charset="0"/>
                      </a:endParaRPr>
                    </a:p>
                  </a:txBody>
                  <a:tcPr marL="9525" marR="9525" marT="9525" marB="0" anchor="b">
                    <a:solidFill>
                      <a:schemeClr val="bg1"/>
                    </a:solidFill>
                  </a:tcPr>
                </a:tc>
                <a:extLst>
                  <a:ext uri="{0D108BD9-81ED-4DB2-BD59-A6C34878D82A}">
                    <a16:rowId xmlns:a16="http://schemas.microsoft.com/office/drawing/2014/main" val="3645955344"/>
                  </a:ext>
                </a:extLst>
              </a:tr>
              <a:tr h="203200">
                <a:tc>
                  <a:txBody>
                    <a:bodyPr/>
                    <a:lstStyle/>
                    <a:p>
                      <a:pPr lvl="0" algn="ctr">
                        <a:buNone/>
                      </a:pPr>
                      <a:r>
                        <a:rPr lang="en-GB" sz="1200" u="none" strike="noStrike" dirty="0">
                          <a:effectLst/>
                        </a:rPr>
                        <a:t>11</a:t>
                      </a:r>
                      <a:endParaRPr lang="de-DE" sz="1200" b="0" i="0" u="none" strike="noStrike" dirty="0">
                        <a:solidFill>
                          <a:srgbClr val="000000"/>
                        </a:solidFill>
                        <a:effectLst/>
                        <a:latin typeface="Calibri"/>
                      </a:endParaRPr>
                    </a:p>
                  </a:txBody>
                  <a:tcPr marL="9525" marR="9525" marT="9525" marB="0" anchor="b">
                    <a:solidFill>
                      <a:schemeClr val="bg1">
                        <a:lumMod val="95000"/>
                      </a:schemeClr>
                    </a:solidFill>
                  </a:tcPr>
                </a:tc>
                <a:tc>
                  <a:txBody>
                    <a:bodyPr/>
                    <a:lstStyle/>
                    <a:p>
                      <a:pPr lvl="0" algn="l">
                        <a:buNone/>
                      </a:pPr>
                      <a:r>
                        <a:rPr lang="en-GB" sz="1200" u="none" strike="noStrike" dirty="0">
                          <a:effectLst/>
                        </a:rPr>
                        <a:t> </a:t>
                      </a:r>
                      <a:r>
                        <a:rPr lang="en-GB" sz="1200" u="none" strike="noStrike" dirty="0" err="1">
                          <a:effectLst/>
                        </a:rPr>
                        <a:t>OpenZR</a:t>
                      </a:r>
                      <a:r>
                        <a:rPr lang="en-GB" sz="1200" u="none" strike="noStrike" dirty="0">
                          <a:effectLst/>
                        </a:rPr>
                        <a:t>+ MSA</a:t>
                      </a:r>
                      <a:endParaRPr lang="en-GB" sz="1200" b="0" i="0" u="none" strike="noStrike" dirty="0">
                        <a:solidFill>
                          <a:srgbClr val="000000"/>
                        </a:solidFill>
                        <a:effectLst/>
                        <a:latin typeface="Calibri"/>
                      </a:endParaRPr>
                    </a:p>
                  </a:txBody>
                  <a:tcPr marL="9524" marR="9524" marT="9524" marB="0" anchor="b">
                    <a:solidFill>
                      <a:schemeClr val="bg1">
                        <a:lumMod val="95000"/>
                      </a:schemeClr>
                    </a:solidFill>
                  </a:tcPr>
                </a:tc>
                <a:tc>
                  <a:txBody>
                    <a:bodyPr/>
                    <a:lstStyle/>
                    <a:p>
                      <a:pPr lvl="0" algn="l">
                        <a:buNone/>
                      </a:pPr>
                      <a:r>
                        <a:rPr lang="en-GB" sz="1200" u="none" strike="noStrike" dirty="0">
                          <a:effectLst/>
                        </a:rPr>
                        <a:t>openZrpOfec1</a:t>
                      </a:r>
                      <a:endParaRPr lang="en-GB" sz="1200" b="0" i="0" u="none" strike="noStrike" dirty="0">
                        <a:solidFill>
                          <a:srgbClr val="000000"/>
                        </a:solidFill>
                        <a:effectLst/>
                        <a:latin typeface="Calibri"/>
                      </a:endParaRPr>
                    </a:p>
                  </a:txBody>
                  <a:tcPr marL="9524" marR="9524" marT="9524" marB="0" anchor="b">
                    <a:solidFill>
                      <a:schemeClr val="bg1">
                        <a:lumMod val="95000"/>
                      </a:schemeClr>
                    </a:solidFill>
                  </a:tcPr>
                </a:tc>
                <a:tc>
                  <a:txBody>
                    <a:bodyPr/>
                    <a:lstStyle/>
                    <a:p>
                      <a:pPr lvl="0" algn="l">
                        <a:buNone/>
                      </a:pPr>
                      <a:r>
                        <a:rPr lang="en-GB" sz="1200" u="none" strike="noStrike" dirty="0">
                          <a:effectLst/>
                        </a:rPr>
                        <a:t>3x 100GBASE-R </a:t>
                      </a:r>
                      <a:endParaRPr lang="en-GB" sz="1200" b="0" i="0" u="none" strike="noStrike" dirty="0">
                        <a:solidFill>
                          <a:srgbClr val="000000"/>
                        </a:solidFill>
                        <a:effectLst/>
                        <a:latin typeface="Calibri"/>
                      </a:endParaRPr>
                    </a:p>
                  </a:txBody>
                  <a:tcPr marL="9525" marR="9525" marT="9525" marB="0" anchor="b">
                    <a:solidFill>
                      <a:schemeClr val="bg1">
                        <a:lumMod val="95000"/>
                      </a:schemeClr>
                    </a:solidFill>
                  </a:tcPr>
                </a:tc>
                <a:tc>
                  <a:txBody>
                    <a:bodyPr/>
                    <a:lstStyle/>
                    <a:p>
                      <a:pPr lvl="0" algn="l">
                        <a:buNone/>
                      </a:pPr>
                      <a:r>
                        <a:rPr lang="en-GB" sz="1200" u="none" strike="noStrike" dirty="0">
                          <a:effectLst/>
                        </a:rPr>
                        <a:t>c3-100g</a:t>
                      </a:r>
                      <a:endParaRPr lang="en-GB" sz="1200" b="0" i="0" u="none" strike="noStrike" dirty="0">
                        <a:solidFill>
                          <a:srgbClr val="000000"/>
                        </a:solidFill>
                        <a:effectLst/>
                        <a:latin typeface="Calibri"/>
                      </a:endParaRPr>
                    </a:p>
                  </a:txBody>
                  <a:tcPr marL="9524" marR="9524" marT="9524" marB="0" anchor="b">
                    <a:solidFill>
                      <a:schemeClr val="bg1">
                        <a:lumMod val="95000"/>
                      </a:schemeClr>
                    </a:solidFill>
                  </a:tcPr>
                </a:tc>
                <a:tc>
                  <a:txBody>
                    <a:bodyPr/>
                    <a:lstStyle/>
                    <a:p>
                      <a:pPr lvl="0" algn="l">
                        <a:buNone/>
                      </a:pPr>
                      <a:r>
                        <a:rPr lang="en-GB" sz="1200" u="none" strike="noStrike" dirty="0">
                          <a:effectLst/>
                        </a:rPr>
                        <a:t> 3x 100GAUI-2 (2x 50G) </a:t>
                      </a:r>
                      <a:endParaRPr lang="en-GB" sz="1200" b="0" i="0" u="none" strike="noStrike" dirty="0">
                        <a:solidFill>
                          <a:srgbClr val="000000"/>
                        </a:solidFill>
                        <a:effectLst/>
                        <a:latin typeface="Calibri"/>
                      </a:endParaRPr>
                    </a:p>
                  </a:txBody>
                  <a:tcPr marL="9525" marR="9525" marT="9525" marB="0" anchor="b">
                    <a:solidFill>
                      <a:schemeClr val="bg1">
                        <a:lumMod val="95000"/>
                      </a:schemeClr>
                    </a:solidFill>
                  </a:tcPr>
                </a:tc>
                <a:tc>
                  <a:txBody>
                    <a:bodyPr/>
                    <a:lstStyle/>
                    <a:p>
                      <a:pPr algn="l" fontAlgn="b"/>
                      <a:r>
                        <a:rPr lang="en-GB" sz="1200" u="none" strike="noStrike" dirty="0">
                          <a:effectLst/>
                        </a:rPr>
                        <a:t> </a:t>
                      </a:r>
                      <a:r>
                        <a:rPr lang="en-GB" sz="1200" u="none" strike="noStrike" dirty="0" err="1">
                          <a:effectLst/>
                        </a:rPr>
                        <a:t>oFEC</a:t>
                      </a:r>
                      <a:r>
                        <a:rPr lang="en-GB" sz="1200" u="none" strike="noStrike" dirty="0">
                          <a:effectLst/>
                        </a:rPr>
                        <a:t> </a:t>
                      </a:r>
                      <a:endParaRPr lang="en-GB" sz="1200" b="0" i="0" u="none" strike="noStrike" dirty="0">
                        <a:solidFill>
                          <a:srgbClr val="000000"/>
                        </a:solidFill>
                        <a:effectLst/>
                        <a:latin typeface="Calibri" panose="020F0502020204030204" pitchFamily="34" charset="0"/>
                      </a:endParaRPr>
                    </a:p>
                  </a:txBody>
                  <a:tcPr marL="9525" marR="9525" marT="9525" marB="0" anchor="b">
                    <a:solidFill>
                      <a:schemeClr val="bg1">
                        <a:lumMod val="95000"/>
                      </a:schemeClr>
                    </a:solidFill>
                  </a:tcPr>
                </a:tc>
                <a:tc>
                  <a:txBody>
                    <a:bodyPr/>
                    <a:lstStyle/>
                    <a:p>
                      <a:pPr algn="l" fontAlgn="b"/>
                      <a:r>
                        <a:rPr lang="en-GB" sz="1200" u="none" strike="noStrike" dirty="0">
                          <a:effectLst/>
                        </a:rPr>
                        <a:t>DP-8QAM </a:t>
                      </a:r>
                      <a:endParaRPr lang="en-GB" sz="1200" b="0" i="0" u="none" strike="noStrike" dirty="0">
                        <a:solidFill>
                          <a:srgbClr val="000000"/>
                        </a:solidFill>
                        <a:effectLst/>
                        <a:latin typeface="Calibri" panose="020F0502020204030204" pitchFamily="34" charset="0"/>
                      </a:endParaRPr>
                    </a:p>
                  </a:txBody>
                  <a:tcPr marL="9525" marR="9525" marT="9525" marB="0" anchor="b">
                    <a:solidFill>
                      <a:schemeClr val="bg1">
                        <a:lumMod val="95000"/>
                      </a:schemeClr>
                    </a:solidFill>
                  </a:tcPr>
                </a:tc>
                <a:tc>
                  <a:txBody>
                    <a:bodyPr/>
                    <a:lstStyle/>
                    <a:p>
                      <a:pPr algn="l" fontAlgn="b"/>
                      <a:r>
                        <a:rPr lang="en-GB" sz="1200" u="none" strike="noStrike" dirty="0">
                          <a:effectLst/>
                        </a:rPr>
                        <a:t> 60.1GBd </a:t>
                      </a:r>
                      <a:endParaRPr lang="en-GB" sz="1200" b="0" i="0" u="none" strike="noStrike" dirty="0">
                        <a:solidFill>
                          <a:srgbClr val="000000"/>
                        </a:solidFill>
                        <a:effectLst/>
                        <a:latin typeface="Calibri" panose="020F0502020204030204" pitchFamily="34" charset="0"/>
                      </a:endParaRPr>
                    </a:p>
                  </a:txBody>
                  <a:tcPr marL="9525" marR="9525" marT="9525" marB="0" anchor="b">
                    <a:solidFill>
                      <a:schemeClr val="bg1">
                        <a:lumMod val="95000"/>
                      </a:schemeClr>
                    </a:solidFill>
                  </a:tcPr>
                </a:tc>
                <a:extLst>
                  <a:ext uri="{0D108BD9-81ED-4DB2-BD59-A6C34878D82A}">
                    <a16:rowId xmlns:a16="http://schemas.microsoft.com/office/drawing/2014/main" val="3954106220"/>
                  </a:ext>
                </a:extLst>
              </a:tr>
              <a:tr h="203200">
                <a:tc>
                  <a:txBody>
                    <a:bodyPr/>
                    <a:lstStyle/>
                    <a:p>
                      <a:pPr lvl="0" algn="ctr">
                        <a:buNone/>
                      </a:pPr>
                      <a:r>
                        <a:rPr lang="en-GB" sz="1200" u="none" strike="noStrike" dirty="0">
                          <a:effectLst/>
                        </a:rPr>
                        <a:t>12</a:t>
                      </a:r>
                      <a:endParaRPr lang="de-DE" sz="1200" b="0" i="0" u="none" strike="noStrike" dirty="0">
                        <a:solidFill>
                          <a:srgbClr val="000000"/>
                        </a:solidFill>
                        <a:effectLst/>
                        <a:latin typeface="Calibri"/>
                      </a:endParaRPr>
                    </a:p>
                  </a:txBody>
                  <a:tcPr marL="9525" marR="9525" marT="9525" marB="0" anchor="b">
                    <a:solidFill>
                      <a:schemeClr val="bg1"/>
                    </a:solidFill>
                  </a:tcPr>
                </a:tc>
                <a:tc>
                  <a:txBody>
                    <a:bodyPr/>
                    <a:lstStyle/>
                    <a:p>
                      <a:pPr lvl="0" algn="l">
                        <a:buNone/>
                      </a:pPr>
                      <a:r>
                        <a:rPr lang="en-GB" sz="1200" u="none" strike="noStrike" dirty="0">
                          <a:effectLst/>
                        </a:rPr>
                        <a:t> </a:t>
                      </a:r>
                      <a:r>
                        <a:rPr lang="en-GB" sz="1200" u="none" strike="noStrike" dirty="0" err="1">
                          <a:effectLst/>
                        </a:rPr>
                        <a:t>OpenZR</a:t>
                      </a:r>
                      <a:r>
                        <a:rPr lang="en-GB" sz="1200" u="none" strike="noStrike" dirty="0">
                          <a:effectLst/>
                        </a:rPr>
                        <a:t>+ MSA, Enhanced</a:t>
                      </a:r>
                      <a:endParaRPr lang="en-GB" sz="1200" b="0" i="0" u="none" strike="noStrike" dirty="0">
                        <a:solidFill>
                          <a:srgbClr val="000000"/>
                        </a:solidFill>
                        <a:effectLst/>
                        <a:latin typeface="Calibri"/>
                      </a:endParaRPr>
                    </a:p>
                  </a:txBody>
                  <a:tcPr marL="9524" marR="9524" marT="9524" marB="0" anchor="b">
                    <a:solidFill>
                      <a:schemeClr val="bg1"/>
                    </a:solidFill>
                  </a:tcPr>
                </a:tc>
                <a:tc>
                  <a:txBody>
                    <a:bodyPr/>
                    <a:lstStyle/>
                    <a:p>
                      <a:pPr lvl="0" algn="l">
                        <a:buNone/>
                      </a:pPr>
                      <a:endParaRPr lang="en-GB" sz="1200" u="none" strike="noStrike">
                        <a:effectLst/>
                      </a:endParaRPr>
                    </a:p>
                  </a:txBody>
                  <a:tcPr marL="9524" marR="9524" marT="9524" marB="0" anchor="b">
                    <a:solidFill>
                      <a:schemeClr val="bg1"/>
                    </a:solidFill>
                  </a:tcPr>
                </a:tc>
                <a:tc>
                  <a:txBody>
                    <a:bodyPr/>
                    <a:lstStyle/>
                    <a:p>
                      <a:pPr lvl="0" algn="l">
                        <a:buNone/>
                      </a:pPr>
                      <a:r>
                        <a:rPr lang="en-GB" sz="1200" u="none" strike="noStrike" dirty="0">
                          <a:effectLst/>
                        </a:rPr>
                        <a:t>3x 100GBASE-R </a:t>
                      </a:r>
                      <a:endParaRPr lang="en-GB" sz="1200" b="0" i="0" u="none" strike="noStrike" dirty="0">
                        <a:solidFill>
                          <a:srgbClr val="000000"/>
                        </a:solidFill>
                        <a:effectLst/>
                        <a:latin typeface="Calibri"/>
                      </a:endParaRPr>
                    </a:p>
                  </a:txBody>
                  <a:tcPr marL="9525" marR="9525" marT="9525" marB="0" anchor="b">
                    <a:solidFill>
                      <a:schemeClr val="bg1"/>
                    </a:solidFill>
                  </a:tcPr>
                </a:tc>
                <a:tc>
                  <a:txBody>
                    <a:bodyPr/>
                    <a:lstStyle/>
                    <a:p>
                      <a:pPr lvl="0" algn="l">
                        <a:buNone/>
                      </a:pPr>
                      <a:endParaRPr lang="en-GB" sz="1200" u="none" strike="noStrike">
                        <a:effectLst/>
                      </a:endParaRPr>
                    </a:p>
                  </a:txBody>
                  <a:tcPr marL="9524" marR="9524" marT="9524" marB="0" anchor="b">
                    <a:solidFill>
                      <a:schemeClr val="bg1"/>
                    </a:solidFill>
                  </a:tcPr>
                </a:tc>
                <a:tc>
                  <a:txBody>
                    <a:bodyPr/>
                    <a:lstStyle/>
                    <a:p>
                      <a:pPr lvl="0" algn="l">
                        <a:buNone/>
                      </a:pPr>
                      <a:r>
                        <a:rPr lang="en-GB" sz="1200" u="none" strike="noStrike" dirty="0">
                          <a:effectLst/>
                        </a:rPr>
                        <a:t> 3x 100GAUI-2 (2x 50G) </a:t>
                      </a:r>
                      <a:endParaRPr lang="en-GB" sz="1200" b="0" i="0" u="none" strike="noStrike" dirty="0">
                        <a:solidFill>
                          <a:srgbClr val="000000"/>
                        </a:solidFill>
                        <a:effectLst/>
                        <a:latin typeface="Calibri"/>
                      </a:endParaRPr>
                    </a:p>
                  </a:txBody>
                  <a:tcPr marL="9525" marR="9525" marT="9525" marB="0" anchor="b">
                    <a:solidFill>
                      <a:schemeClr val="bg1"/>
                    </a:solidFill>
                  </a:tcPr>
                </a:tc>
                <a:tc>
                  <a:txBody>
                    <a:bodyPr/>
                    <a:lstStyle/>
                    <a:p>
                      <a:pPr algn="l" fontAlgn="b"/>
                      <a:r>
                        <a:rPr lang="en-GB" sz="1200" u="none" strike="noStrike" dirty="0">
                          <a:effectLst/>
                        </a:rPr>
                        <a:t> </a:t>
                      </a:r>
                      <a:r>
                        <a:rPr lang="en-GB" sz="1200" u="none" strike="noStrike" dirty="0" err="1">
                          <a:effectLst/>
                        </a:rPr>
                        <a:t>oFEC</a:t>
                      </a:r>
                      <a:r>
                        <a:rPr lang="en-GB" sz="1200" u="none" strike="noStrike" dirty="0">
                          <a:effectLst/>
                        </a:rPr>
                        <a:t> </a:t>
                      </a:r>
                      <a:endParaRPr lang="en-GB" sz="1200" b="0" i="0" u="none" strike="noStrike" dirty="0">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l" fontAlgn="b"/>
                      <a:r>
                        <a:rPr lang="en-GB" sz="1200" u="none" strike="noStrike" dirty="0">
                          <a:effectLst/>
                        </a:rPr>
                        <a:t>DP-8QAM </a:t>
                      </a:r>
                      <a:endParaRPr lang="en-GB" sz="1200" b="0" i="0" u="none" strike="noStrike" dirty="0">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l" fontAlgn="b"/>
                      <a:r>
                        <a:rPr lang="en-GB" sz="1200" u="none" strike="noStrike" dirty="0">
                          <a:effectLst/>
                        </a:rPr>
                        <a:t> 60.1GBd </a:t>
                      </a:r>
                      <a:endParaRPr lang="en-GB" sz="1200" b="0" i="0" u="none" strike="noStrike" dirty="0">
                        <a:solidFill>
                          <a:srgbClr val="000000"/>
                        </a:solidFill>
                        <a:effectLst/>
                        <a:latin typeface="Calibri" panose="020F0502020204030204" pitchFamily="34" charset="0"/>
                      </a:endParaRPr>
                    </a:p>
                  </a:txBody>
                  <a:tcPr marL="9525" marR="9525" marT="9525" marB="0" anchor="b">
                    <a:solidFill>
                      <a:schemeClr val="bg1"/>
                    </a:solidFill>
                  </a:tcPr>
                </a:tc>
                <a:extLst>
                  <a:ext uri="{0D108BD9-81ED-4DB2-BD59-A6C34878D82A}">
                    <a16:rowId xmlns:a16="http://schemas.microsoft.com/office/drawing/2014/main" val="2498177600"/>
                  </a:ext>
                </a:extLst>
              </a:tr>
              <a:tr h="203200">
                <a:tc>
                  <a:txBody>
                    <a:bodyPr/>
                    <a:lstStyle/>
                    <a:p>
                      <a:pPr lvl="0" algn="ctr">
                        <a:buNone/>
                      </a:pPr>
                      <a:r>
                        <a:rPr lang="en-GB" sz="1200" u="none" strike="noStrike" dirty="0">
                          <a:effectLst/>
                        </a:rPr>
                        <a:t>13</a:t>
                      </a:r>
                      <a:endParaRPr lang="de-DE" sz="1200" b="0" i="0" u="none" strike="noStrike" dirty="0">
                        <a:solidFill>
                          <a:srgbClr val="000000"/>
                        </a:solidFill>
                        <a:effectLst/>
                        <a:latin typeface="Calibri"/>
                      </a:endParaRPr>
                    </a:p>
                  </a:txBody>
                  <a:tcPr marL="9525" marR="9525" marT="9525" marB="0" anchor="b">
                    <a:solidFill>
                      <a:schemeClr val="bg1">
                        <a:lumMod val="95000"/>
                      </a:schemeClr>
                    </a:solidFill>
                  </a:tcPr>
                </a:tc>
                <a:tc>
                  <a:txBody>
                    <a:bodyPr/>
                    <a:lstStyle/>
                    <a:p>
                      <a:pPr lvl="0" algn="l">
                        <a:buNone/>
                      </a:pPr>
                      <a:r>
                        <a:rPr lang="en-GB" sz="1200" u="none" strike="noStrike" dirty="0">
                          <a:effectLst/>
                        </a:rPr>
                        <a:t> OIF 400ZR, amplified</a:t>
                      </a:r>
                      <a:endParaRPr lang="en-GB" sz="1200" b="0" i="0" u="none" strike="noStrike" dirty="0">
                        <a:solidFill>
                          <a:srgbClr val="000000"/>
                        </a:solidFill>
                        <a:effectLst/>
                        <a:latin typeface="Calibri"/>
                      </a:endParaRPr>
                    </a:p>
                  </a:txBody>
                  <a:tcPr marL="9524" marR="9524" marT="9524" marB="0" anchor="b">
                    <a:solidFill>
                      <a:schemeClr val="bg1">
                        <a:lumMod val="95000"/>
                      </a:schemeClr>
                    </a:solidFill>
                  </a:tcPr>
                </a:tc>
                <a:tc>
                  <a:txBody>
                    <a:bodyPr/>
                    <a:lstStyle/>
                    <a:p>
                      <a:pPr lvl="0" algn="l">
                        <a:buNone/>
                      </a:pPr>
                      <a:r>
                        <a:rPr lang="en-GB" sz="1200" u="none" strike="noStrike" dirty="0">
                          <a:effectLst/>
                        </a:rPr>
                        <a:t>oif-400g-zr</a:t>
                      </a:r>
                      <a:endParaRPr lang="en-GB" sz="1200" b="0" i="0" u="none" strike="noStrike" dirty="0">
                        <a:solidFill>
                          <a:srgbClr val="000000"/>
                        </a:solidFill>
                        <a:effectLst/>
                        <a:latin typeface="Calibri"/>
                      </a:endParaRPr>
                    </a:p>
                  </a:txBody>
                  <a:tcPr marL="9524" marR="9524" marT="9524" marB="0" anchor="b">
                    <a:solidFill>
                      <a:schemeClr val="bg1">
                        <a:lumMod val="95000"/>
                      </a:schemeClr>
                    </a:solidFill>
                  </a:tcPr>
                </a:tc>
                <a:tc>
                  <a:txBody>
                    <a:bodyPr/>
                    <a:lstStyle/>
                    <a:p>
                      <a:pPr lvl="0" algn="l">
                        <a:buNone/>
                      </a:pPr>
                      <a:r>
                        <a:rPr lang="en-GB" sz="1200" u="none" strike="noStrike" dirty="0">
                          <a:effectLst/>
                        </a:rPr>
                        <a:t>4x 100GBASE-R </a:t>
                      </a:r>
                      <a:endParaRPr lang="en-GB" sz="1200" b="0" i="0" u="none" strike="noStrike" dirty="0">
                        <a:solidFill>
                          <a:srgbClr val="000000"/>
                        </a:solidFill>
                        <a:effectLst/>
                        <a:latin typeface="Calibri"/>
                      </a:endParaRPr>
                    </a:p>
                  </a:txBody>
                  <a:tcPr marL="9525" marR="9525" marT="9525" marB="0" anchor="b">
                    <a:solidFill>
                      <a:schemeClr val="bg1">
                        <a:lumMod val="95000"/>
                      </a:schemeClr>
                    </a:solidFill>
                  </a:tcPr>
                </a:tc>
                <a:tc>
                  <a:txBody>
                    <a:bodyPr/>
                    <a:lstStyle/>
                    <a:p>
                      <a:pPr lvl="0" algn="l">
                        <a:buNone/>
                      </a:pPr>
                      <a:r>
                        <a:rPr lang="en-GB" sz="1200" u="none" strike="noStrike" dirty="0">
                          <a:effectLst/>
                        </a:rPr>
                        <a:t>c4-100g</a:t>
                      </a:r>
                      <a:endParaRPr lang="en-GB" sz="1200" b="0" i="0" u="none" strike="noStrike" dirty="0">
                        <a:solidFill>
                          <a:srgbClr val="000000"/>
                        </a:solidFill>
                        <a:effectLst/>
                        <a:latin typeface="Calibri"/>
                      </a:endParaRPr>
                    </a:p>
                  </a:txBody>
                  <a:tcPr marL="9524" marR="9524" marT="9524" marB="0" anchor="b">
                    <a:solidFill>
                      <a:schemeClr val="bg1">
                        <a:lumMod val="95000"/>
                      </a:schemeClr>
                    </a:solidFill>
                  </a:tcPr>
                </a:tc>
                <a:tc>
                  <a:txBody>
                    <a:bodyPr/>
                    <a:lstStyle/>
                    <a:p>
                      <a:pPr lvl="0" algn="l">
                        <a:buNone/>
                      </a:pPr>
                      <a:r>
                        <a:rPr lang="en-GB" sz="1200" u="none" strike="noStrike" dirty="0">
                          <a:effectLst/>
                        </a:rPr>
                        <a:t> 4x 100GAUI-2 (2x 50G) </a:t>
                      </a:r>
                      <a:endParaRPr lang="en-GB" sz="1200" b="0" i="0" u="none" strike="noStrike" dirty="0">
                        <a:solidFill>
                          <a:srgbClr val="000000"/>
                        </a:solidFill>
                        <a:effectLst/>
                        <a:latin typeface="Calibri"/>
                      </a:endParaRPr>
                    </a:p>
                  </a:txBody>
                  <a:tcPr marL="9525" marR="9525" marT="9525" marB="0" anchor="b">
                    <a:solidFill>
                      <a:schemeClr val="bg1">
                        <a:lumMod val="95000"/>
                      </a:schemeClr>
                    </a:solidFill>
                  </a:tcPr>
                </a:tc>
                <a:tc>
                  <a:txBody>
                    <a:bodyPr/>
                    <a:lstStyle/>
                    <a:p>
                      <a:pPr algn="l" fontAlgn="b"/>
                      <a:r>
                        <a:rPr lang="en-GB" sz="1200" u="none" strike="noStrike" dirty="0">
                          <a:effectLst/>
                        </a:rPr>
                        <a:t> CFEC </a:t>
                      </a:r>
                      <a:endParaRPr lang="en-GB" sz="1200" b="0" i="0" u="none" strike="noStrike" dirty="0">
                        <a:solidFill>
                          <a:srgbClr val="000000"/>
                        </a:solidFill>
                        <a:effectLst/>
                        <a:latin typeface="Calibri" panose="020F0502020204030204" pitchFamily="34" charset="0"/>
                      </a:endParaRPr>
                    </a:p>
                  </a:txBody>
                  <a:tcPr marL="9525" marR="9525" marT="9525" marB="0" anchor="b">
                    <a:solidFill>
                      <a:schemeClr val="bg1">
                        <a:lumMod val="95000"/>
                      </a:schemeClr>
                    </a:solidFill>
                  </a:tcPr>
                </a:tc>
                <a:tc>
                  <a:txBody>
                    <a:bodyPr/>
                    <a:lstStyle/>
                    <a:p>
                      <a:pPr algn="l" fontAlgn="b"/>
                      <a:r>
                        <a:rPr lang="en-GB" sz="1200" u="none" strike="noStrike" dirty="0">
                          <a:effectLst/>
                        </a:rPr>
                        <a:t>DP-16QAM </a:t>
                      </a:r>
                      <a:endParaRPr lang="en-GB" sz="1200" b="0" i="0" u="none" strike="noStrike" dirty="0">
                        <a:solidFill>
                          <a:srgbClr val="000000"/>
                        </a:solidFill>
                        <a:effectLst/>
                        <a:latin typeface="Calibri" panose="020F0502020204030204" pitchFamily="34" charset="0"/>
                      </a:endParaRPr>
                    </a:p>
                  </a:txBody>
                  <a:tcPr marL="9525" marR="9525" marT="9525" marB="0" anchor="b">
                    <a:solidFill>
                      <a:schemeClr val="bg1">
                        <a:lumMod val="95000"/>
                      </a:schemeClr>
                    </a:solidFill>
                  </a:tcPr>
                </a:tc>
                <a:tc>
                  <a:txBody>
                    <a:bodyPr/>
                    <a:lstStyle/>
                    <a:p>
                      <a:pPr algn="l" fontAlgn="b"/>
                      <a:r>
                        <a:rPr lang="en-GB" sz="1200" u="none" strike="noStrike" dirty="0">
                          <a:effectLst/>
                        </a:rPr>
                        <a:t> 59.8GBd </a:t>
                      </a:r>
                      <a:endParaRPr lang="en-GB" sz="1200" b="0" i="0" u="none" strike="noStrike" dirty="0">
                        <a:solidFill>
                          <a:srgbClr val="000000"/>
                        </a:solidFill>
                        <a:effectLst/>
                        <a:latin typeface="Calibri" panose="020F0502020204030204" pitchFamily="34" charset="0"/>
                      </a:endParaRPr>
                    </a:p>
                  </a:txBody>
                  <a:tcPr marL="9525" marR="9525" marT="9525" marB="0" anchor="b">
                    <a:solidFill>
                      <a:schemeClr val="bg1">
                        <a:lumMod val="95000"/>
                      </a:schemeClr>
                    </a:solidFill>
                  </a:tcPr>
                </a:tc>
                <a:extLst>
                  <a:ext uri="{0D108BD9-81ED-4DB2-BD59-A6C34878D82A}">
                    <a16:rowId xmlns:a16="http://schemas.microsoft.com/office/drawing/2014/main" val="106799331"/>
                  </a:ext>
                </a:extLst>
              </a:tr>
              <a:tr h="203200">
                <a:tc>
                  <a:txBody>
                    <a:bodyPr/>
                    <a:lstStyle/>
                    <a:p>
                      <a:pPr lvl="0" algn="ctr">
                        <a:buNone/>
                      </a:pPr>
                      <a:r>
                        <a:rPr lang="en-GB" sz="1200" u="none" strike="noStrike" dirty="0">
                          <a:effectLst/>
                        </a:rPr>
                        <a:t>14</a:t>
                      </a:r>
                      <a:endParaRPr lang="de-DE" sz="1200" b="0" i="0" u="none" strike="noStrike" dirty="0">
                        <a:solidFill>
                          <a:srgbClr val="000000"/>
                        </a:solidFill>
                        <a:effectLst/>
                        <a:latin typeface="Calibri"/>
                      </a:endParaRPr>
                    </a:p>
                  </a:txBody>
                  <a:tcPr marL="9525" marR="9525" marT="9525" marB="0" anchor="b">
                    <a:solidFill>
                      <a:schemeClr val="bg1"/>
                    </a:solidFill>
                  </a:tcPr>
                </a:tc>
                <a:tc>
                  <a:txBody>
                    <a:bodyPr/>
                    <a:lstStyle/>
                    <a:p>
                      <a:pPr lvl="0" algn="l">
                        <a:buNone/>
                      </a:pPr>
                      <a:r>
                        <a:rPr lang="en-GB" sz="1200" u="none" strike="noStrike" dirty="0">
                          <a:effectLst/>
                        </a:rPr>
                        <a:t> </a:t>
                      </a:r>
                      <a:r>
                        <a:rPr lang="en-GB" sz="1200" u="none" strike="noStrike" dirty="0" err="1">
                          <a:effectLst/>
                        </a:rPr>
                        <a:t>OpenZR</a:t>
                      </a:r>
                      <a:r>
                        <a:rPr lang="en-GB" sz="1200" u="none" strike="noStrike" dirty="0">
                          <a:effectLst/>
                        </a:rPr>
                        <a:t>+ MSA, Enhanced</a:t>
                      </a:r>
                      <a:endParaRPr lang="en-GB" sz="1200" b="0" i="0" u="none" strike="noStrike" dirty="0">
                        <a:solidFill>
                          <a:srgbClr val="000000"/>
                        </a:solidFill>
                        <a:effectLst/>
                        <a:latin typeface="Calibri"/>
                      </a:endParaRPr>
                    </a:p>
                  </a:txBody>
                  <a:tcPr marL="9524" marR="9524" marT="9524" marB="0" anchor="b">
                    <a:solidFill>
                      <a:schemeClr val="bg1"/>
                    </a:solidFill>
                  </a:tcPr>
                </a:tc>
                <a:tc>
                  <a:txBody>
                    <a:bodyPr/>
                    <a:lstStyle/>
                    <a:p>
                      <a:pPr lvl="0" algn="l">
                        <a:buNone/>
                      </a:pPr>
                      <a:r>
                        <a:rPr lang="en-GB" sz="1200" u="none" strike="noStrike" dirty="0">
                          <a:effectLst/>
                        </a:rPr>
                        <a:t>openZrpOfec2</a:t>
                      </a:r>
                      <a:endParaRPr lang="en-GB" sz="1200" b="0" i="0" u="none" strike="noStrike" dirty="0">
                        <a:solidFill>
                          <a:srgbClr val="000000"/>
                        </a:solidFill>
                        <a:effectLst/>
                        <a:latin typeface="Calibri"/>
                      </a:endParaRPr>
                    </a:p>
                  </a:txBody>
                  <a:tcPr marL="9524" marR="9524" marT="9524" marB="0" anchor="b">
                    <a:solidFill>
                      <a:schemeClr val="bg1"/>
                    </a:solidFill>
                  </a:tcPr>
                </a:tc>
                <a:tc>
                  <a:txBody>
                    <a:bodyPr/>
                    <a:lstStyle/>
                    <a:p>
                      <a:pPr lvl="0" algn="l">
                        <a:buNone/>
                      </a:pPr>
                      <a:r>
                        <a:rPr lang="en-GB" sz="1200" u="none" strike="noStrike" dirty="0">
                          <a:effectLst/>
                        </a:rPr>
                        <a:t>2x 100GBASE-R </a:t>
                      </a:r>
                      <a:endParaRPr lang="en-GB" sz="1200" b="0" i="0" u="none" strike="noStrike" dirty="0">
                        <a:solidFill>
                          <a:srgbClr val="000000"/>
                        </a:solidFill>
                        <a:effectLst/>
                        <a:latin typeface="Calibri"/>
                      </a:endParaRPr>
                    </a:p>
                  </a:txBody>
                  <a:tcPr marL="9525" marR="9525" marT="9525" marB="0" anchor="b">
                    <a:solidFill>
                      <a:schemeClr val="bg1"/>
                    </a:solidFill>
                  </a:tcPr>
                </a:tc>
                <a:tc>
                  <a:txBody>
                    <a:bodyPr/>
                    <a:lstStyle/>
                    <a:p>
                      <a:pPr lvl="0" algn="l">
                        <a:buNone/>
                      </a:pPr>
                      <a:r>
                        <a:rPr lang="en-GB" sz="1200" u="none" strike="noStrike" dirty="0">
                          <a:effectLst/>
                        </a:rPr>
                        <a:t>c2-100g-aui2</a:t>
                      </a:r>
                      <a:endParaRPr lang="en-GB" sz="1200" b="0" i="0" u="none" strike="noStrike" dirty="0">
                        <a:solidFill>
                          <a:srgbClr val="000000"/>
                        </a:solidFill>
                        <a:effectLst/>
                        <a:latin typeface="Calibri"/>
                      </a:endParaRPr>
                    </a:p>
                  </a:txBody>
                  <a:tcPr marL="9524" marR="9524" marT="9524" marB="0" anchor="b">
                    <a:solidFill>
                      <a:schemeClr val="bg1"/>
                    </a:solidFill>
                  </a:tcPr>
                </a:tc>
                <a:tc>
                  <a:txBody>
                    <a:bodyPr/>
                    <a:lstStyle/>
                    <a:p>
                      <a:pPr lvl="0" algn="l">
                        <a:buNone/>
                      </a:pPr>
                      <a:r>
                        <a:rPr lang="en-GB" sz="1200" u="none" strike="noStrike" dirty="0">
                          <a:effectLst/>
                        </a:rPr>
                        <a:t> 2x 100GAUI-2 (2x50G) </a:t>
                      </a:r>
                      <a:endParaRPr lang="en-GB" sz="1200" b="0" i="0" u="none" strike="noStrike" dirty="0">
                        <a:solidFill>
                          <a:srgbClr val="000000"/>
                        </a:solidFill>
                        <a:effectLst/>
                        <a:latin typeface="Calibri"/>
                      </a:endParaRPr>
                    </a:p>
                  </a:txBody>
                  <a:tcPr marL="9525" marR="9525" marT="9525" marB="0" anchor="b">
                    <a:solidFill>
                      <a:schemeClr val="bg1"/>
                    </a:solidFill>
                  </a:tcPr>
                </a:tc>
                <a:tc>
                  <a:txBody>
                    <a:bodyPr/>
                    <a:lstStyle/>
                    <a:p>
                      <a:pPr algn="l" fontAlgn="b"/>
                      <a:r>
                        <a:rPr lang="en-GB" sz="1200" u="none" strike="noStrike" dirty="0">
                          <a:effectLst/>
                        </a:rPr>
                        <a:t> </a:t>
                      </a:r>
                      <a:r>
                        <a:rPr lang="en-GB" sz="1200" u="none" strike="noStrike" dirty="0" err="1">
                          <a:effectLst/>
                        </a:rPr>
                        <a:t>oFEC</a:t>
                      </a:r>
                      <a:r>
                        <a:rPr lang="en-GB" sz="1200" u="none" strike="noStrike" dirty="0">
                          <a:effectLst/>
                        </a:rPr>
                        <a:t> </a:t>
                      </a:r>
                      <a:endParaRPr lang="en-GB" sz="1200" b="0" i="0" u="none" strike="noStrike" dirty="0">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l" fontAlgn="b"/>
                      <a:r>
                        <a:rPr lang="en-GB" sz="1200" u="none" strike="noStrike" dirty="0">
                          <a:effectLst/>
                        </a:rPr>
                        <a:t>DP-16QAM </a:t>
                      </a:r>
                      <a:endParaRPr lang="en-GB" sz="1200" b="0" i="0" u="none" strike="noStrike" dirty="0">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l" fontAlgn="b"/>
                      <a:r>
                        <a:rPr lang="en-GB" sz="1200" u="none" strike="noStrike" dirty="0">
                          <a:effectLst/>
                        </a:rPr>
                        <a:t> 30.1GBd </a:t>
                      </a:r>
                      <a:endParaRPr lang="en-GB" sz="1200" b="0" i="0" u="none" strike="noStrike" dirty="0">
                        <a:solidFill>
                          <a:srgbClr val="000000"/>
                        </a:solidFill>
                        <a:effectLst/>
                        <a:latin typeface="Calibri" panose="020F0502020204030204" pitchFamily="34" charset="0"/>
                      </a:endParaRPr>
                    </a:p>
                  </a:txBody>
                  <a:tcPr marL="9525" marR="9525" marT="9525" marB="0" anchor="b">
                    <a:solidFill>
                      <a:schemeClr val="bg1"/>
                    </a:solidFill>
                  </a:tcPr>
                </a:tc>
                <a:extLst>
                  <a:ext uri="{0D108BD9-81ED-4DB2-BD59-A6C34878D82A}">
                    <a16:rowId xmlns:a16="http://schemas.microsoft.com/office/drawing/2014/main" val="3814802172"/>
                  </a:ext>
                </a:extLst>
              </a:tr>
              <a:tr h="203200">
                <a:tc>
                  <a:txBody>
                    <a:bodyPr/>
                    <a:lstStyle/>
                    <a:p>
                      <a:pPr lvl="0" algn="ctr">
                        <a:buNone/>
                      </a:pPr>
                      <a:r>
                        <a:rPr lang="en-GB" sz="1200" u="none" strike="noStrike" dirty="0">
                          <a:effectLst/>
                        </a:rPr>
                        <a:t>15</a:t>
                      </a:r>
                      <a:endParaRPr lang="de-DE" sz="1200" b="0" i="0" u="none" strike="noStrike" dirty="0">
                        <a:solidFill>
                          <a:srgbClr val="000000"/>
                        </a:solidFill>
                        <a:effectLst/>
                        <a:latin typeface="Calibri"/>
                      </a:endParaRPr>
                    </a:p>
                  </a:txBody>
                  <a:tcPr marL="9525" marR="9525" marT="9525" marB="0" anchor="b">
                    <a:solidFill>
                      <a:schemeClr val="bg1">
                        <a:lumMod val="95000"/>
                      </a:schemeClr>
                    </a:solidFill>
                  </a:tcPr>
                </a:tc>
                <a:tc>
                  <a:txBody>
                    <a:bodyPr/>
                    <a:lstStyle/>
                    <a:p>
                      <a:pPr lvl="0" algn="l">
                        <a:buNone/>
                      </a:pPr>
                      <a:r>
                        <a:rPr lang="en-GB" sz="1200" u="none" strike="noStrike" dirty="0">
                          <a:effectLst/>
                        </a:rPr>
                        <a:t> </a:t>
                      </a:r>
                      <a:r>
                        <a:rPr lang="en-GB" sz="1200" u="none" strike="noStrike" dirty="0" err="1">
                          <a:effectLst/>
                        </a:rPr>
                        <a:t>OpenZR</a:t>
                      </a:r>
                      <a:r>
                        <a:rPr lang="en-GB" sz="1200" u="none" strike="noStrike" dirty="0">
                          <a:effectLst/>
                        </a:rPr>
                        <a:t>+ MSA</a:t>
                      </a:r>
                      <a:endParaRPr lang="en-GB" sz="1200" b="0" i="0" u="none" strike="noStrike" dirty="0">
                        <a:solidFill>
                          <a:srgbClr val="000000"/>
                        </a:solidFill>
                        <a:effectLst/>
                        <a:latin typeface="Calibri"/>
                      </a:endParaRPr>
                    </a:p>
                  </a:txBody>
                  <a:tcPr marL="9524" marR="9524" marT="9524" marB="0" anchor="b">
                    <a:solidFill>
                      <a:schemeClr val="bg1">
                        <a:lumMod val="95000"/>
                      </a:schemeClr>
                    </a:solidFill>
                  </a:tcPr>
                </a:tc>
                <a:tc>
                  <a:txBody>
                    <a:bodyPr/>
                    <a:lstStyle/>
                    <a:p>
                      <a:pPr lvl="0" algn="l">
                        <a:buNone/>
                      </a:pPr>
                      <a:endParaRPr lang="en-GB" sz="1200" u="none" strike="noStrike">
                        <a:effectLst/>
                      </a:endParaRPr>
                    </a:p>
                  </a:txBody>
                  <a:tcPr marL="9524" marR="9524" marT="9524" marB="0" anchor="b">
                    <a:solidFill>
                      <a:schemeClr val="bg1">
                        <a:lumMod val="95000"/>
                      </a:schemeClr>
                    </a:solidFill>
                  </a:tcPr>
                </a:tc>
                <a:tc>
                  <a:txBody>
                    <a:bodyPr/>
                    <a:lstStyle/>
                    <a:p>
                      <a:pPr lvl="0" algn="l">
                        <a:buNone/>
                      </a:pPr>
                      <a:r>
                        <a:rPr lang="en-GB" sz="1200" u="none" strike="noStrike" dirty="0">
                          <a:effectLst/>
                        </a:rPr>
                        <a:t>100GBASE-R </a:t>
                      </a:r>
                      <a:endParaRPr lang="en-GB" sz="1200" b="0" i="0" u="none" strike="noStrike" dirty="0">
                        <a:solidFill>
                          <a:srgbClr val="000000"/>
                        </a:solidFill>
                        <a:effectLst/>
                        <a:latin typeface="Calibri"/>
                      </a:endParaRPr>
                    </a:p>
                  </a:txBody>
                  <a:tcPr marL="9525" marR="9525" marT="9525" marB="0" anchor="b">
                    <a:solidFill>
                      <a:schemeClr val="bg1">
                        <a:lumMod val="95000"/>
                      </a:schemeClr>
                    </a:solidFill>
                  </a:tcPr>
                </a:tc>
                <a:tc>
                  <a:txBody>
                    <a:bodyPr/>
                    <a:lstStyle/>
                    <a:p>
                      <a:pPr lvl="0" algn="l">
                        <a:buNone/>
                      </a:pPr>
                      <a:endParaRPr lang="en-GB" sz="1200" u="none" strike="noStrike">
                        <a:effectLst/>
                      </a:endParaRPr>
                    </a:p>
                  </a:txBody>
                  <a:tcPr marL="9524" marR="9524" marT="9524" marB="0" anchor="b">
                    <a:solidFill>
                      <a:schemeClr val="bg1">
                        <a:lumMod val="95000"/>
                      </a:schemeClr>
                    </a:solidFill>
                  </a:tcPr>
                </a:tc>
                <a:tc>
                  <a:txBody>
                    <a:bodyPr/>
                    <a:lstStyle/>
                    <a:p>
                      <a:pPr lvl="0" algn="l">
                        <a:buNone/>
                      </a:pPr>
                      <a:r>
                        <a:rPr lang="en-GB" sz="1200" u="none" strike="noStrike" dirty="0">
                          <a:effectLst/>
                        </a:rPr>
                        <a:t> 1x CAUI-4 w/o FEC (4x25G) </a:t>
                      </a:r>
                      <a:endParaRPr lang="en-GB" sz="1200" b="0" i="0" u="none" strike="noStrike" dirty="0">
                        <a:solidFill>
                          <a:srgbClr val="000000"/>
                        </a:solidFill>
                        <a:effectLst/>
                        <a:latin typeface="Calibri"/>
                      </a:endParaRPr>
                    </a:p>
                  </a:txBody>
                  <a:tcPr marL="9525" marR="9525" marT="9525" marB="0" anchor="b">
                    <a:solidFill>
                      <a:schemeClr val="bg1">
                        <a:lumMod val="95000"/>
                      </a:schemeClr>
                    </a:solidFill>
                  </a:tcPr>
                </a:tc>
                <a:tc>
                  <a:txBody>
                    <a:bodyPr/>
                    <a:lstStyle/>
                    <a:p>
                      <a:pPr algn="l" fontAlgn="b"/>
                      <a:r>
                        <a:rPr lang="en-GB" sz="1200" u="none" strike="noStrike" dirty="0">
                          <a:effectLst/>
                        </a:rPr>
                        <a:t> </a:t>
                      </a:r>
                      <a:r>
                        <a:rPr lang="en-GB" sz="1200" u="none" strike="noStrike" dirty="0" err="1">
                          <a:effectLst/>
                        </a:rPr>
                        <a:t>oFEC</a:t>
                      </a:r>
                      <a:r>
                        <a:rPr lang="en-GB" sz="1200" u="none" strike="noStrike" dirty="0">
                          <a:effectLst/>
                        </a:rPr>
                        <a:t> </a:t>
                      </a:r>
                      <a:endParaRPr lang="en-GB" sz="1200" b="0" i="0" u="none" strike="noStrike" dirty="0">
                        <a:solidFill>
                          <a:srgbClr val="000000"/>
                        </a:solidFill>
                        <a:effectLst/>
                        <a:latin typeface="Calibri" panose="020F0502020204030204" pitchFamily="34" charset="0"/>
                      </a:endParaRPr>
                    </a:p>
                  </a:txBody>
                  <a:tcPr marL="9525" marR="9525" marT="9525" marB="0" anchor="b">
                    <a:solidFill>
                      <a:schemeClr val="bg1">
                        <a:lumMod val="95000"/>
                      </a:schemeClr>
                    </a:solidFill>
                  </a:tcPr>
                </a:tc>
                <a:tc>
                  <a:txBody>
                    <a:bodyPr/>
                    <a:lstStyle/>
                    <a:p>
                      <a:pPr algn="l" fontAlgn="b"/>
                      <a:r>
                        <a:rPr lang="en-GB" sz="1200" u="none" strike="noStrike" dirty="0">
                          <a:effectLst/>
                        </a:rPr>
                        <a:t>DP-QPSK </a:t>
                      </a:r>
                      <a:endParaRPr lang="en-GB" sz="1200" b="0" i="0" u="none" strike="noStrike" dirty="0">
                        <a:solidFill>
                          <a:srgbClr val="000000"/>
                        </a:solidFill>
                        <a:effectLst/>
                        <a:latin typeface="Calibri" panose="020F0502020204030204" pitchFamily="34" charset="0"/>
                      </a:endParaRPr>
                    </a:p>
                  </a:txBody>
                  <a:tcPr marL="9525" marR="9525" marT="9525" marB="0" anchor="b">
                    <a:solidFill>
                      <a:schemeClr val="bg1">
                        <a:lumMod val="95000"/>
                      </a:schemeClr>
                    </a:solidFill>
                  </a:tcPr>
                </a:tc>
                <a:tc>
                  <a:txBody>
                    <a:bodyPr/>
                    <a:lstStyle/>
                    <a:p>
                      <a:pPr algn="l" fontAlgn="b"/>
                      <a:r>
                        <a:rPr lang="en-GB" sz="1200" u="none" strike="noStrike" dirty="0">
                          <a:effectLst/>
                        </a:rPr>
                        <a:t> 30.1GBd </a:t>
                      </a:r>
                      <a:endParaRPr lang="en-GB" sz="1200" b="0" i="0" u="none" strike="noStrike" dirty="0">
                        <a:solidFill>
                          <a:srgbClr val="000000"/>
                        </a:solidFill>
                        <a:effectLst/>
                        <a:latin typeface="Calibri" panose="020F0502020204030204" pitchFamily="34" charset="0"/>
                      </a:endParaRPr>
                    </a:p>
                  </a:txBody>
                  <a:tcPr marL="9525" marR="9525" marT="9525" marB="0" anchor="b">
                    <a:solidFill>
                      <a:schemeClr val="bg1">
                        <a:lumMod val="95000"/>
                      </a:schemeClr>
                    </a:solidFill>
                  </a:tcPr>
                </a:tc>
                <a:extLst>
                  <a:ext uri="{0D108BD9-81ED-4DB2-BD59-A6C34878D82A}">
                    <a16:rowId xmlns:a16="http://schemas.microsoft.com/office/drawing/2014/main" val="736354274"/>
                  </a:ext>
                </a:extLst>
              </a:tr>
            </a:tbl>
          </a:graphicData>
        </a:graphic>
      </p:graphicFrame>
      <mc:AlternateContent xmlns:mc="http://schemas.openxmlformats.org/markup-compatibility/2006" xmlns:p14="http://schemas.microsoft.com/office/powerpoint/2010/main">
        <mc:Choice Requires="p14">
          <p:contentPart p14:bwMode="auto" r:id="rId7">
            <p14:nvContentPartPr>
              <p14:cNvPr id="36" name="Freihand 35">
                <a:extLst>
                  <a:ext uri="{FF2B5EF4-FFF2-40B4-BE49-F238E27FC236}">
                    <a16:creationId xmlns:a16="http://schemas.microsoft.com/office/drawing/2014/main" id="{BB8501A0-BA62-BB2A-CF57-62E40C45D609}"/>
                  </a:ext>
                </a:extLst>
              </p14:cNvPr>
              <p14:cNvContentPartPr/>
              <p14:nvPr/>
            </p14:nvContentPartPr>
            <p14:xfrm flipV="1">
              <a:off x="2097690" y="3749889"/>
              <a:ext cx="2564581" cy="34005"/>
            </p14:xfrm>
          </p:contentPart>
        </mc:Choice>
        <mc:Fallback xmlns="">
          <p:pic>
            <p:nvPicPr>
              <p:cNvPr id="36" name="Freihand 35">
                <a:extLst>
                  <a:ext uri="{FF2B5EF4-FFF2-40B4-BE49-F238E27FC236}">
                    <a16:creationId xmlns:a16="http://schemas.microsoft.com/office/drawing/2014/main" id="{BB8501A0-BA62-BB2A-CF57-62E40C45D609}"/>
                  </a:ext>
                </a:extLst>
              </p:cNvPr>
              <p:cNvPicPr/>
              <p:nvPr/>
            </p:nvPicPr>
            <p:blipFill>
              <a:blip r:embed="rId8"/>
              <a:stretch>
                <a:fillRect/>
              </a:stretch>
            </p:blipFill>
            <p:spPr>
              <a:xfrm flipV="1">
                <a:off x="2043699" y="3642505"/>
                <a:ext cx="2672203" cy="248415"/>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40" name="Freihand 39">
                <a:extLst>
                  <a:ext uri="{FF2B5EF4-FFF2-40B4-BE49-F238E27FC236}">
                    <a16:creationId xmlns:a16="http://schemas.microsoft.com/office/drawing/2014/main" id="{F490EEB0-D404-9EAC-C0F5-7F4244431DF7}"/>
                  </a:ext>
                </a:extLst>
              </p14:cNvPr>
              <p14:cNvContentPartPr/>
              <p14:nvPr/>
            </p14:nvContentPartPr>
            <p14:xfrm>
              <a:off x="11335315" y="1224549"/>
              <a:ext cx="12000" cy="12000"/>
            </p14:xfrm>
          </p:contentPart>
        </mc:Choice>
        <mc:Fallback xmlns="">
          <p:pic>
            <p:nvPicPr>
              <p:cNvPr id="40" name="Freihand 39">
                <a:extLst>
                  <a:ext uri="{FF2B5EF4-FFF2-40B4-BE49-F238E27FC236}">
                    <a16:creationId xmlns:a16="http://schemas.microsoft.com/office/drawing/2014/main" id="{F490EEB0-D404-9EAC-C0F5-7F4244431DF7}"/>
                  </a:ext>
                </a:extLst>
              </p:cNvPr>
              <p:cNvPicPr/>
              <p:nvPr/>
            </p:nvPicPr>
            <p:blipFill>
              <a:blip r:embed="rId10"/>
              <a:stretch>
                <a:fillRect/>
              </a:stretch>
            </p:blipFill>
            <p:spPr>
              <a:xfrm>
                <a:off x="9535315" y="-2375451"/>
                <a:ext cx="3600000" cy="7200000"/>
              </a:xfrm>
              <a:prstGeom prst="rect">
                <a:avLst/>
              </a:prstGeom>
            </p:spPr>
          </p:pic>
        </mc:Fallback>
      </mc:AlternateContent>
      <p:sp>
        <p:nvSpPr>
          <p:cNvPr id="42" name="Pfeil: nach links 41">
            <a:extLst>
              <a:ext uri="{FF2B5EF4-FFF2-40B4-BE49-F238E27FC236}">
                <a16:creationId xmlns:a16="http://schemas.microsoft.com/office/drawing/2014/main" id="{3E2E8122-DDCF-008B-25FB-DCBD45A0B39F}"/>
              </a:ext>
            </a:extLst>
          </p:cNvPr>
          <p:cNvSpPr/>
          <p:nvPr/>
        </p:nvSpPr>
        <p:spPr>
          <a:xfrm rot="2760000">
            <a:off x="3460903" y="4605206"/>
            <a:ext cx="1692000" cy="690000"/>
          </a:xfrm>
          <a:prstGeom prst="left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mc:AlternateContent xmlns:mc="http://schemas.openxmlformats.org/markup-compatibility/2006" xmlns:p14="http://schemas.microsoft.com/office/powerpoint/2010/main">
        <mc:Choice Requires="p14">
          <p:contentPart p14:bwMode="auto" r:id="rId11">
            <p14:nvContentPartPr>
              <p14:cNvPr id="45" name="Freihand 44">
                <a:extLst>
                  <a:ext uri="{FF2B5EF4-FFF2-40B4-BE49-F238E27FC236}">
                    <a16:creationId xmlns:a16="http://schemas.microsoft.com/office/drawing/2014/main" id="{8222DEDB-7BAA-0345-5437-30EE8F550D4F}"/>
                  </a:ext>
                </a:extLst>
              </p14:cNvPr>
              <p14:cNvContentPartPr/>
              <p14:nvPr/>
            </p14:nvContentPartPr>
            <p14:xfrm>
              <a:off x="1541408" y="4144215"/>
              <a:ext cx="3737835" cy="96718"/>
            </p14:xfrm>
          </p:contentPart>
        </mc:Choice>
        <mc:Fallback xmlns="">
          <p:pic>
            <p:nvPicPr>
              <p:cNvPr id="45" name="Freihand 44">
                <a:extLst>
                  <a:ext uri="{FF2B5EF4-FFF2-40B4-BE49-F238E27FC236}">
                    <a16:creationId xmlns:a16="http://schemas.microsoft.com/office/drawing/2014/main" id="{8222DEDB-7BAA-0345-5437-30EE8F550D4F}"/>
                  </a:ext>
                </a:extLst>
              </p:cNvPr>
              <p:cNvPicPr/>
              <p:nvPr/>
            </p:nvPicPr>
            <p:blipFill>
              <a:blip r:embed="rId12"/>
              <a:stretch>
                <a:fillRect/>
              </a:stretch>
            </p:blipFill>
            <p:spPr>
              <a:xfrm>
                <a:off x="1487414" y="4036751"/>
                <a:ext cx="3845463" cy="311289"/>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47" name="Freihand 46">
                <a:extLst>
                  <a:ext uri="{FF2B5EF4-FFF2-40B4-BE49-F238E27FC236}">
                    <a16:creationId xmlns:a16="http://schemas.microsoft.com/office/drawing/2014/main" id="{5044A6D3-933B-3A5C-8E79-F816B869FBE3}"/>
                  </a:ext>
                </a:extLst>
              </p14:cNvPr>
              <p14:cNvContentPartPr/>
              <p14:nvPr/>
            </p14:nvContentPartPr>
            <p14:xfrm>
              <a:off x="5446924" y="4151127"/>
              <a:ext cx="6034557" cy="159899"/>
            </p14:xfrm>
          </p:contentPart>
        </mc:Choice>
        <mc:Fallback xmlns="">
          <p:pic>
            <p:nvPicPr>
              <p:cNvPr id="47" name="Freihand 46">
                <a:extLst>
                  <a:ext uri="{FF2B5EF4-FFF2-40B4-BE49-F238E27FC236}">
                    <a16:creationId xmlns:a16="http://schemas.microsoft.com/office/drawing/2014/main" id="{5044A6D3-933B-3A5C-8E79-F816B869FBE3}"/>
                  </a:ext>
                </a:extLst>
              </p:cNvPr>
              <p:cNvPicPr/>
              <p:nvPr/>
            </p:nvPicPr>
            <p:blipFill>
              <a:blip r:embed="rId14"/>
              <a:stretch>
                <a:fillRect/>
              </a:stretch>
            </p:blipFill>
            <p:spPr>
              <a:xfrm>
                <a:off x="5392925" y="4043330"/>
                <a:ext cx="6142195" cy="375134"/>
              </a:xfrm>
              <a:prstGeom prst="rect">
                <a:avLst/>
              </a:prstGeom>
            </p:spPr>
          </p:pic>
        </mc:Fallback>
      </mc:AlternateContent>
      <p:sp>
        <p:nvSpPr>
          <p:cNvPr id="8" name="Textfeld 7">
            <a:extLst>
              <a:ext uri="{FF2B5EF4-FFF2-40B4-BE49-F238E27FC236}">
                <a16:creationId xmlns:a16="http://schemas.microsoft.com/office/drawing/2014/main" id="{48B29379-8B4D-C7C0-6AC1-83B9860F134E}"/>
              </a:ext>
            </a:extLst>
          </p:cNvPr>
          <p:cNvSpPr txBox="1"/>
          <p:nvPr/>
        </p:nvSpPr>
        <p:spPr>
          <a:xfrm>
            <a:off x="5334384" y="2044645"/>
            <a:ext cx="6512401" cy="4389747"/>
          </a:xfrm>
          <a:prstGeom prst="rect">
            <a:avLst/>
          </a:prstGeom>
          <a:solidFill>
            <a:schemeClr val="tx1"/>
          </a:solidFill>
          <a:ln>
            <a:solidFill>
              <a:srgbClr val="FFFFFF"/>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solidFill>
                  <a:srgbClr val="FFFFFF"/>
                </a:solidFill>
                <a:latin typeface="Courier New"/>
                <a:cs typeface="Courier New"/>
              </a:rPr>
              <a:t>Nokia 7950 XRS# show port 8/1/c7      </a:t>
            </a:r>
            <a:endParaRPr lang="de-DE" sz="1000">
              <a:latin typeface="Courier New"/>
              <a:cs typeface="Courier New"/>
            </a:endParaRPr>
          </a:p>
          <a:p>
            <a:endParaRPr lang="de-DE" sz="1000">
              <a:latin typeface="Courier New"/>
              <a:cs typeface="Calibri"/>
            </a:endParaRPr>
          </a:p>
          <a:p>
            <a:r>
              <a:rPr lang="en-US" sz="1000" dirty="0">
                <a:solidFill>
                  <a:srgbClr val="FFFFFF"/>
                </a:solidFill>
                <a:latin typeface="Courier New"/>
                <a:cs typeface="Courier New"/>
              </a:rPr>
              <a:t>==============================================</a:t>
            </a:r>
            <a:endParaRPr lang="de-DE" sz="1000">
              <a:solidFill>
                <a:srgbClr val="000000"/>
              </a:solidFill>
              <a:latin typeface="Courier New"/>
              <a:cs typeface="Courier New"/>
            </a:endParaRPr>
          </a:p>
          <a:p>
            <a:r>
              <a:rPr lang="en-US" sz="1000" dirty="0">
                <a:solidFill>
                  <a:srgbClr val="FFFFFF"/>
                </a:solidFill>
                <a:latin typeface="Courier New"/>
                <a:cs typeface="Courier New"/>
              </a:rPr>
              <a:t>QSFP-DD Connector</a:t>
            </a:r>
            <a:endParaRPr lang="de-DE" sz="1000">
              <a:solidFill>
                <a:srgbClr val="000000"/>
              </a:solidFill>
              <a:latin typeface="Courier New"/>
              <a:cs typeface="Courier New"/>
            </a:endParaRPr>
          </a:p>
          <a:p>
            <a:r>
              <a:rPr lang="en-US" sz="1000" dirty="0">
                <a:solidFill>
                  <a:srgbClr val="FFFFFF"/>
                </a:solidFill>
                <a:latin typeface="Courier New"/>
                <a:cs typeface="Courier New"/>
              </a:rPr>
              <a:t>==============================================</a:t>
            </a:r>
            <a:endParaRPr lang="de-DE" sz="1000">
              <a:solidFill>
                <a:srgbClr val="000000"/>
              </a:solidFill>
              <a:latin typeface="Courier New"/>
              <a:cs typeface="Courier New"/>
            </a:endParaRPr>
          </a:p>
          <a:p>
            <a:r>
              <a:rPr lang="en-US" sz="1000" dirty="0">
                <a:solidFill>
                  <a:srgbClr val="FFFFFF"/>
                </a:solidFill>
                <a:latin typeface="Courier New"/>
                <a:cs typeface="Courier New"/>
              </a:rPr>
              <a:t>Description        : -</a:t>
            </a:r>
            <a:endParaRPr lang="de-DE" sz="1000">
              <a:latin typeface="Courier New"/>
              <a:cs typeface="Courier New"/>
            </a:endParaRPr>
          </a:p>
          <a:p>
            <a:r>
              <a:rPr lang="en-US" sz="1000" dirty="0">
                <a:solidFill>
                  <a:srgbClr val="FFFFFF"/>
                </a:solidFill>
                <a:latin typeface="Courier New"/>
                <a:cs typeface="Courier New"/>
              </a:rPr>
              <a:t>Interface          : 8/1/c7</a:t>
            </a:r>
            <a:endParaRPr lang="de-DE" sz="1000">
              <a:latin typeface="Courier New"/>
              <a:cs typeface="Courier New"/>
            </a:endParaRPr>
          </a:p>
          <a:p>
            <a:r>
              <a:rPr lang="en-US" sz="1000" dirty="0">
                <a:solidFill>
                  <a:srgbClr val="FFFFFF"/>
                </a:solidFill>
                <a:latin typeface="Courier New"/>
                <a:cs typeface="Courier New"/>
              </a:rPr>
              <a:t>FP Number          : 2                       </a:t>
            </a:r>
            <a:endParaRPr lang="de-DE" sz="1000">
              <a:latin typeface="Courier New"/>
              <a:cs typeface="Courier New"/>
            </a:endParaRPr>
          </a:p>
          <a:p>
            <a:r>
              <a:rPr lang="en-US" sz="1000" dirty="0">
                <a:solidFill>
                  <a:srgbClr val="FFFFFF"/>
                </a:solidFill>
                <a:latin typeface="Courier New"/>
                <a:cs typeface="Calibri"/>
              </a:rPr>
              <a:t>...</a:t>
            </a:r>
          </a:p>
          <a:p>
            <a:r>
              <a:rPr lang="en-US" sz="1000" dirty="0">
                <a:solidFill>
                  <a:srgbClr val="FFFFFF"/>
                </a:solidFill>
                <a:latin typeface="Courier New"/>
                <a:cs typeface="Courier New"/>
              </a:rPr>
              <a:t>Breakout           : c1-400g                    </a:t>
            </a:r>
            <a:endParaRPr lang="de-DE" sz="1000">
              <a:latin typeface="Courier New"/>
              <a:cs typeface="Courier New"/>
            </a:endParaRPr>
          </a:p>
          <a:p>
            <a:r>
              <a:rPr lang="en-US" sz="1000" dirty="0">
                <a:solidFill>
                  <a:srgbClr val="FFFFFF"/>
                </a:solidFill>
                <a:latin typeface="Courier New"/>
                <a:cs typeface="Courier New"/>
              </a:rPr>
              <a:t>RS-FEC Config Mode : None                       </a:t>
            </a:r>
            <a:endParaRPr lang="de-DE" sz="1000">
              <a:latin typeface="Courier New"/>
              <a:cs typeface="Courier New"/>
            </a:endParaRPr>
          </a:p>
          <a:p>
            <a:endParaRPr lang="de-DE" sz="1000">
              <a:latin typeface="Courier New"/>
              <a:cs typeface="Calibri"/>
            </a:endParaRPr>
          </a:p>
          <a:p>
            <a:r>
              <a:rPr lang="en-US" sz="1000" dirty="0">
                <a:solidFill>
                  <a:srgbClr val="FFFFFF"/>
                </a:solidFill>
                <a:latin typeface="Courier New"/>
                <a:cs typeface="Courier New"/>
              </a:rPr>
              <a:t>Transceiver Data</a:t>
            </a:r>
            <a:endParaRPr lang="de-DE" sz="1000">
              <a:latin typeface="Courier New"/>
              <a:cs typeface="Courier New"/>
            </a:endParaRPr>
          </a:p>
          <a:p>
            <a:endParaRPr lang="de-DE" sz="1000">
              <a:latin typeface="Courier New"/>
              <a:cs typeface="Calibri"/>
            </a:endParaRPr>
          </a:p>
          <a:p>
            <a:r>
              <a:rPr lang="en-US" sz="1000" dirty="0">
                <a:solidFill>
                  <a:srgbClr val="FFFFFF"/>
                </a:solidFill>
                <a:latin typeface="Courier New"/>
                <a:cs typeface="Courier New"/>
              </a:rPr>
              <a:t>...</a:t>
            </a:r>
          </a:p>
          <a:p>
            <a:r>
              <a:rPr lang="en-US" sz="1000">
                <a:solidFill>
                  <a:srgbClr val="FFFFFF"/>
                </a:solidFill>
                <a:latin typeface="Courier New"/>
                <a:cs typeface="Courier New"/>
              </a:rPr>
              <a:t>                                     </a:t>
            </a:r>
            <a:endParaRPr lang="de-DE" sz="1000">
              <a:latin typeface="Courier New"/>
              <a:cs typeface="Courier New"/>
            </a:endParaRPr>
          </a:p>
          <a:p>
            <a:r>
              <a:rPr lang="en-US" sz="1000" dirty="0">
                <a:solidFill>
                  <a:schemeClr val="bg1"/>
                </a:solidFill>
                <a:latin typeface="Courier New"/>
                <a:cs typeface="Courier New"/>
              </a:rPr>
              <a:t>Laser Tunability   : flex-tunable               </a:t>
            </a:r>
            <a:endParaRPr lang="de-DE" sz="1000">
              <a:solidFill>
                <a:schemeClr val="bg1"/>
              </a:solidFill>
              <a:latin typeface="Courier New"/>
              <a:cs typeface="Courier New"/>
            </a:endParaRPr>
          </a:p>
          <a:p>
            <a:r>
              <a:rPr lang="en-US" sz="1000" dirty="0">
                <a:solidFill>
                  <a:schemeClr val="bg1"/>
                </a:solidFill>
                <a:latin typeface="Courier New"/>
                <a:cs typeface="Courier New"/>
              </a:rPr>
              <a:t>Config Freq (MHz)  : 0            </a:t>
            </a:r>
            <a:endParaRPr lang="de-DE" sz="1000">
              <a:solidFill>
                <a:schemeClr val="bg1"/>
              </a:solidFill>
              <a:latin typeface="Courier New"/>
              <a:cs typeface="Courier New"/>
            </a:endParaRPr>
          </a:p>
          <a:p>
            <a:r>
              <a:rPr lang="en-US" sz="1000" dirty="0">
                <a:solidFill>
                  <a:schemeClr val="bg1"/>
                </a:solidFill>
                <a:latin typeface="Courier New"/>
                <a:cs typeface="Courier New"/>
              </a:rPr>
              <a:t>Oper Freq (MHz)    : 192300000            </a:t>
            </a:r>
            <a:endParaRPr lang="de-DE" sz="1000">
              <a:solidFill>
                <a:schemeClr val="bg1"/>
              </a:solidFill>
              <a:latin typeface="Courier New"/>
              <a:cs typeface="Courier New"/>
            </a:endParaRPr>
          </a:p>
          <a:p>
            <a:r>
              <a:rPr lang="en-US" sz="1000" dirty="0">
                <a:solidFill>
                  <a:schemeClr val="bg1"/>
                </a:solidFill>
                <a:latin typeface="Courier New"/>
                <a:cs typeface="Courier New"/>
              </a:rPr>
              <a:t>Fine Tune Range    : 6000 MHz                </a:t>
            </a:r>
          </a:p>
          <a:p>
            <a:r>
              <a:rPr lang="en-US" sz="1000" dirty="0">
                <a:solidFill>
                  <a:schemeClr val="bg1"/>
                </a:solidFill>
                <a:latin typeface="Courier New"/>
                <a:cs typeface="Courier New"/>
              </a:rPr>
              <a:t>Supported Grids    : 100GHz 75GHz 50GHz 25GHz </a:t>
            </a:r>
            <a:endParaRPr lang="de-DE" sz="1000">
              <a:solidFill>
                <a:schemeClr val="bg1"/>
              </a:solidFill>
              <a:latin typeface="Courier New"/>
              <a:cs typeface="Courier New"/>
            </a:endParaRPr>
          </a:p>
          <a:p>
            <a:endParaRPr lang="en-US" sz="1000">
              <a:solidFill>
                <a:srgbClr val="FFFFFF"/>
              </a:solidFill>
              <a:latin typeface="Courier New"/>
              <a:cs typeface="Courier New"/>
            </a:endParaRPr>
          </a:p>
          <a:p>
            <a:r>
              <a:rPr lang="en-US" sz="1000" dirty="0">
                <a:solidFill>
                  <a:srgbClr val="FFFFFF"/>
                </a:solidFill>
                <a:latin typeface="Courier New"/>
                <a:cs typeface="Courier New"/>
              </a:rPr>
              <a:t>...</a:t>
            </a:r>
            <a:endParaRPr lang="de-DE" sz="1000">
              <a:latin typeface="Courier New"/>
              <a:cs typeface="Courier New"/>
            </a:endParaRPr>
          </a:p>
          <a:p>
            <a:r>
              <a:rPr lang="en-US" b="1" dirty="0">
                <a:highlight>
                  <a:srgbClr val="00FF00"/>
                </a:highlight>
                <a:latin typeface="Courier New"/>
                <a:cs typeface="Courier New"/>
              </a:rPr>
              <a:t>Optical Compliance: 400G-ZR-Amp 400G-ZR-Unamp </a:t>
            </a:r>
            <a:endParaRPr lang="de-DE" b="1">
              <a:highlight>
                <a:srgbClr val="00FF00"/>
              </a:highlight>
              <a:latin typeface="Courier New"/>
              <a:cs typeface="Courier New"/>
            </a:endParaRPr>
          </a:p>
          <a:p>
            <a:r>
              <a:rPr lang="en-US" sz="1000" dirty="0">
                <a:solidFill>
                  <a:srgbClr val="FFFFFF"/>
                </a:solidFill>
                <a:latin typeface="Courier New"/>
                <a:cs typeface="Courier New"/>
              </a:rPr>
              <a:t>Link Length support: Unknown</a:t>
            </a:r>
            <a:endParaRPr lang="de-DE" sz="1000" dirty="0">
              <a:latin typeface="Courier New"/>
              <a:cs typeface="Courier New"/>
            </a:endParaRPr>
          </a:p>
          <a:p>
            <a:r>
              <a:rPr lang="en-US" sz="1000" dirty="0">
                <a:solidFill>
                  <a:srgbClr val="FFFFFF"/>
                </a:solidFill>
                <a:latin typeface="Courier New"/>
                <a:cs typeface="Courier New"/>
              </a:rPr>
              <a:t>...</a:t>
            </a:r>
          </a:p>
          <a:p>
            <a:pPr algn="l"/>
            <a:r>
              <a:rPr lang="de-DE" sz="1000" dirty="0">
                <a:latin typeface="Courier New"/>
                <a:cs typeface="Calibri"/>
              </a:rPr>
              <a:t>.</a:t>
            </a:r>
          </a:p>
        </p:txBody>
      </p:sp>
      <mc:AlternateContent xmlns:mc="http://schemas.openxmlformats.org/markup-compatibility/2006" xmlns:p14="http://schemas.microsoft.com/office/powerpoint/2010/main">
        <mc:Choice Requires="p14">
          <p:contentPart p14:bwMode="auto" r:id="rId15">
            <p14:nvContentPartPr>
              <p14:cNvPr id="3" name="Freihand 2">
                <a:extLst>
                  <a:ext uri="{FF2B5EF4-FFF2-40B4-BE49-F238E27FC236}">
                    <a16:creationId xmlns:a16="http://schemas.microsoft.com/office/drawing/2014/main" id="{F3CBB867-5BE8-29B9-86C3-808BEEAA85FE}"/>
                  </a:ext>
                </a:extLst>
              </p14:cNvPr>
              <p14:cNvContentPartPr/>
              <p14:nvPr/>
            </p14:nvContentPartPr>
            <p14:xfrm>
              <a:off x="4106159" y="3953796"/>
              <a:ext cx="1049458" cy="64807"/>
            </p14:xfrm>
          </p:contentPart>
        </mc:Choice>
        <mc:Fallback xmlns="">
          <p:pic>
            <p:nvPicPr>
              <p:cNvPr id="3" name="Freihand 2">
                <a:extLst>
                  <a:ext uri="{FF2B5EF4-FFF2-40B4-BE49-F238E27FC236}">
                    <a16:creationId xmlns:a16="http://schemas.microsoft.com/office/drawing/2014/main" id="{F3CBB867-5BE8-29B9-86C3-808BEEAA85FE}"/>
                  </a:ext>
                </a:extLst>
              </p:cNvPr>
              <p:cNvPicPr/>
              <p:nvPr/>
            </p:nvPicPr>
            <p:blipFill>
              <a:blip r:embed="rId16"/>
              <a:stretch>
                <a:fillRect/>
              </a:stretch>
            </p:blipFill>
            <p:spPr>
              <a:xfrm>
                <a:off x="4052175" y="3846381"/>
                <a:ext cx="1157067" cy="279279"/>
              </a:xfrm>
              <a:prstGeom prst="rect">
                <a:avLst/>
              </a:prstGeom>
            </p:spPr>
          </p:pic>
        </mc:Fallback>
      </mc:AlternateContent>
    </p:spTree>
    <p:extLst>
      <p:ext uri="{BB962C8B-B14F-4D97-AF65-F5344CB8AC3E}">
        <p14:creationId xmlns:p14="http://schemas.microsoft.com/office/powerpoint/2010/main" val="170062638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7F6291D3-F248-9544-50AB-F300DADE3568}"/>
              </a:ext>
            </a:extLst>
          </p:cNvPr>
          <p:cNvSpPr txBox="1">
            <a:spLocks/>
          </p:cNvSpPr>
          <p:nvPr/>
        </p:nvSpPr>
        <p:spPr>
          <a:xfrm>
            <a:off x="1208314" y="5175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Futura LT Pro Book" panose="020B0502020204020303" pitchFamily="34" charset="77"/>
                <a:ea typeface="+mj-ea"/>
                <a:cs typeface="Futura Medium" panose="020B0602020204020303" pitchFamily="34" charset="-79"/>
              </a:defRPr>
            </a:lvl1pPr>
          </a:lstStyle>
          <a:p>
            <a:r>
              <a:rPr lang="de-DE" sz="3400" dirty="0">
                <a:latin typeface="Arial"/>
                <a:cs typeface="Arial"/>
              </a:rPr>
              <a:t>OIF 400ZR vs. </a:t>
            </a:r>
            <a:r>
              <a:rPr lang="de-DE" sz="3400" dirty="0" err="1">
                <a:latin typeface="Arial"/>
                <a:cs typeface="Arial"/>
              </a:rPr>
              <a:t>OpenZR</a:t>
            </a:r>
            <a:r>
              <a:rPr lang="de-DE" sz="3400" dirty="0">
                <a:latin typeface="Arial"/>
                <a:cs typeface="Arial"/>
              </a:rPr>
              <a:t>+ MSA </a:t>
            </a:r>
            <a:r>
              <a:rPr lang="de-DE" sz="3400" dirty="0" err="1">
                <a:latin typeface="Arial"/>
                <a:cs typeface="Arial"/>
              </a:rPr>
              <a:t>optical</a:t>
            </a:r>
            <a:r>
              <a:rPr lang="de-DE" sz="3400" dirty="0">
                <a:latin typeface="Arial"/>
                <a:cs typeface="Arial"/>
              </a:rPr>
              <a:t> </a:t>
            </a:r>
            <a:r>
              <a:rPr lang="de-DE" sz="3400" dirty="0" err="1">
                <a:latin typeface="Arial"/>
                <a:cs typeface="Arial"/>
              </a:rPr>
              <a:t>parameters</a:t>
            </a:r>
            <a:endParaRPr lang="de-DE" sz="3400" dirty="0">
              <a:latin typeface="Arial"/>
              <a:cs typeface="Arial"/>
            </a:endParaRPr>
          </a:p>
          <a:p>
            <a:endParaRPr lang="de-DE" sz="3400">
              <a:latin typeface="Arial"/>
              <a:cs typeface="Arial"/>
            </a:endParaRPr>
          </a:p>
        </p:txBody>
      </p:sp>
      <p:graphicFrame>
        <p:nvGraphicFramePr>
          <p:cNvPr id="19" name="Tabelle 18">
            <a:extLst>
              <a:ext uri="{FF2B5EF4-FFF2-40B4-BE49-F238E27FC236}">
                <a16:creationId xmlns:a16="http://schemas.microsoft.com/office/drawing/2014/main" id="{0939EA81-E107-EB3D-9BE6-4AAB857F786C}"/>
              </a:ext>
            </a:extLst>
          </p:cNvPr>
          <p:cNvGraphicFramePr>
            <a:graphicFrameLocks noGrp="1"/>
          </p:cNvGraphicFramePr>
          <p:nvPr>
            <p:extLst>
              <p:ext uri="{D42A27DB-BD31-4B8C-83A1-F6EECF244321}">
                <p14:modId xmlns:p14="http://schemas.microsoft.com/office/powerpoint/2010/main" val="240081334"/>
              </p:ext>
            </p:extLst>
          </p:nvPr>
        </p:nvGraphicFramePr>
        <p:xfrm>
          <a:off x="1307888" y="1674875"/>
          <a:ext cx="9578061" cy="4278608"/>
        </p:xfrm>
        <a:graphic>
          <a:graphicData uri="http://schemas.openxmlformats.org/drawingml/2006/table">
            <a:tbl>
              <a:tblPr firstRow="1" bandRow="1">
                <a:tableStyleId>{5C22544A-7EE6-4342-B048-85BDC9FD1C3A}</a:tableStyleId>
              </a:tblPr>
              <a:tblGrid>
                <a:gridCol w="2901078">
                  <a:extLst>
                    <a:ext uri="{9D8B030D-6E8A-4147-A177-3AD203B41FA5}">
                      <a16:colId xmlns:a16="http://schemas.microsoft.com/office/drawing/2014/main" val="2142448029"/>
                    </a:ext>
                  </a:extLst>
                </a:gridCol>
                <a:gridCol w="2202451">
                  <a:extLst>
                    <a:ext uri="{9D8B030D-6E8A-4147-A177-3AD203B41FA5}">
                      <a16:colId xmlns:a16="http://schemas.microsoft.com/office/drawing/2014/main" val="1973585154"/>
                    </a:ext>
                  </a:extLst>
                </a:gridCol>
                <a:gridCol w="2415592">
                  <a:extLst>
                    <a:ext uri="{9D8B030D-6E8A-4147-A177-3AD203B41FA5}">
                      <a16:colId xmlns:a16="http://schemas.microsoft.com/office/drawing/2014/main" val="2355523660"/>
                    </a:ext>
                  </a:extLst>
                </a:gridCol>
                <a:gridCol w="2058940">
                  <a:extLst>
                    <a:ext uri="{9D8B030D-6E8A-4147-A177-3AD203B41FA5}">
                      <a16:colId xmlns:a16="http://schemas.microsoft.com/office/drawing/2014/main" val="181882405"/>
                    </a:ext>
                  </a:extLst>
                </a:gridCol>
              </a:tblGrid>
              <a:tr h="611230">
                <a:tc>
                  <a:txBody>
                    <a:bodyPr/>
                    <a:lstStyle/>
                    <a:p>
                      <a:endParaRPr lang="de-DE" sz="2600">
                        <a:latin typeface="Arial"/>
                      </a:endParaRPr>
                    </a:p>
                  </a:txBody>
                  <a:tcPr>
                    <a:lnR w="0">
                      <a:noFill/>
                    </a:lnR>
                    <a:noFill/>
                  </a:tcPr>
                </a:tc>
                <a:tc rowSpan="2">
                  <a:txBody>
                    <a:bodyPr/>
                    <a:lstStyle/>
                    <a:p>
                      <a:pPr algn="ctr"/>
                      <a:r>
                        <a:rPr lang="de-DE" sz="3200" dirty="0">
                          <a:solidFill>
                            <a:schemeClr val="tx1"/>
                          </a:solidFill>
                          <a:latin typeface="Arial"/>
                        </a:rPr>
                        <a:t>OIF 400ZR</a:t>
                      </a:r>
                    </a:p>
                  </a:txBody>
                  <a:tcPr anchor="ctr">
                    <a:lnL w="0">
                      <a:noFill/>
                    </a:lnL>
                    <a:lnR w="0">
                      <a:noFill/>
                    </a:lnR>
                    <a:lnT w="0">
                      <a:noFill/>
                    </a:lnT>
                    <a:lnB w="0">
                      <a:noFill/>
                    </a:lnB>
                    <a:solidFill>
                      <a:srgbClr val="FF8100"/>
                    </a:solidFill>
                  </a:tcPr>
                </a:tc>
                <a:tc gridSpan="2">
                  <a:txBody>
                    <a:bodyPr/>
                    <a:lstStyle/>
                    <a:p>
                      <a:pPr algn="ctr"/>
                      <a:r>
                        <a:rPr lang="de-DE" sz="3200" dirty="0" err="1">
                          <a:solidFill>
                            <a:schemeClr val="tx1"/>
                          </a:solidFill>
                          <a:latin typeface="Arial"/>
                        </a:rPr>
                        <a:t>OpenZR</a:t>
                      </a:r>
                      <a:r>
                        <a:rPr lang="de-DE" sz="3200" dirty="0">
                          <a:solidFill>
                            <a:schemeClr val="tx1"/>
                          </a:solidFill>
                          <a:latin typeface="Arial"/>
                        </a:rPr>
                        <a:t>+ MSA</a:t>
                      </a:r>
                      <a:endParaRPr lang="de-DE" dirty="0"/>
                    </a:p>
                  </a:txBody>
                  <a:tcPr>
                    <a:lnL w="0">
                      <a:noFill/>
                    </a:lnL>
                    <a:lnB w="12700">
                      <a:solidFill>
                        <a:schemeClr val="tx1"/>
                      </a:solidFill>
                    </a:lnB>
                    <a:solidFill>
                      <a:srgbClr val="FF8100"/>
                    </a:solidFill>
                  </a:tcPr>
                </a:tc>
                <a:tc hMerge="1">
                  <a:txBody>
                    <a:bodyPr/>
                    <a:lstStyle/>
                    <a:p>
                      <a:endParaRPr lang="de-DE"/>
                    </a:p>
                  </a:txBody>
                  <a:tcPr>
                    <a:solidFill>
                      <a:srgbClr val="FF9400"/>
                    </a:solidFill>
                  </a:tcPr>
                </a:tc>
                <a:extLst>
                  <a:ext uri="{0D108BD9-81ED-4DB2-BD59-A6C34878D82A}">
                    <a16:rowId xmlns:a16="http://schemas.microsoft.com/office/drawing/2014/main" val="4210293935"/>
                  </a:ext>
                </a:extLst>
              </a:tr>
              <a:tr h="611229">
                <a:tc>
                  <a:txBody>
                    <a:bodyPr/>
                    <a:lstStyle/>
                    <a:p>
                      <a:pPr lvl="0">
                        <a:buNone/>
                      </a:pPr>
                      <a:endParaRPr lang="de-DE" sz="2600">
                        <a:latin typeface="Arial"/>
                      </a:endParaRPr>
                    </a:p>
                  </a:txBody>
                  <a:tcPr>
                    <a:lnR w="0">
                      <a:noFill/>
                    </a:lnR>
                    <a:noFill/>
                  </a:tcPr>
                </a:tc>
                <a:tc vMerge="1">
                  <a:txBody>
                    <a:bodyPr/>
                    <a:lstStyle/>
                    <a:p>
                      <a:endParaRPr lang="de-DE"/>
                    </a:p>
                  </a:txBody>
                  <a:tcPr>
                    <a:solidFill>
                      <a:srgbClr val="FF9400"/>
                    </a:solidFill>
                  </a:tcPr>
                </a:tc>
                <a:tc>
                  <a:txBody>
                    <a:bodyPr/>
                    <a:lstStyle/>
                    <a:p>
                      <a:pPr lvl="0" algn="ctr">
                        <a:buNone/>
                      </a:pPr>
                      <a:r>
                        <a:rPr lang="de-DE" sz="2600" b="1" i="0" u="none" strike="noStrike" noProof="0" dirty="0">
                          <a:solidFill>
                            <a:schemeClr val="tx1"/>
                          </a:solidFill>
                          <a:latin typeface="Arial"/>
                        </a:rPr>
                        <a:t>60LA</a:t>
                      </a:r>
                      <a:endParaRPr lang="de-DE" b="1" i="0" u="none" strike="noStrike" noProof="0" dirty="0"/>
                    </a:p>
                  </a:txBody>
                  <a:tcPr>
                    <a:lnL w="0">
                      <a:noFill/>
                    </a:lnL>
                    <a:lnR w="12700">
                      <a:solidFill>
                        <a:schemeClr val="tx1"/>
                      </a:solidFill>
                    </a:lnR>
                    <a:lnT w="12700">
                      <a:solidFill>
                        <a:schemeClr val="tx1"/>
                      </a:solidFill>
                    </a:lnT>
                    <a:solidFill>
                      <a:srgbClr val="FF8100"/>
                    </a:solidFill>
                  </a:tcPr>
                </a:tc>
                <a:tc>
                  <a:txBody>
                    <a:bodyPr/>
                    <a:lstStyle/>
                    <a:p>
                      <a:pPr lvl="0" algn="ctr">
                        <a:buNone/>
                      </a:pPr>
                      <a:r>
                        <a:rPr lang="de-DE" sz="2600" b="1" i="0" u="none" strike="noStrike" noProof="0" dirty="0">
                          <a:solidFill>
                            <a:schemeClr val="tx1"/>
                          </a:solidFill>
                          <a:latin typeface="Arial"/>
                        </a:rPr>
                        <a:t>60HA</a:t>
                      </a:r>
                      <a:endParaRPr lang="de-DE" dirty="0"/>
                    </a:p>
                  </a:txBody>
                  <a:tcPr>
                    <a:lnL w="12700">
                      <a:solidFill>
                        <a:schemeClr val="tx1"/>
                      </a:solidFill>
                    </a:lnL>
                    <a:lnT w="12700">
                      <a:solidFill>
                        <a:schemeClr val="tx1"/>
                      </a:solidFill>
                    </a:lnT>
                    <a:solidFill>
                      <a:srgbClr val="FF8100"/>
                    </a:solidFill>
                  </a:tcPr>
                </a:tc>
                <a:extLst>
                  <a:ext uri="{0D108BD9-81ED-4DB2-BD59-A6C34878D82A}">
                    <a16:rowId xmlns:a16="http://schemas.microsoft.com/office/drawing/2014/main" val="1262551684"/>
                  </a:ext>
                </a:extLst>
              </a:tr>
              <a:tr h="611230">
                <a:tc>
                  <a:txBody>
                    <a:bodyPr/>
                    <a:lstStyle/>
                    <a:p>
                      <a:pPr algn="r"/>
                      <a:r>
                        <a:rPr lang="de-DE" sz="2600" b="1" i="1" dirty="0">
                          <a:latin typeface="Arial"/>
                        </a:rPr>
                        <a:t>max. TX power</a:t>
                      </a:r>
                    </a:p>
                  </a:txBody>
                  <a:tcPr>
                    <a:solidFill>
                      <a:srgbClr val="FF8100"/>
                    </a:solidFill>
                  </a:tcPr>
                </a:tc>
                <a:tc>
                  <a:txBody>
                    <a:bodyPr/>
                    <a:lstStyle/>
                    <a:p>
                      <a:pPr algn="ctr"/>
                      <a:r>
                        <a:rPr lang="de-DE" sz="2600" dirty="0">
                          <a:latin typeface="Arial"/>
                        </a:rPr>
                        <a:t>-6 </a:t>
                      </a:r>
                      <a:r>
                        <a:rPr lang="de-DE" sz="2600" dirty="0" err="1">
                          <a:latin typeface="Arial"/>
                        </a:rPr>
                        <a:t>dBm</a:t>
                      </a:r>
                    </a:p>
                  </a:txBody>
                  <a:tcPr>
                    <a:lnT w="0">
                      <a:noFill/>
                    </a:lnT>
                    <a:solidFill>
                      <a:srgbClr val="FF9400"/>
                    </a:solidFill>
                  </a:tcPr>
                </a:tc>
                <a:tc>
                  <a:txBody>
                    <a:bodyPr/>
                    <a:lstStyle/>
                    <a:p>
                      <a:pPr algn="ctr"/>
                      <a:r>
                        <a:rPr lang="de-DE" sz="2600" dirty="0">
                          <a:latin typeface="Arial"/>
                        </a:rPr>
                        <a:t>-10 </a:t>
                      </a:r>
                      <a:r>
                        <a:rPr lang="de-DE" sz="2600" dirty="0" err="1">
                          <a:latin typeface="Arial"/>
                        </a:rPr>
                        <a:t>dbm</a:t>
                      </a:r>
                    </a:p>
                  </a:txBody>
                  <a:tcPr>
                    <a:solidFill>
                      <a:srgbClr val="FF9400"/>
                    </a:solidFill>
                  </a:tcPr>
                </a:tc>
                <a:tc>
                  <a:txBody>
                    <a:bodyPr/>
                    <a:lstStyle/>
                    <a:p>
                      <a:pPr algn="ctr"/>
                      <a:r>
                        <a:rPr lang="de-DE" sz="2600" dirty="0">
                          <a:latin typeface="Arial"/>
                        </a:rPr>
                        <a:t>0 </a:t>
                      </a:r>
                      <a:r>
                        <a:rPr lang="de-DE" sz="2600" dirty="0" err="1">
                          <a:latin typeface="Arial"/>
                        </a:rPr>
                        <a:t>dBm</a:t>
                      </a:r>
                    </a:p>
                  </a:txBody>
                  <a:tcPr>
                    <a:solidFill>
                      <a:srgbClr val="FF9400"/>
                    </a:solidFill>
                  </a:tcPr>
                </a:tc>
                <a:extLst>
                  <a:ext uri="{0D108BD9-81ED-4DB2-BD59-A6C34878D82A}">
                    <a16:rowId xmlns:a16="http://schemas.microsoft.com/office/drawing/2014/main" val="2847144067"/>
                  </a:ext>
                </a:extLst>
              </a:tr>
              <a:tr h="611230">
                <a:tc>
                  <a:txBody>
                    <a:bodyPr/>
                    <a:lstStyle/>
                    <a:p>
                      <a:pPr algn="r"/>
                      <a:r>
                        <a:rPr lang="de-DE" sz="2600" b="1" i="1" dirty="0">
                          <a:latin typeface="Arial"/>
                        </a:rPr>
                        <a:t>min. RX power</a:t>
                      </a:r>
                    </a:p>
                  </a:txBody>
                  <a:tcPr>
                    <a:solidFill>
                      <a:srgbClr val="FF8100"/>
                    </a:solidFill>
                  </a:tcPr>
                </a:tc>
                <a:tc>
                  <a:txBody>
                    <a:bodyPr/>
                    <a:lstStyle/>
                    <a:p>
                      <a:pPr algn="ctr"/>
                      <a:r>
                        <a:rPr lang="de-DE" sz="2600" dirty="0">
                          <a:latin typeface="Arial"/>
                        </a:rPr>
                        <a:t>-12 </a:t>
                      </a:r>
                      <a:r>
                        <a:rPr lang="de-DE" sz="2600" dirty="0" err="1">
                          <a:latin typeface="Arial"/>
                        </a:rPr>
                        <a:t>dBm</a:t>
                      </a:r>
                    </a:p>
                  </a:txBody>
                  <a:tcPr>
                    <a:solidFill>
                      <a:srgbClr val="FF9400"/>
                    </a:solidFill>
                  </a:tcPr>
                </a:tc>
                <a:tc>
                  <a:txBody>
                    <a:bodyPr/>
                    <a:lstStyle/>
                    <a:p>
                      <a:pPr algn="ctr"/>
                      <a:r>
                        <a:rPr lang="de-DE" sz="2600" dirty="0">
                          <a:latin typeface="Arial"/>
                        </a:rPr>
                        <a:t>-12 </a:t>
                      </a:r>
                      <a:r>
                        <a:rPr lang="de-DE" sz="2600" dirty="0" err="1">
                          <a:latin typeface="Arial"/>
                        </a:rPr>
                        <a:t>dBm</a:t>
                      </a:r>
                    </a:p>
                  </a:txBody>
                  <a:tcPr>
                    <a:solidFill>
                      <a:srgbClr val="FF9400"/>
                    </a:solidFill>
                  </a:tcPr>
                </a:tc>
                <a:tc>
                  <a:txBody>
                    <a:bodyPr/>
                    <a:lstStyle/>
                    <a:p>
                      <a:pPr algn="ctr"/>
                      <a:r>
                        <a:rPr lang="de-DE" sz="2600" dirty="0">
                          <a:latin typeface="Arial"/>
                        </a:rPr>
                        <a:t>-12 </a:t>
                      </a:r>
                      <a:r>
                        <a:rPr lang="de-DE" sz="2600" dirty="0" err="1">
                          <a:latin typeface="Arial"/>
                        </a:rPr>
                        <a:t>dBm</a:t>
                      </a:r>
                    </a:p>
                  </a:txBody>
                  <a:tcPr>
                    <a:solidFill>
                      <a:srgbClr val="FF9400"/>
                    </a:solidFill>
                  </a:tcPr>
                </a:tc>
                <a:extLst>
                  <a:ext uri="{0D108BD9-81ED-4DB2-BD59-A6C34878D82A}">
                    <a16:rowId xmlns:a16="http://schemas.microsoft.com/office/drawing/2014/main" val="1783732179"/>
                  </a:ext>
                </a:extLst>
              </a:tr>
              <a:tr h="611230">
                <a:tc>
                  <a:txBody>
                    <a:bodyPr/>
                    <a:lstStyle/>
                    <a:p>
                      <a:pPr algn="r"/>
                      <a:r>
                        <a:rPr lang="de-DE" sz="2600" b="1" i="1" dirty="0">
                          <a:latin typeface="Arial"/>
                        </a:rPr>
                        <a:t>CD </a:t>
                      </a:r>
                      <a:r>
                        <a:rPr lang="de-DE" sz="2600" b="1" i="1" dirty="0" err="1">
                          <a:latin typeface="Arial"/>
                        </a:rPr>
                        <a:t>Tolerance</a:t>
                      </a:r>
                    </a:p>
                  </a:txBody>
                  <a:tcPr>
                    <a:solidFill>
                      <a:srgbClr val="FF8100"/>
                    </a:solidFill>
                  </a:tcPr>
                </a:tc>
                <a:tc>
                  <a:txBody>
                    <a:bodyPr/>
                    <a:lstStyle/>
                    <a:p>
                      <a:pPr algn="ctr"/>
                      <a:r>
                        <a:rPr lang="de-DE" sz="2600" dirty="0">
                          <a:latin typeface="Arial"/>
                        </a:rPr>
                        <a:t>2,400 ps/</a:t>
                      </a:r>
                      <a:r>
                        <a:rPr lang="de-DE" sz="2600" dirty="0" err="1">
                          <a:latin typeface="Arial"/>
                        </a:rPr>
                        <a:t>nm</a:t>
                      </a:r>
                    </a:p>
                  </a:txBody>
                  <a:tcPr anchor="ctr">
                    <a:solidFill>
                      <a:srgbClr val="FF9400"/>
                    </a:solidFill>
                  </a:tcPr>
                </a:tc>
                <a:tc gridSpan="2">
                  <a:txBody>
                    <a:bodyPr/>
                    <a:lstStyle/>
                    <a:p>
                      <a:pPr algn="ctr"/>
                      <a:r>
                        <a:rPr lang="de-DE" sz="2600" dirty="0">
                          <a:latin typeface="Arial"/>
                        </a:rPr>
                        <a:t>20,000 ps/</a:t>
                      </a:r>
                      <a:r>
                        <a:rPr lang="de-DE" sz="2600" dirty="0" err="1">
                          <a:latin typeface="Arial"/>
                        </a:rPr>
                        <a:t>nm</a:t>
                      </a:r>
                    </a:p>
                  </a:txBody>
                  <a:tcPr anchor="ctr">
                    <a:solidFill>
                      <a:srgbClr val="FF9400"/>
                    </a:solidFill>
                  </a:tcPr>
                </a:tc>
                <a:tc hMerge="1">
                  <a:txBody>
                    <a:bodyPr/>
                    <a:lstStyle/>
                    <a:p>
                      <a:endParaRPr lang="de-DE"/>
                    </a:p>
                  </a:txBody>
                  <a:tcPr>
                    <a:solidFill>
                      <a:srgbClr val="FF9400"/>
                    </a:solidFill>
                  </a:tcPr>
                </a:tc>
                <a:extLst>
                  <a:ext uri="{0D108BD9-81ED-4DB2-BD59-A6C34878D82A}">
                    <a16:rowId xmlns:a16="http://schemas.microsoft.com/office/drawing/2014/main" val="15523926"/>
                  </a:ext>
                </a:extLst>
              </a:tr>
              <a:tr h="611230">
                <a:tc>
                  <a:txBody>
                    <a:bodyPr/>
                    <a:lstStyle/>
                    <a:p>
                      <a:pPr lvl="0" algn="r">
                        <a:buNone/>
                      </a:pPr>
                      <a:r>
                        <a:rPr lang="de-DE" sz="2600" b="1" i="1" dirty="0">
                          <a:latin typeface="Arial"/>
                        </a:rPr>
                        <a:t>PMD </a:t>
                      </a:r>
                      <a:r>
                        <a:rPr lang="de-DE" sz="2600" b="1" i="1" dirty="0" err="1">
                          <a:latin typeface="Arial"/>
                        </a:rPr>
                        <a:t>Tolerance</a:t>
                      </a:r>
                    </a:p>
                  </a:txBody>
                  <a:tcPr>
                    <a:solidFill>
                      <a:srgbClr val="FF8100"/>
                    </a:solidFill>
                  </a:tcPr>
                </a:tc>
                <a:tc>
                  <a:txBody>
                    <a:bodyPr/>
                    <a:lstStyle/>
                    <a:p>
                      <a:pPr algn="ctr"/>
                      <a:r>
                        <a:rPr lang="de-DE" sz="2600" dirty="0">
                          <a:latin typeface="Arial"/>
                        </a:rPr>
                        <a:t>10 ps</a:t>
                      </a:r>
                    </a:p>
                  </a:txBody>
                  <a:tcPr anchor="ctr">
                    <a:solidFill>
                      <a:srgbClr val="FF9400"/>
                    </a:solidFill>
                  </a:tcPr>
                </a:tc>
                <a:tc gridSpan="2">
                  <a:txBody>
                    <a:bodyPr/>
                    <a:lstStyle/>
                    <a:p>
                      <a:pPr lvl="0" algn="ctr">
                        <a:buNone/>
                      </a:pPr>
                      <a:r>
                        <a:rPr lang="de-DE" sz="2600" dirty="0">
                          <a:latin typeface="Arial"/>
                        </a:rPr>
                        <a:t>20 ps</a:t>
                      </a:r>
                      <a:endParaRPr lang="de-DE" dirty="0"/>
                    </a:p>
                  </a:txBody>
                  <a:tcPr anchor="ctr">
                    <a:solidFill>
                      <a:srgbClr val="FF9400"/>
                    </a:solidFill>
                  </a:tcPr>
                </a:tc>
                <a:tc hMerge="1">
                  <a:txBody>
                    <a:bodyPr/>
                    <a:lstStyle/>
                    <a:p>
                      <a:endParaRPr lang="de-DE"/>
                    </a:p>
                  </a:txBody>
                  <a:tcPr>
                    <a:solidFill>
                      <a:srgbClr val="FF9400"/>
                    </a:solidFill>
                  </a:tcPr>
                </a:tc>
                <a:extLst>
                  <a:ext uri="{0D108BD9-81ED-4DB2-BD59-A6C34878D82A}">
                    <a16:rowId xmlns:a16="http://schemas.microsoft.com/office/drawing/2014/main" val="1644389410"/>
                  </a:ext>
                </a:extLst>
              </a:tr>
              <a:tr h="611229">
                <a:tc>
                  <a:txBody>
                    <a:bodyPr/>
                    <a:lstStyle/>
                    <a:p>
                      <a:pPr lvl="0" algn="r">
                        <a:buNone/>
                      </a:pPr>
                      <a:r>
                        <a:rPr lang="de-DE" sz="2600" b="1" i="1" dirty="0">
                          <a:latin typeface="Arial"/>
                        </a:rPr>
                        <a:t>OSNR </a:t>
                      </a:r>
                      <a:r>
                        <a:rPr lang="de-DE" sz="2600" b="1" i="1" dirty="0" err="1">
                          <a:latin typeface="Arial"/>
                        </a:rPr>
                        <a:t>Tolerance</a:t>
                      </a:r>
                    </a:p>
                  </a:txBody>
                  <a:tcPr>
                    <a:solidFill>
                      <a:srgbClr val="FF8100"/>
                    </a:solidFill>
                  </a:tcPr>
                </a:tc>
                <a:tc>
                  <a:txBody>
                    <a:bodyPr/>
                    <a:lstStyle/>
                    <a:p>
                      <a:pPr lvl="0" algn="ctr">
                        <a:buNone/>
                      </a:pPr>
                      <a:r>
                        <a:rPr lang="de-DE" sz="2600" dirty="0">
                          <a:latin typeface="Arial"/>
                        </a:rPr>
                        <a:t>26 dB</a:t>
                      </a:r>
                    </a:p>
                  </a:txBody>
                  <a:tcPr>
                    <a:solidFill>
                      <a:srgbClr val="FF9400"/>
                    </a:solidFill>
                  </a:tcPr>
                </a:tc>
                <a:tc gridSpan="2">
                  <a:txBody>
                    <a:bodyPr/>
                    <a:lstStyle/>
                    <a:p>
                      <a:pPr lvl="0" algn="ctr">
                        <a:buNone/>
                      </a:pPr>
                      <a:r>
                        <a:rPr lang="de-DE" sz="2600" dirty="0">
                          <a:latin typeface="Arial"/>
                        </a:rPr>
                        <a:t>24 dB</a:t>
                      </a:r>
                      <a:endParaRPr lang="de-DE" dirty="0"/>
                    </a:p>
                  </a:txBody>
                  <a:tcPr>
                    <a:solidFill>
                      <a:srgbClr val="FF9400"/>
                    </a:solidFill>
                  </a:tcPr>
                </a:tc>
                <a:tc hMerge="1">
                  <a:txBody>
                    <a:bodyPr/>
                    <a:lstStyle/>
                    <a:p>
                      <a:endParaRPr lang="de-DE"/>
                    </a:p>
                  </a:txBody>
                  <a:tcPr>
                    <a:solidFill>
                      <a:srgbClr val="FF9400"/>
                    </a:solidFill>
                  </a:tcPr>
                </a:tc>
                <a:extLst>
                  <a:ext uri="{0D108BD9-81ED-4DB2-BD59-A6C34878D82A}">
                    <a16:rowId xmlns:a16="http://schemas.microsoft.com/office/drawing/2014/main" val="2529429295"/>
                  </a:ext>
                </a:extLst>
              </a:tr>
            </a:tbl>
          </a:graphicData>
        </a:graphic>
      </p:graphicFrame>
      <p:sp>
        <p:nvSpPr>
          <p:cNvPr id="2" name="Slide Number Placeholder 5">
            <a:extLst>
              <a:ext uri="{FF2B5EF4-FFF2-40B4-BE49-F238E27FC236}">
                <a16:creationId xmlns:a16="http://schemas.microsoft.com/office/drawing/2014/main" id="{599FB056-AB3B-C601-D746-C8FEE3294DEB}"/>
              </a:ext>
            </a:extLst>
          </p:cNvPr>
          <p:cNvSpPr>
            <a:spLocks noGrp="1"/>
          </p:cNvSpPr>
          <p:nvPr>
            <p:ph type="sldNum" sz="quarter" idx="12"/>
          </p:nvPr>
        </p:nvSpPr>
        <p:spPr>
          <a:xfrm>
            <a:off x="11629697" y="6528503"/>
            <a:ext cx="478185" cy="365125"/>
          </a:xfrm>
        </p:spPr>
        <p:txBody>
          <a:bodyPr/>
          <a:lstStyle/>
          <a:p>
            <a:fld id="{CE68A0BE-C123-194B-B38C-82F5486B51C9}" type="slidenum">
              <a:rPr lang="de-DE" smtClean="0">
                <a:latin typeface="Arial"/>
                <a:cs typeface="Arial"/>
              </a:rPr>
              <a:t>42</a:t>
            </a:fld>
            <a:endParaRPr lang="de-DE">
              <a:latin typeface="Arial"/>
              <a:cs typeface="Arial"/>
            </a:endParaRPr>
          </a:p>
        </p:txBody>
      </p:sp>
      <p:sp>
        <p:nvSpPr>
          <p:cNvPr id="4" name="Footer Placeholder 3">
            <a:extLst>
              <a:ext uri="{FF2B5EF4-FFF2-40B4-BE49-F238E27FC236}">
                <a16:creationId xmlns:a16="http://schemas.microsoft.com/office/drawing/2014/main" id="{1F9D473C-8AE9-C8B9-9FB3-2D65E7B001D9}"/>
              </a:ext>
            </a:extLst>
          </p:cNvPr>
          <p:cNvSpPr>
            <a:spLocks noGrp="1"/>
          </p:cNvSpPr>
          <p:nvPr>
            <p:ph type="ftr" sz="quarter" idx="3"/>
          </p:nvPr>
        </p:nvSpPr>
        <p:spPr>
          <a:xfrm>
            <a:off x="4484850" y="6528503"/>
            <a:ext cx="4114800" cy="365125"/>
          </a:xfrm>
        </p:spPr>
        <p:txBody>
          <a:bodyPr/>
          <a:lstStyle/>
          <a:p>
            <a:r>
              <a:rPr lang="de-DE" dirty="0" err="1">
                <a:latin typeface="Arial"/>
                <a:cs typeface="Arial"/>
              </a:rPr>
              <a:t>Coherent</a:t>
            </a:r>
            <a:r>
              <a:rPr lang="de-DE" dirty="0">
                <a:latin typeface="Arial"/>
                <a:cs typeface="Arial"/>
              </a:rPr>
              <a:t> </a:t>
            </a:r>
            <a:r>
              <a:rPr lang="de-DE" dirty="0" err="1">
                <a:latin typeface="Arial"/>
                <a:cs typeface="Arial"/>
              </a:rPr>
              <a:t>optical</a:t>
            </a:r>
            <a:r>
              <a:rPr lang="de-DE" dirty="0">
                <a:latin typeface="Arial"/>
                <a:cs typeface="Arial"/>
              </a:rPr>
              <a:t> </a:t>
            </a:r>
            <a:r>
              <a:rPr lang="de-DE" dirty="0" err="1">
                <a:latin typeface="Arial"/>
                <a:cs typeface="Arial"/>
              </a:rPr>
              <a:t>transceivers</a:t>
            </a:r>
            <a:endParaRPr lang="de-DE" dirty="0">
              <a:latin typeface="Arial"/>
              <a:cs typeface="Arial"/>
            </a:endParaRPr>
          </a:p>
        </p:txBody>
      </p:sp>
      <p:sp>
        <p:nvSpPr>
          <p:cNvPr id="5" name="Date Placeholder 3">
            <a:extLst>
              <a:ext uri="{FF2B5EF4-FFF2-40B4-BE49-F238E27FC236}">
                <a16:creationId xmlns:a16="http://schemas.microsoft.com/office/drawing/2014/main" id="{86912F55-CBA7-EF32-A774-0555378CF1B6}"/>
              </a:ext>
            </a:extLst>
          </p:cNvPr>
          <p:cNvSpPr>
            <a:spLocks noGrp="1"/>
          </p:cNvSpPr>
          <p:nvPr>
            <p:ph type="dt" sz="half" idx="2"/>
          </p:nvPr>
        </p:nvSpPr>
        <p:spPr>
          <a:xfrm>
            <a:off x="84117" y="6528503"/>
            <a:ext cx="2743200" cy="365125"/>
          </a:xfrm>
        </p:spPr>
        <p:txBody>
          <a:bodyPr/>
          <a:lstStyle/>
          <a:p>
            <a:fld id="{7E9AA530-B9BE-F047-B05C-ACC2D58FB1E8}" type="datetime1">
              <a:rPr lang="de-DE" smtClean="0"/>
              <a:t>04.11.2024</a:t>
            </a:fld>
            <a:endParaRPr lang="de-DE"/>
          </a:p>
        </p:txBody>
      </p:sp>
      <p:cxnSp>
        <p:nvCxnSpPr>
          <p:cNvPr id="7" name="Gerade Verbindung mit Pfeil 6">
            <a:extLst>
              <a:ext uri="{FF2B5EF4-FFF2-40B4-BE49-F238E27FC236}">
                <a16:creationId xmlns:a16="http://schemas.microsoft.com/office/drawing/2014/main" id="{F7B44C5B-289A-707A-8108-FCEF80BA0602}"/>
              </a:ext>
            </a:extLst>
          </p:cNvPr>
          <p:cNvCxnSpPr/>
          <p:nvPr/>
        </p:nvCxnSpPr>
        <p:spPr>
          <a:xfrm flipV="1">
            <a:off x="4195010" y="2866380"/>
            <a:ext cx="6689558" cy="13751"/>
          </a:xfrm>
          <a:prstGeom prst="straightConnector1">
            <a:avLst/>
          </a:prstGeom>
          <a:ln w="57150">
            <a:solidFill>
              <a:schemeClr val="bg1"/>
            </a:solidFill>
          </a:ln>
        </p:spPr>
        <p:style>
          <a:lnRef idx="3">
            <a:schemeClr val="dk1"/>
          </a:lnRef>
          <a:fillRef idx="0">
            <a:schemeClr val="dk1"/>
          </a:fillRef>
          <a:effectRef idx="2">
            <a:schemeClr val="dk1"/>
          </a:effectRef>
          <a:fontRef idx="minor">
            <a:schemeClr val="tx1"/>
          </a:fontRef>
        </p:style>
      </p:cxnSp>
      <p:cxnSp>
        <p:nvCxnSpPr>
          <p:cNvPr id="8" name="Gerade Verbindung mit Pfeil 7">
            <a:extLst>
              <a:ext uri="{FF2B5EF4-FFF2-40B4-BE49-F238E27FC236}">
                <a16:creationId xmlns:a16="http://schemas.microsoft.com/office/drawing/2014/main" id="{5869DC39-F1A5-1F6B-5F9E-A3564C9B0ED4}"/>
              </a:ext>
            </a:extLst>
          </p:cNvPr>
          <p:cNvCxnSpPr>
            <a:cxnSpLocks/>
          </p:cNvCxnSpPr>
          <p:nvPr/>
        </p:nvCxnSpPr>
        <p:spPr>
          <a:xfrm>
            <a:off x="6412218" y="1467256"/>
            <a:ext cx="892" cy="4489456"/>
          </a:xfrm>
          <a:prstGeom prst="straightConnector1">
            <a:avLst/>
          </a:prstGeom>
          <a:ln w="57150">
            <a:solidFill>
              <a:schemeClr val="bg1"/>
            </a:solidFill>
          </a:ln>
        </p:spPr>
        <p:style>
          <a:lnRef idx="3">
            <a:schemeClr val="dk1"/>
          </a:lnRef>
          <a:fillRef idx="0">
            <a:schemeClr val="dk1"/>
          </a:fillRef>
          <a:effectRef idx="2">
            <a:schemeClr val="dk1"/>
          </a:effectRef>
          <a:fontRef idx="minor">
            <a:schemeClr val="tx1"/>
          </a:fontRef>
        </p:style>
      </p:cxnSp>
      <p:cxnSp>
        <p:nvCxnSpPr>
          <p:cNvPr id="9" name="Gerade Verbindung mit Pfeil 8">
            <a:extLst>
              <a:ext uri="{FF2B5EF4-FFF2-40B4-BE49-F238E27FC236}">
                <a16:creationId xmlns:a16="http://schemas.microsoft.com/office/drawing/2014/main" id="{CFAE4469-B2E0-2CB7-DDA0-ABEBF92380C5}"/>
              </a:ext>
            </a:extLst>
          </p:cNvPr>
          <p:cNvCxnSpPr>
            <a:cxnSpLocks/>
          </p:cNvCxnSpPr>
          <p:nvPr/>
        </p:nvCxnSpPr>
        <p:spPr>
          <a:xfrm flipV="1">
            <a:off x="6454552" y="2268421"/>
            <a:ext cx="4435308" cy="3168"/>
          </a:xfrm>
          <a:prstGeom prst="straightConnector1">
            <a:avLst/>
          </a:prstGeom>
          <a:ln w="57150">
            <a:solidFill>
              <a:srgbClr val="FF8100"/>
            </a:solidFill>
          </a:ln>
        </p:spPr>
        <p:style>
          <a:lnRef idx="3">
            <a:schemeClr val="dk1"/>
          </a:lnRef>
          <a:fillRef idx="0">
            <a:schemeClr val="dk1"/>
          </a:fillRef>
          <a:effectRef idx="2">
            <a:schemeClr val="dk1"/>
          </a:effectRef>
          <a:fontRef idx="minor">
            <a:schemeClr val="tx1"/>
          </a:fontRef>
        </p:style>
      </p:cxnSp>
      <p:sp>
        <p:nvSpPr>
          <p:cNvPr id="3" name="Rechteck: abgerundete Ecken 2">
            <a:extLst>
              <a:ext uri="{FF2B5EF4-FFF2-40B4-BE49-F238E27FC236}">
                <a16:creationId xmlns:a16="http://schemas.microsoft.com/office/drawing/2014/main" id="{84FD58F1-1EBE-4A81-BCCC-76DE83F0A20E}"/>
              </a:ext>
            </a:extLst>
          </p:cNvPr>
          <p:cNvSpPr/>
          <p:nvPr/>
        </p:nvSpPr>
        <p:spPr>
          <a:xfrm>
            <a:off x="4202777" y="4128653"/>
            <a:ext cx="6656915" cy="1725083"/>
          </a:xfrm>
          <a:custGeom>
            <a:avLst/>
            <a:gdLst>
              <a:gd name="connsiteX0" fmla="*/ 0 w 6641041"/>
              <a:gd name="connsiteY0" fmla="*/ 201969 h 1211792"/>
              <a:gd name="connsiteX1" fmla="*/ 201969 w 6641041"/>
              <a:gd name="connsiteY1" fmla="*/ 0 h 1211792"/>
              <a:gd name="connsiteX2" fmla="*/ 1019723 w 6641041"/>
              <a:gd name="connsiteY2" fmla="*/ 0 h 1211792"/>
              <a:gd name="connsiteX3" fmla="*/ 1775105 w 6641041"/>
              <a:gd name="connsiteY3" fmla="*/ 0 h 1211792"/>
              <a:gd name="connsiteX4" fmla="*/ 2281003 w 6641041"/>
              <a:gd name="connsiteY4" fmla="*/ 0 h 1211792"/>
              <a:gd name="connsiteX5" fmla="*/ 2849273 w 6641041"/>
              <a:gd name="connsiteY5" fmla="*/ 0 h 1211792"/>
              <a:gd name="connsiteX6" fmla="*/ 3417542 w 6641041"/>
              <a:gd name="connsiteY6" fmla="*/ 0 h 1211792"/>
              <a:gd name="connsiteX7" fmla="*/ 3985811 w 6641041"/>
              <a:gd name="connsiteY7" fmla="*/ 0 h 1211792"/>
              <a:gd name="connsiteX8" fmla="*/ 4803565 w 6641041"/>
              <a:gd name="connsiteY8" fmla="*/ 0 h 1211792"/>
              <a:gd name="connsiteX9" fmla="*/ 5621318 w 6641041"/>
              <a:gd name="connsiteY9" fmla="*/ 0 h 1211792"/>
              <a:gd name="connsiteX10" fmla="*/ 6439072 w 6641041"/>
              <a:gd name="connsiteY10" fmla="*/ 0 h 1211792"/>
              <a:gd name="connsiteX11" fmla="*/ 6641041 w 6641041"/>
              <a:gd name="connsiteY11" fmla="*/ 201969 h 1211792"/>
              <a:gd name="connsiteX12" fmla="*/ 6641041 w 6641041"/>
              <a:gd name="connsiteY12" fmla="*/ 589739 h 1211792"/>
              <a:gd name="connsiteX13" fmla="*/ 6641041 w 6641041"/>
              <a:gd name="connsiteY13" fmla="*/ 1009823 h 1211792"/>
              <a:gd name="connsiteX14" fmla="*/ 6439072 w 6641041"/>
              <a:gd name="connsiteY14" fmla="*/ 1211792 h 1211792"/>
              <a:gd name="connsiteX15" fmla="*/ 5683690 w 6641041"/>
              <a:gd name="connsiteY15" fmla="*/ 1211792 h 1211792"/>
              <a:gd name="connsiteX16" fmla="*/ 4865936 w 6641041"/>
              <a:gd name="connsiteY16" fmla="*/ 1211792 h 1211792"/>
              <a:gd name="connsiteX17" fmla="*/ 4297667 w 6641041"/>
              <a:gd name="connsiteY17" fmla="*/ 1211792 h 1211792"/>
              <a:gd name="connsiteX18" fmla="*/ 3667026 w 6641041"/>
              <a:gd name="connsiteY18" fmla="*/ 1211792 h 1211792"/>
              <a:gd name="connsiteX19" fmla="*/ 2974015 w 6641041"/>
              <a:gd name="connsiteY19" fmla="*/ 1211792 h 1211792"/>
              <a:gd name="connsiteX20" fmla="*/ 2343374 w 6641041"/>
              <a:gd name="connsiteY20" fmla="*/ 1211792 h 1211792"/>
              <a:gd name="connsiteX21" fmla="*/ 1837476 w 6641041"/>
              <a:gd name="connsiteY21" fmla="*/ 1211792 h 1211792"/>
              <a:gd name="connsiteX22" fmla="*/ 1144465 w 6641041"/>
              <a:gd name="connsiteY22" fmla="*/ 1211792 h 1211792"/>
              <a:gd name="connsiteX23" fmla="*/ 201969 w 6641041"/>
              <a:gd name="connsiteY23" fmla="*/ 1211792 h 1211792"/>
              <a:gd name="connsiteX24" fmla="*/ 0 w 6641041"/>
              <a:gd name="connsiteY24" fmla="*/ 1009823 h 1211792"/>
              <a:gd name="connsiteX25" fmla="*/ 0 w 6641041"/>
              <a:gd name="connsiteY25" fmla="*/ 630132 h 1211792"/>
              <a:gd name="connsiteX26" fmla="*/ 0 w 6641041"/>
              <a:gd name="connsiteY26" fmla="*/ 201969 h 1211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641041" h="1211792" extrusionOk="0">
                <a:moveTo>
                  <a:pt x="0" y="201969"/>
                </a:moveTo>
                <a:cubicBezTo>
                  <a:pt x="-5578" y="72916"/>
                  <a:pt x="72416" y="1551"/>
                  <a:pt x="201969" y="0"/>
                </a:cubicBezTo>
                <a:cubicBezTo>
                  <a:pt x="584156" y="21929"/>
                  <a:pt x="715674" y="3"/>
                  <a:pt x="1019723" y="0"/>
                </a:cubicBezTo>
                <a:cubicBezTo>
                  <a:pt x="1323772" y="-3"/>
                  <a:pt x="1603671" y="-26120"/>
                  <a:pt x="1775105" y="0"/>
                </a:cubicBezTo>
                <a:cubicBezTo>
                  <a:pt x="1946539" y="26120"/>
                  <a:pt x="2087940" y="20513"/>
                  <a:pt x="2281003" y="0"/>
                </a:cubicBezTo>
                <a:cubicBezTo>
                  <a:pt x="2474066" y="-20513"/>
                  <a:pt x="2712479" y="415"/>
                  <a:pt x="2849273" y="0"/>
                </a:cubicBezTo>
                <a:cubicBezTo>
                  <a:pt x="2986067" y="-415"/>
                  <a:pt x="3296160" y="3502"/>
                  <a:pt x="3417542" y="0"/>
                </a:cubicBezTo>
                <a:cubicBezTo>
                  <a:pt x="3538924" y="-3502"/>
                  <a:pt x="3851391" y="21087"/>
                  <a:pt x="3985811" y="0"/>
                </a:cubicBezTo>
                <a:cubicBezTo>
                  <a:pt x="4120231" y="-21087"/>
                  <a:pt x="4634349" y="25996"/>
                  <a:pt x="4803565" y="0"/>
                </a:cubicBezTo>
                <a:cubicBezTo>
                  <a:pt x="4972781" y="-25996"/>
                  <a:pt x="5397701" y="27814"/>
                  <a:pt x="5621318" y="0"/>
                </a:cubicBezTo>
                <a:cubicBezTo>
                  <a:pt x="5844935" y="-27814"/>
                  <a:pt x="6072042" y="21317"/>
                  <a:pt x="6439072" y="0"/>
                </a:cubicBezTo>
                <a:cubicBezTo>
                  <a:pt x="6528630" y="-13465"/>
                  <a:pt x="6649820" y="93007"/>
                  <a:pt x="6641041" y="201969"/>
                </a:cubicBezTo>
                <a:cubicBezTo>
                  <a:pt x="6644668" y="322415"/>
                  <a:pt x="6645426" y="410167"/>
                  <a:pt x="6641041" y="589739"/>
                </a:cubicBezTo>
                <a:cubicBezTo>
                  <a:pt x="6636657" y="769311"/>
                  <a:pt x="6622393" y="898428"/>
                  <a:pt x="6641041" y="1009823"/>
                </a:cubicBezTo>
                <a:cubicBezTo>
                  <a:pt x="6645375" y="1132347"/>
                  <a:pt x="6558781" y="1229320"/>
                  <a:pt x="6439072" y="1211792"/>
                </a:cubicBezTo>
                <a:cubicBezTo>
                  <a:pt x="6181501" y="1231060"/>
                  <a:pt x="5893858" y="1200569"/>
                  <a:pt x="5683690" y="1211792"/>
                </a:cubicBezTo>
                <a:cubicBezTo>
                  <a:pt x="5473522" y="1223015"/>
                  <a:pt x="5186562" y="1186589"/>
                  <a:pt x="4865936" y="1211792"/>
                </a:cubicBezTo>
                <a:cubicBezTo>
                  <a:pt x="4545310" y="1236995"/>
                  <a:pt x="4539609" y="1203133"/>
                  <a:pt x="4297667" y="1211792"/>
                </a:cubicBezTo>
                <a:cubicBezTo>
                  <a:pt x="4055725" y="1220451"/>
                  <a:pt x="3827337" y="1223964"/>
                  <a:pt x="3667026" y="1211792"/>
                </a:cubicBezTo>
                <a:cubicBezTo>
                  <a:pt x="3506715" y="1199620"/>
                  <a:pt x="3301902" y="1204430"/>
                  <a:pt x="2974015" y="1211792"/>
                </a:cubicBezTo>
                <a:cubicBezTo>
                  <a:pt x="2646128" y="1219154"/>
                  <a:pt x="2622345" y="1213815"/>
                  <a:pt x="2343374" y="1211792"/>
                </a:cubicBezTo>
                <a:cubicBezTo>
                  <a:pt x="2064403" y="1209769"/>
                  <a:pt x="1996823" y="1224314"/>
                  <a:pt x="1837476" y="1211792"/>
                </a:cubicBezTo>
                <a:cubicBezTo>
                  <a:pt x="1678129" y="1199270"/>
                  <a:pt x="1397559" y="1215455"/>
                  <a:pt x="1144465" y="1211792"/>
                </a:cubicBezTo>
                <a:cubicBezTo>
                  <a:pt x="891371" y="1208129"/>
                  <a:pt x="442448" y="1174120"/>
                  <a:pt x="201969" y="1211792"/>
                </a:cubicBezTo>
                <a:cubicBezTo>
                  <a:pt x="86812" y="1211416"/>
                  <a:pt x="-11813" y="1124708"/>
                  <a:pt x="0" y="1009823"/>
                </a:cubicBezTo>
                <a:cubicBezTo>
                  <a:pt x="13772" y="908404"/>
                  <a:pt x="-4159" y="736008"/>
                  <a:pt x="0" y="630132"/>
                </a:cubicBezTo>
                <a:cubicBezTo>
                  <a:pt x="4159" y="524256"/>
                  <a:pt x="10894" y="411105"/>
                  <a:pt x="0" y="201969"/>
                </a:cubicBezTo>
                <a:close/>
              </a:path>
            </a:pathLst>
          </a:custGeom>
          <a:noFill/>
          <a:ln w="57150">
            <a:solidFill>
              <a:srgbClr val="FF0000"/>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42113829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bg>
      <p:bgPr>
        <a:solidFill>
          <a:srgbClr val="ED7D3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33843473-A16B-C0EB-2F9F-C0B8C9917E4C}"/>
              </a:ext>
            </a:extLst>
          </p:cNvPr>
          <p:cNvSpPr txBox="1">
            <a:spLocks/>
          </p:cNvSpPr>
          <p:nvPr/>
        </p:nvSpPr>
        <p:spPr>
          <a:xfrm>
            <a:off x="920617" y="440272"/>
            <a:ext cx="10721220" cy="6141216"/>
          </a:xfrm>
          <a:prstGeom prst="rect">
            <a:avLst/>
          </a:prstGeom>
          <a:solidFill>
            <a:schemeClr val="bg1"/>
          </a:solidFill>
          <a:ln>
            <a:solidFill>
              <a:schemeClr val="tx1"/>
            </a:solidFill>
          </a:ln>
        </p:spPr>
        <p:txBody>
          <a:bodyPr vert="horz" lIns="13716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Futura LT Pro Book" panose="020B0502020204020303" pitchFamily="34" charset="77"/>
                <a:ea typeface="+mj-ea"/>
                <a:cs typeface="Futura Medium" panose="020B0602020204020303" pitchFamily="34" charset="-79"/>
              </a:defRPr>
            </a:lvl1pPr>
          </a:lstStyle>
          <a:p>
            <a:pPr>
              <a:lnSpc>
                <a:spcPct val="110000"/>
              </a:lnSpc>
              <a:spcBef>
                <a:spcPts val="1000"/>
              </a:spcBef>
            </a:pPr>
            <a:endParaRPr lang="en-US" sz="2400">
              <a:latin typeface="Arial"/>
              <a:cs typeface="Arial"/>
            </a:endParaRPr>
          </a:p>
        </p:txBody>
      </p:sp>
      <p:pic>
        <p:nvPicPr>
          <p:cNvPr id="7" name="Inhaltsplatzhalter 6" descr="Ein Bild, das Text, Screenshot, Schrift, Zahl enthält.&#10;&#10;Beschreibung automatisch generiert.">
            <a:extLst>
              <a:ext uri="{FF2B5EF4-FFF2-40B4-BE49-F238E27FC236}">
                <a16:creationId xmlns:a16="http://schemas.microsoft.com/office/drawing/2014/main" id="{94E9046E-437E-5826-29D1-5F968E593F38}"/>
              </a:ext>
            </a:extLst>
          </p:cNvPr>
          <p:cNvPicPr>
            <a:picLocks noGrp="1" noChangeAspect="1"/>
          </p:cNvPicPr>
          <p:nvPr>
            <p:ph idx="1"/>
          </p:nvPr>
        </p:nvPicPr>
        <p:blipFill>
          <a:blip r:embed="rId3"/>
          <a:stretch>
            <a:fillRect/>
          </a:stretch>
        </p:blipFill>
        <p:spPr>
          <a:xfrm>
            <a:off x="960144" y="2310475"/>
            <a:ext cx="10578059" cy="4218589"/>
          </a:xfrm>
        </p:spPr>
      </p:pic>
      <p:sp>
        <p:nvSpPr>
          <p:cNvPr id="4" name="Foliennummernplatzhalter 3">
            <a:extLst>
              <a:ext uri="{FF2B5EF4-FFF2-40B4-BE49-F238E27FC236}">
                <a16:creationId xmlns:a16="http://schemas.microsoft.com/office/drawing/2014/main" id="{74A8BB32-2745-AF9C-3835-120DBF7384BC}"/>
              </a:ext>
            </a:extLst>
          </p:cNvPr>
          <p:cNvSpPr>
            <a:spLocks noGrp="1"/>
          </p:cNvSpPr>
          <p:nvPr>
            <p:ph type="sldNum" sz="quarter" idx="12"/>
          </p:nvPr>
        </p:nvSpPr>
        <p:spPr/>
        <p:txBody>
          <a:bodyPr/>
          <a:lstStyle/>
          <a:p>
            <a:fld id="{CE68A0BE-C123-194B-B38C-82F5486B51C9}" type="slidenum">
              <a:rPr lang="de-DE" smtClean="0"/>
              <a:t>43</a:t>
            </a:fld>
            <a:endParaRPr lang="de-DE"/>
          </a:p>
        </p:txBody>
      </p:sp>
      <p:pic>
        <p:nvPicPr>
          <p:cNvPr id="8" name="Grafik 7" descr="Ein Bild, das Text, Zahl, Schrift, Screenshot enthält.&#10;&#10;Beschreibung automatisch generiert.">
            <a:extLst>
              <a:ext uri="{FF2B5EF4-FFF2-40B4-BE49-F238E27FC236}">
                <a16:creationId xmlns:a16="http://schemas.microsoft.com/office/drawing/2014/main" id="{C1E75F10-831D-466F-25F5-DD751B935967}"/>
              </a:ext>
            </a:extLst>
          </p:cNvPr>
          <p:cNvPicPr>
            <a:picLocks noChangeAspect="1"/>
          </p:cNvPicPr>
          <p:nvPr/>
        </p:nvPicPr>
        <p:blipFill>
          <a:blip r:embed="rId4"/>
          <a:stretch>
            <a:fillRect/>
          </a:stretch>
        </p:blipFill>
        <p:spPr>
          <a:xfrm>
            <a:off x="1017294" y="621395"/>
            <a:ext cx="10388183" cy="3691264"/>
          </a:xfrm>
          <a:prstGeom prst="rect">
            <a:avLst/>
          </a:prstGeom>
        </p:spPr>
      </p:pic>
      <mc:AlternateContent xmlns:mc="http://schemas.openxmlformats.org/markup-compatibility/2006" xmlns:p14="http://schemas.microsoft.com/office/powerpoint/2010/main">
        <mc:Choice Requires="p14">
          <p:contentPart p14:bwMode="auto" r:id="rId5">
            <p14:nvContentPartPr>
              <p14:cNvPr id="2" name="Freihand 1">
                <a:extLst>
                  <a:ext uri="{FF2B5EF4-FFF2-40B4-BE49-F238E27FC236}">
                    <a16:creationId xmlns:a16="http://schemas.microsoft.com/office/drawing/2014/main" id="{02BB03F0-0897-00C7-B80C-2DD196262620}"/>
                  </a:ext>
                </a:extLst>
              </p14:cNvPr>
              <p14:cNvContentPartPr/>
              <p14:nvPr/>
            </p14:nvContentPartPr>
            <p14:xfrm>
              <a:off x="1238552" y="5524019"/>
              <a:ext cx="9702037" cy="186003"/>
            </p14:xfrm>
          </p:contentPart>
        </mc:Choice>
        <mc:Fallback xmlns="">
          <p:pic>
            <p:nvPicPr>
              <p:cNvPr id="2" name="Freihand 1">
                <a:extLst>
                  <a:ext uri="{FF2B5EF4-FFF2-40B4-BE49-F238E27FC236}">
                    <a16:creationId xmlns:a16="http://schemas.microsoft.com/office/drawing/2014/main" id="{02BB03F0-0897-00C7-B80C-2DD196262620}"/>
                  </a:ext>
                </a:extLst>
              </p:cNvPr>
              <p:cNvPicPr/>
              <p:nvPr/>
            </p:nvPicPr>
            <p:blipFill>
              <a:blip r:embed="rId6"/>
              <a:stretch>
                <a:fillRect/>
              </a:stretch>
            </p:blipFill>
            <p:spPr>
              <a:xfrm>
                <a:off x="1184554" y="5416087"/>
                <a:ext cx="9809673" cy="401507"/>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3" name="Freihand 2">
                <a:extLst>
                  <a:ext uri="{FF2B5EF4-FFF2-40B4-BE49-F238E27FC236}">
                    <a16:creationId xmlns:a16="http://schemas.microsoft.com/office/drawing/2014/main" id="{0CC78922-808C-0D49-B6B1-B99D55B6C692}"/>
                  </a:ext>
                </a:extLst>
              </p14:cNvPr>
              <p14:cNvContentPartPr/>
              <p14:nvPr/>
            </p14:nvContentPartPr>
            <p14:xfrm>
              <a:off x="2731737" y="2899224"/>
              <a:ext cx="1253262" cy="16466"/>
            </p14:xfrm>
          </p:contentPart>
        </mc:Choice>
        <mc:Fallback xmlns="">
          <p:pic>
            <p:nvPicPr>
              <p:cNvPr id="3" name="Freihand 2">
                <a:extLst>
                  <a:ext uri="{FF2B5EF4-FFF2-40B4-BE49-F238E27FC236}">
                    <a16:creationId xmlns:a16="http://schemas.microsoft.com/office/drawing/2014/main" id="{0CC78922-808C-0D49-B6B1-B99D55B6C692}"/>
                  </a:ext>
                </a:extLst>
              </p:cNvPr>
              <p:cNvPicPr/>
              <p:nvPr/>
            </p:nvPicPr>
            <p:blipFill>
              <a:blip r:embed="rId8"/>
              <a:stretch>
                <a:fillRect/>
              </a:stretch>
            </p:blipFill>
            <p:spPr>
              <a:xfrm>
                <a:off x="2677764" y="2794122"/>
                <a:ext cx="1360849" cy="226320"/>
              </a:xfrm>
              <a:prstGeom prst="rect">
                <a:avLst/>
              </a:prstGeom>
            </p:spPr>
          </p:pic>
        </mc:Fallback>
      </mc:AlternateContent>
      <p:sp>
        <p:nvSpPr>
          <p:cNvPr id="9" name="Content Placeholder 2">
            <a:extLst>
              <a:ext uri="{FF2B5EF4-FFF2-40B4-BE49-F238E27FC236}">
                <a16:creationId xmlns:a16="http://schemas.microsoft.com/office/drawing/2014/main" id="{6017D108-EBE5-06DF-78B0-A37488F1B67C}"/>
              </a:ext>
            </a:extLst>
          </p:cNvPr>
          <p:cNvSpPr txBox="1">
            <a:spLocks/>
          </p:cNvSpPr>
          <p:nvPr/>
        </p:nvSpPr>
        <p:spPr>
          <a:xfrm>
            <a:off x="881001" y="6645263"/>
            <a:ext cx="4209885" cy="25107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Futura LT Pro Book" panose="020B05020202040203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Futura LT Pro Book" panose="020B05020202040203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utura LT Pro Book" panose="020B05020202040203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utura LT Pro Book" panose="020B05020202040203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utura LT Pro Book" panose="020B05020202040203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000">
                <a:latin typeface="Futura LT Pro Book"/>
              </a:rPr>
              <a:t>source: [9]</a:t>
            </a:r>
            <a:endParaRPr lang="en-DE" sz="1000">
              <a:latin typeface="Futura LT Pro Book"/>
            </a:endParaRPr>
          </a:p>
        </p:txBody>
      </p:sp>
    </p:spTree>
    <p:extLst>
      <p:ext uri="{BB962C8B-B14F-4D97-AF65-F5344CB8AC3E}">
        <p14:creationId xmlns:p14="http://schemas.microsoft.com/office/powerpoint/2010/main" val="181881557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bg>
      <p:bgPr>
        <a:solidFill>
          <a:srgbClr val="ED7D31"/>
        </a:solidFill>
        <a:effectLst/>
      </p:bgPr>
    </p:bg>
    <p:spTree>
      <p:nvGrpSpPr>
        <p:cNvPr id="1" name=""/>
        <p:cNvGrpSpPr/>
        <p:nvPr/>
      </p:nvGrpSpPr>
      <p:grpSpPr>
        <a:xfrm>
          <a:off x="0" y="0"/>
          <a:ext cx="0" cy="0"/>
          <a:chOff x="0" y="0"/>
          <a:chExt cx="0" cy="0"/>
        </a:xfrm>
      </p:grpSpPr>
      <p:sp>
        <p:nvSpPr>
          <p:cNvPr id="20" name="Title 1">
            <a:extLst>
              <a:ext uri="{FF2B5EF4-FFF2-40B4-BE49-F238E27FC236}">
                <a16:creationId xmlns:a16="http://schemas.microsoft.com/office/drawing/2014/main" id="{9A16384E-A84D-BA1A-4E0F-5DDC4A13A1C4}"/>
              </a:ext>
            </a:extLst>
          </p:cNvPr>
          <p:cNvSpPr txBox="1">
            <a:spLocks/>
          </p:cNvSpPr>
          <p:nvPr/>
        </p:nvSpPr>
        <p:spPr>
          <a:xfrm>
            <a:off x="920617" y="440272"/>
            <a:ext cx="10721220" cy="6141216"/>
          </a:xfrm>
          <a:prstGeom prst="rect">
            <a:avLst/>
          </a:prstGeom>
          <a:solidFill>
            <a:schemeClr val="bg1"/>
          </a:solidFill>
          <a:ln>
            <a:solidFill>
              <a:schemeClr val="tx1"/>
            </a:solidFill>
          </a:ln>
        </p:spPr>
        <p:txBody>
          <a:bodyPr vert="horz" lIns="13716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Futura LT Pro Book" panose="020B0502020204020303" pitchFamily="34" charset="77"/>
                <a:ea typeface="+mj-ea"/>
                <a:cs typeface="Futura Medium" panose="020B0602020204020303" pitchFamily="34" charset="-79"/>
              </a:defRPr>
            </a:lvl1pPr>
          </a:lstStyle>
          <a:p>
            <a:pPr>
              <a:lnSpc>
                <a:spcPct val="110000"/>
              </a:lnSpc>
              <a:spcBef>
                <a:spcPts val="1000"/>
              </a:spcBef>
            </a:pPr>
            <a:endParaRPr lang="en-US" sz="2400">
              <a:latin typeface="Arial"/>
              <a:cs typeface="Arial"/>
            </a:endParaRPr>
          </a:p>
        </p:txBody>
      </p:sp>
      <p:pic>
        <p:nvPicPr>
          <p:cNvPr id="7" name="Inhaltsplatzhalter 6" descr="Ein Bild, das Text, Screenshot, Schrift, Zahl enthält.&#10;&#10;Beschreibung automatisch generiert.">
            <a:extLst>
              <a:ext uri="{FF2B5EF4-FFF2-40B4-BE49-F238E27FC236}">
                <a16:creationId xmlns:a16="http://schemas.microsoft.com/office/drawing/2014/main" id="{94E9046E-437E-5826-29D1-5F968E593F38}"/>
              </a:ext>
            </a:extLst>
          </p:cNvPr>
          <p:cNvPicPr>
            <a:picLocks noGrp="1" noChangeAspect="1"/>
          </p:cNvPicPr>
          <p:nvPr>
            <p:ph idx="1"/>
          </p:nvPr>
        </p:nvPicPr>
        <p:blipFill>
          <a:blip r:embed="rId3"/>
          <a:stretch>
            <a:fillRect/>
          </a:stretch>
        </p:blipFill>
        <p:spPr>
          <a:xfrm>
            <a:off x="960144" y="2310475"/>
            <a:ext cx="10578059" cy="4218589"/>
          </a:xfrm>
        </p:spPr>
      </p:pic>
      <p:sp>
        <p:nvSpPr>
          <p:cNvPr id="4" name="Foliennummernplatzhalter 3">
            <a:extLst>
              <a:ext uri="{FF2B5EF4-FFF2-40B4-BE49-F238E27FC236}">
                <a16:creationId xmlns:a16="http://schemas.microsoft.com/office/drawing/2014/main" id="{74A8BB32-2745-AF9C-3835-120DBF7384BC}"/>
              </a:ext>
            </a:extLst>
          </p:cNvPr>
          <p:cNvSpPr>
            <a:spLocks noGrp="1"/>
          </p:cNvSpPr>
          <p:nvPr>
            <p:ph type="sldNum" sz="quarter" idx="12"/>
          </p:nvPr>
        </p:nvSpPr>
        <p:spPr/>
        <p:txBody>
          <a:bodyPr/>
          <a:lstStyle/>
          <a:p>
            <a:fld id="{CE68A0BE-C123-194B-B38C-82F5486B51C9}" type="slidenum">
              <a:rPr lang="de-DE" smtClean="0"/>
              <a:t>44</a:t>
            </a:fld>
            <a:endParaRPr lang="de-DE"/>
          </a:p>
        </p:txBody>
      </p:sp>
      <p:pic>
        <p:nvPicPr>
          <p:cNvPr id="8" name="Grafik 7" descr="Ein Bild, das Text, Zahl, Schrift, Screenshot enthält.&#10;&#10;Beschreibung automatisch generiert.">
            <a:extLst>
              <a:ext uri="{FF2B5EF4-FFF2-40B4-BE49-F238E27FC236}">
                <a16:creationId xmlns:a16="http://schemas.microsoft.com/office/drawing/2014/main" id="{C1E75F10-831D-466F-25F5-DD751B935967}"/>
              </a:ext>
            </a:extLst>
          </p:cNvPr>
          <p:cNvPicPr>
            <a:picLocks noChangeAspect="1"/>
          </p:cNvPicPr>
          <p:nvPr/>
        </p:nvPicPr>
        <p:blipFill>
          <a:blip r:embed="rId4"/>
          <a:stretch>
            <a:fillRect/>
          </a:stretch>
        </p:blipFill>
        <p:spPr>
          <a:xfrm>
            <a:off x="1017294" y="621395"/>
            <a:ext cx="10388183" cy="3691264"/>
          </a:xfrm>
          <a:prstGeom prst="rect">
            <a:avLst/>
          </a:prstGeom>
        </p:spPr>
      </p:pic>
      <mc:AlternateContent xmlns:mc="http://schemas.openxmlformats.org/markup-compatibility/2006" xmlns:p14="http://schemas.microsoft.com/office/powerpoint/2010/main">
        <mc:Choice Requires="p14">
          <p:contentPart p14:bwMode="auto" r:id="rId5">
            <p14:nvContentPartPr>
              <p14:cNvPr id="2" name="Freihand 1">
                <a:extLst>
                  <a:ext uri="{FF2B5EF4-FFF2-40B4-BE49-F238E27FC236}">
                    <a16:creationId xmlns:a16="http://schemas.microsoft.com/office/drawing/2014/main" id="{02BB03F0-0897-00C7-B80C-2DD196262620}"/>
                  </a:ext>
                </a:extLst>
              </p14:cNvPr>
              <p14:cNvContentPartPr/>
              <p14:nvPr/>
            </p14:nvContentPartPr>
            <p14:xfrm>
              <a:off x="1238552" y="5524019"/>
              <a:ext cx="9702037" cy="186003"/>
            </p14:xfrm>
          </p:contentPart>
        </mc:Choice>
        <mc:Fallback xmlns="">
          <p:pic>
            <p:nvPicPr>
              <p:cNvPr id="2" name="Freihand 1">
                <a:extLst>
                  <a:ext uri="{FF2B5EF4-FFF2-40B4-BE49-F238E27FC236}">
                    <a16:creationId xmlns:a16="http://schemas.microsoft.com/office/drawing/2014/main" id="{02BB03F0-0897-00C7-B80C-2DD196262620}"/>
                  </a:ext>
                </a:extLst>
              </p:cNvPr>
              <p:cNvPicPr/>
              <p:nvPr/>
            </p:nvPicPr>
            <p:blipFill>
              <a:blip r:embed="rId6"/>
              <a:stretch>
                <a:fillRect/>
              </a:stretch>
            </p:blipFill>
            <p:spPr>
              <a:xfrm>
                <a:off x="1184554" y="5416087"/>
                <a:ext cx="9809673" cy="401507"/>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3" name="Freihand 2">
                <a:extLst>
                  <a:ext uri="{FF2B5EF4-FFF2-40B4-BE49-F238E27FC236}">
                    <a16:creationId xmlns:a16="http://schemas.microsoft.com/office/drawing/2014/main" id="{0CC78922-808C-0D49-B6B1-B99D55B6C692}"/>
                  </a:ext>
                </a:extLst>
              </p14:cNvPr>
              <p14:cNvContentPartPr/>
              <p14:nvPr/>
            </p14:nvContentPartPr>
            <p14:xfrm>
              <a:off x="2731737" y="2899224"/>
              <a:ext cx="1253262" cy="16466"/>
            </p14:xfrm>
          </p:contentPart>
        </mc:Choice>
        <mc:Fallback xmlns="">
          <p:pic>
            <p:nvPicPr>
              <p:cNvPr id="3" name="Freihand 2">
                <a:extLst>
                  <a:ext uri="{FF2B5EF4-FFF2-40B4-BE49-F238E27FC236}">
                    <a16:creationId xmlns:a16="http://schemas.microsoft.com/office/drawing/2014/main" id="{0CC78922-808C-0D49-B6B1-B99D55B6C692}"/>
                  </a:ext>
                </a:extLst>
              </p:cNvPr>
              <p:cNvPicPr/>
              <p:nvPr/>
            </p:nvPicPr>
            <p:blipFill>
              <a:blip r:embed="rId8"/>
              <a:stretch>
                <a:fillRect/>
              </a:stretch>
            </p:blipFill>
            <p:spPr>
              <a:xfrm>
                <a:off x="2677764" y="2794122"/>
                <a:ext cx="1360849" cy="226320"/>
              </a:xfrm>
              <a:prstGeom prst="rect">
                <a:avLst/>
              </a:prstGeom>
            </p:spPr>
          </p:pic>
        </mc:Fallback>
      </mc:AlternateContent>
      <p:sp>
        <p:nvSpPr>
          <p:cNvPr id="16" name="Title 1">
            <a:extLst>
              <a:ext uri="{FF2B5EF4-FFF2-40B4-BE49-F238E27FC236}">
                <a16:creationId xmlns:a16="http://schemas.microsoft.com/office/drawing/2014/main" id="{18CE931D-E8FA-2C6F-03E2-9148E39D2C89}"/>
              </a:ext>
            </a:extLst>
          </p:cNvPr>
          <p:cNvSpPr txBox="1">
            <a:spLocks/>
          </p:cNvSpPr>
          <p:nvPr/>
        </p:nvSpPr>
        <p:spPr>
          <a:xfrm>
            <a:off x="4089569" y="204415"/>
            <a:ext cx="8060268" cy="4484169"/>
          </a:xfrm>
          <a:prstGeom prst="rect">
            <a:avLst/>
          </a:prstGeom>
          <a:solidFill>
            <a:schemeClr val="bg1"/>
          </a:solidFill>
          <a:ln>
            <a:solidFill>
              <a:schemeClr val="tx1"/>
            </a:solidFill>
          </a:ln>
        </p:spPr>
        <p:txBody>
          <a:bodyPr vert="horz" lIns="13716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Futura LT Pro Book" panose="020B0502020204020303" pitchFamily="34" charset="77"/>
                <a:ea typeface="+mj-ea"/>
                <a:cs typeface="Futura Medium" panose="020B0602020204020303" pitchFamily="34" charset="-79"/>
              </a:defRPr>
            </a:lvl1pPr>
          </a:lstStyle>
          <a:p>
            <a:pPr>
              <a:lnSpc>
                <a:spcPct val="110000"/>
              </a:lnSpc>
              <a:spcBef>
                <a:spcPts val="1000"/>
              </a:spcBef>
            </a:pPr>
            <a:endParaRPr lang="en-US" sz="2400">
              <a:latin typeface="Arial"/>
              <a:cs typeface="Arial"/>
            </a:endParaRPr>
          </a:p>
        </p:txBody>
      </p:sp>
      <p:pic>
        <p:nvPicPr>
          <p:cNvPr id="6" name="Inhaltsplatzhalter 6" descr="Ein Bild, das Text, Screenshot, Schrift, Zahl enthält.&#10;&#10;Beschreibung automatisch generiert.">
            <a:extLst>
              <a:ext uri="{FF2B5EF4-FFF2-40B4-BE49-F238E27FC236}">
                <a16:creationId xmlns:a16="http://schemas.microsoft.com/office/drawing/2014/main" id="{D800C11C-44EB-9EDD-6368-EBE41A2E8E82}"/>
              </a:ext>
            </a:extLst>
          </p:cNvPr>
          <p:cNvPicPr>
            <a:picLocks noChangeAspect="1"/>
          </p:cNvPicPr>
          <p:nvPr/>
        </p:nvPicPr>
        <p:blipFill>
          <a:blip r:embed="rId9"/>
          <a:stretch>
            <a:fillRect/>
          </a:stretch>
        </p:blipFill>
        <p:spPr>
          <a:xfrm>
            <a:off x="4151249" y="243925"/>
            <a:ext cx="7958552" cy="4437393"/>
          </a:xfrm>
          <a:prstGeom prst="rect">
            <a:avLst/>
          </a:prstGeom>
        </p:spPr>
      </p:pic>
      <p:sp>
        <p:nvSpPr>
          <p:cNvPr id="10" name="Pfeil: nach links 9">
            <a:extLst>
              <a:ext uri="{FF2B5EF4-FFF2-40B4-BE49-F238E27FC236}">
                <a16:creationId xmlns:a16="http://schemas.microsoft.com/office/drawing/2014/main" id="{3EC32058-C80C-4ED2-3D6F-2110D79001B0}"/>
              </a:ext>
            </a:extLst>
          </p:cNvPr>
          <p:cNvSpPr/>
          <p:nvPr/>
        </p:nvSpPr>
        <p:spPr>
          <a:xfrm rot="6480000">
            <a:off x="3380455" y="3547061"/>
            <a:ext cx="3020475" cy="576000"/>
          </a:xfrm>
          <a:prstGeom prst="left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de-DE">
                <a:solidFill>
                  <a:schemeClr val="tx1"/>
                </a:solidFill>
                <a:cs typeface="Calibri"/>
              </a:rPr>
              <a:t>?</a:t>
            </a:r>
            <a:endParaRPr lang="de-DE">
              <a:solidFill>
                <a:schemeClr val="tx1"/>
              </a:solidFill>
            </a:endParaRPr>
          </a:p>
        </p:txBody>
      </p:sp>
      <mc:AlternateContent xmlns:mc="http://schemas.openxmlformats.org/markup-compatibility/2006" xmlns:p14="http://schemas.microsoft.com/office/powerpoint/2010/main">
        <mc:Choice Requires="p14">
          <p:contentPart p14:bwMode="auto" r:id="rId10">
            <p14:nvContentPartPr>
              <p14:cNvPr id="12" name="Freihand 11">
                <a:extLst>
                  <a:ext uri="{FF2B5EF4-FFF2-40B4-BE49-F238E27FC236}">
                    <a16:creationId xmlns:a16="http://schemas.microsoft.com/office/drawing/2014/main" id="{98E03B35-C67F-8CD4-350E-82607F2B39D9}"/>
                  </a:ext>
                </a:extLst>
              </p14:cNvPr>
              <p14:cNvContentPartPr/>
              <p14:nvPr/>
            </p14:nvContentPartPr>
            <p14:xfrm>
              <a:off x="4461172" y="1905708"/>
              <a:ext cx="7186014" cy="149220"/>
            </p14:xfrm>
          </p:contentPart>
        </mc:Choice>
        <mc:Fallback xmlns="">
          <p:pic>
            <p:nvPicPr>
              <p:cNvPr id="12" name="Freihand 11">
                <a:extLst>
                  <a:ext uri="{FF2B5EF4-FFF2-40B4-BE49-F238E27FC236}">
                    <a16:creationId xmlns:a16="http://schemas.microsoft.com/office/drawing/2014/main" id="{98E03B35-C67F-8CD4-350E-82607F2B39D9}"/>
                  </a:ext>
                </a:extLst>
              </p:cNvPr>
              <p:cNvPicPr/>
              <p:nvPr/>
            </p:nvPicPr>
            <p:blipFill>
              <a:blip r:embed="rId11"/>
              <a:stretch>
                <a:fillRect/>
              </a:stretch>
            </p:blipFill>
            <p:spPr>
              <a:xfrm>
                <a:off x="4407174" y="1797838"/>
                <a:ext cx="7293649" cy="3646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3" name="Freihand 12">
                <a:extLst>
                  <a:ext uri="{FF2B5EF4-FFF2-40B4-BE49-F238E27FC236}">
                    <a16:creationId xmlns:a16="http://schemas.microsoft.com/office/drawing/2014/main" id="{D53FFBA7-7D89-7255-EF84-CE08067D77D9}"/>
                  </a:ext>
                </a:extLst>
              </p14:cNvPr>
              <p14:cNvContentPartPr/>
              <p14:nvPr/>
            </p14:nvContentPartPr>
            <p14:xfrm>
              <a:off x="5395985" y="716615"/>
              <a:ext cx="12095" cy="12095"/>
            </p14:xfrm>
          </p:contentPart>
        </mc:Choice>
        <mc:Fallback xmlns="">
          <p:pic>
            <p:nvPicPr>
              <p:cNvPr id="13" name="Freihand 12">
                <a:extLst>
                  <a:ext uri="{FF2B5EF4-FFF2-40B4-BE49-F238E27FC236}">
                    <a16:creationId xmlns:a16="http://schemas.microsoft.com/office/drawing/2014/main" id="{D53FFBA7-7D89-7255-EF84-CE08067D77D9}"/>
                  </a:ext>
                </a:extLst>
              </p:cNvPr>
              <p:cNvPicPr/>
              <p:nvPr/>
            </p:nvPicPr>
            <p:blipFill>
              <a:blip r:embed="rId13"/>
              <a:stretch>
                <a:fillRect/>
              </a:stretch>
            </p:blipFill>
            <p:spPr>
              <a:xfrm>
                <a:off x="3581735" y="-2911885"/>
                <a:ext cx="3628500" cy="72570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7" name="Freihand 16">
                <a:extLst>
                  <a:ext uri="{FF2B5EF4-FFF2-40B4-BE49-F238E27FC236}">
                    <a16:creationId xmlns:a16="http://schemas.microsoft.com/office/drawing/2014/main" id="{F179543A-7292-71EA-E2EC-B8727586ED78}"/>
                  </a:ext>
                </a:extLst>
              </p14:cNvPr>
              <p14:cNvContentPartPr/>
              <p14:nvPr/>
            </p14:nvContentPartPr>
            <p14:xfrm>
              <a:off x="4461171" y="2159707"/>
              <a:ext cx="7186014" cy="149220"/>
            </p14:xfrm>
          </p:contentPart>
        </mc:Choice>
        <mc:Fallback xmlns="">
          <p:pic>
            <p:nvPicPr>
              <p:cNvPr id="17" name="Freihand 16">
                <a:extLst>
                  <a:ext uri="{FF2B5EF4-FFF2-40B4-BE49-F238E27FC236}">
                    <a16:creationId xmlns:a16="http://schemas.microsoft.com/office/drawing/2014/main" id="{F179543A-7292-71EA-E2EC-B8727586ED78}"/>
                  </a:ext>
                </a:extLst>
              </p:cNvPr>
              <p:cNvPicPr/>
              <p:nvPr/>
            </p:nvPicPr>
            <p:blipFill>
              <a:blip r:embed="rId11"/>
              <a:stretch>
                <a:fillRect/>
              </a:stretch>
            </p:blipFill>
            <p:spPr>
              <a:xfrm>
                <a:off x="4407173" y="2051837"/>
                <a:ext cx="7293649" cy="364600"/>
              </a:xfrm>
              <a:prstGeom prst="rect">
                <a:avLst/>
              </a:prstGeom>
            </p:spPr>
          </p:pic>
        </mc:Fallback>
      </mc:AlternateContent>
      <p:sp>
        <p:nvSpPr>
          <p:cNvPr id="18" name="Textfeld 17">
            <a:extLst>
              <a:ext uri="{FF2B5EF4-FFF2-40B4-BE49-F238E27FC236}">
                <a16:creationId xmlns:a16="http://schemas.microsoft.com/office/drawing/2014/main" id="{E3789BAC-8E57-4E0E-724E-A06B181268BF}"/>
              </a:ext>
            </a:extLst>
          </p:cNvPr>
          <p:cNvSpPr txBox="1"/>
          <p:nvPr/>
        </p:nvSpPr>
        <p:spPr>
          <a:xfrm rot="16200000">
            <a:off x="-2944037" y="2762356"/>
            <a:ext cx="6869185"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e-DE" sz="4400">
                <a:latin typeface="Arial"/>
                <a:cs typeface="Arial"/>
              </a:rPr>
              <a:t>MSA </a:t>
            </a:r>
            <a:r>
              <a:rPr lang="de-DE" sz="4400" err="1">
                <a:latin typeface="Arial"/>
                <a:cs typeface="Arial"/>
              </a:rPr>
              <a:t>can</a:t>
            </a:r>
            <a:r>
              <a:rPr lang="de-DE" sz="4400">
                <a:latin typeface="Arial"/>
                <a:cs typeface="Arial"/>
              </a:rPr>
              <a:t> </a:t>
            </a:r>
            <a:r>
              <a:rPr lang="de-DE" sz="4400" err="1">
                <a:latin typeface="Arial"/>
                <a:cs typeface="Arial"/>
              </a:rPr>
              <a:t>be</a:t>
            </a:r>
            <a:r>
              <a:rPr lang="de-DE" sz="4400">
                <a:latin typeface="Arial"/>
                <a:cs typeface="Arial"/>
              </a:rPr>
              <a:t> a </a:t>
            </a:r>
            <a:r>
              <a:rPr lang="de-DE" sz="4200" err="1">
                <a:latin typeface="Arial"/>
                <a:cs typeface="Arial"/>
              </a:rPr>
              <a:t>nightmare</a:t>
            </a:r>
            <a:endParaRPr lang="de-DE" sz="4200">
              <a:latin typeface="Arial"/>
              <a:cs typeface="Arial"/>
            </a:endParaRPr>
          </a:p>
        </p:txBody>
      </p:sp>
      <p:sp>
        <p:nvSpPr>
          <p:cNvPr id="9" name="Content Placeholder 2">
            <a:extLst>
              <a:ext uri="{FF2B5EF4-FFF2-40B4-BE49-F238E27FC236}">
                <a16:creationId xmlns:a16="http://schemas.microsoft.com/office/drawing/2014/main" id="{23BFB0AF-7DE8-9D42-9509-48D4A8CB39ED}"/>
              </a:ext>
            </a:extLst>
          </p:cNvPr>
          <p:cNvSpPr txBox="1">
            <a:spLocks/>
          </p:cNvSpPr>
          <p:nvPr/>
        </p:nvSpPr>
        <p:spPr>
          <a:xfrm>
            <a:off x="881001" y="6645263"/>
            <a:ext cx="4209885" cy="25107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Futura LT Pro Book" panose="020B05020202040203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Futura LT Pro Book" panose="020B05020202040203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utura LT Pro Book" panose="020B05020202040203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utura LT Pro Book" panose="020B05020202040203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utura LT Pro Book" panose="020B05020202040203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000">
                <a:latin typeface="Futura LT Pro Book"/>
              </a:rPr>
              <a:t>source: [9]</a:t>
            </a:r>
            <a:endParaRPr lang="en-DE" sz="1000">
              <a:latin typeface="Futura LT Pro Book"/>
            </a:endParaRPr>
          </a:p>
        </p:txBody>
      </p:sp>
    </p:spTree>
    <p:extLst>
      <p:ext uri="{BB962C8B-B14F-4D97-AF65-F5344CB8AC3E}">
        <p14:creationId xmlns:p14="http://schemas.microsoft.com/office/powerpoint/2010/main" val="79055984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EB178D-18BD-33B3-C009-E00BD9F3BDAF}"/>
              </a:ext>
            </a:extLst>
          </p:cNvPr>
          <p:cNvSpPr>
            <a:spLocks noGrp="1"/>
          </p:cNvSpPr>
          <p:nvPr>
            <p:ph type="title"/>
          </p:nvPr>
        </p:nvSpPr>
        <p:spPr>
          <a:xfrm>
            <a:off x="631825" y="449791"/>
            <a:ext cx="11510433" cy="1336145"/>
          </a:xfrm>
        </p:spPr>
        <p:txBody>
          <a:bodyPr>
            <a:normAutofit/>
          </a:bodyPr>
          <a:lstStyle/>
          <a:p>
            <a:r>
              <a:rPr lang="de-DE" sz="3400" b="1" err="1">
                <a:latin typeface="Arial"/>
                <a:cs typeface="Arial"/>
              </a:rPr>
              <a:t>more</a:t>
            </a:r>
            <a:r>
              <a:rPr lang="de-DE" sz="3400" b="1">
                <a:latin typeface="Arial"/>
                <a:cs typeface="Arial"/>
              </a:rPr>
              <a:t> </a:t>
            </a:r>
            <a:r>
              <a:rPr lang="de-DE" sz="3400" b="1" err="1">
                <a:latin typeface="Arial"/>
                <a:cs typeface="Arial"/>
              </a:rPr>
              <a:t>bandwidth</a:t>
            </a:r>
            <a:r>
              <a:rPr lang="de-DE" sz="3400" b="1">
                <a:latin typeface="Arial"/>
                <a:cs typeface="Arial"/>
              </a:rPr>
              <a:t> </a:t>
            </a:r>
            <a:r>
              <a:rPr lang="de-DE" sz="3400" b="1" err="1">
                <a:latin typeface="Arial"/>
                <a:cs typeface="Arial"/>
              </a:rPr>
              <a:t>for</a:t>
            </a:r>
            <a:r>
              <a:rPr lang="de-DE" sz="3400" b="1">
                <a:latin typeface="Arial"/>
                <a:cs typeface="Arial"/>
              </a:rPr>
              <a:t> 800G, 1.6T </a:t>
            </a:r>
            <a:r>
              <a:rPr lang="de-DE" sz="3400" b="1" err="1">
                <a:latin typeface="Arial"/>
                <a:cs typeface="Arial"/>
              </a:rPr>
              <a:t>or</a:t>
            </a:r>
            <a:r>
              <a:rPr lang="de-DE" sz="3400" b="1">
                <a:latin typeface="Arial"/>
                <a:cs typeface="Arial"/>
              </a:rPr>
              <a:t> 3.2T </a:t>
            </a:r>
            <a:r>
              <a:rPr lang="de-DE" sz="3400" b="1" err="1">
                <a:latin typeface="Arial"/>
                <a:cs typeface="Arial"/>
              </a:rPr>
              <a:t>with</a:t>
            </a:r>
            <a:r>
              <a:rPr lang="de-DE" sz="3400" b="1">
                <a:latin typeface="Arial"/>
                <a:cs typeface="Arial"/>
              </a:rPr>
              <a:t> </a:t>
            </a:r>
            <a:r>
              <a:rPr lang="de-DE" sz="3400" b="1" err="1">
                <a:latin typeface="Arial"/>
                <a:cs typeface="Arial"/>
              </a:rPr>
              <a:t>coherent</a:t>
            </a:r>
          </a:p>
          <a:p>
            <a:endParaRPr lang="de-DE" sz="3400">
              <a:latin typeface="Arial"/>
              <a:cs typeface="Arial"/>
            </a:endParaRPr>
          </a:p>
        </p:txBody>
      </p:sp>
      <p:sp>
        <p:nvSpPr>
          <p:cNvPr id="4" name="Date Placeholder 3">
            <a:extLst>
              <a:ext uri="{FF2B5EF4-FFF2-40B4-BE49-F238E27FC236}">
                <a16:creationId xmlns:a16="http://schemas.microsoft.com/office/drawing/2014/main" id="{C73E73E2-DABA-0AA1-31B6-777D93CCC2C3}"/>
              </a:ext>
            </a:extLst>
          </p:cNvPr>
          <p:cNvSpPr>
            <a:spLocks noGrp="1"/>
          </p:cNvSpPr>
          <p:nvPr>
            <p:ph type="dt" sz="half" idx="2"/>
          </p:nvPr>
        </p:nvSpPr>
        <p:spPr>
          <a:xfrm>
            <a:off x="84117" y="6528503"/>
            <a:ext cx="2743200" cy="365125"/>
          </a:xfrm>
        </p:spPr>
        <p:txBody>
          <a:bodyPr/>
          <a:lstStyle/>
          <a:p>
            <a:fld id="{7E9AA530-B9BE-F047-B05C-ACC2D58FB1E8}" type="datetime1">
              <a:rPr lang="de-DE" smtClean="0"/>
              <a:t>04.11.2024</a:t>
            </a:fld>
            <a:endParaRPr lang="de-DE"/>
          </a:p>
        </p:txBody>
      </p:sp>
      <p:sp>
        <p:nvSpPr>
          <p:cNvPr id="6" name="Slide Number Placeholder 5">
            <a:extLst>
              <a:ext uri="{FF2B5EF4-FFF2-40B4-BE49-F238E27FC236}">
                <a16:creationId xmlns:a16="http://schemas.microsoft.com/office/drawing/2014/main" id="{7EA9F8EC-1789-9E3D-A909-FD85E8345248}"/>
              </a:ext>
            </a:extLst>
          </p:cNvPr>
          <p:cNvSpPr>
            <a:spLocks noGrp="1"/>
          </p:cNvSpPr>
          <p:nvPr>
            <p:ph type="sldNum" sz="quarter" idx="12"/>
          </p:nvPr>
        </p:nvSpPr>
        <p:spPr/>
        <p:txBody>
          <a:bodyPr/>
          <a:lstStyle/>
          <a:p>
            <a:fld id="{CE68A0BE-C123-194B-B38C-82F5486B51C9}" type="slidenum">
              <a:rPr lang="de-DE" smtClean="0">
                <a:latin typeface="Arial"/>
                <a:cs typeface="Arial"/>
              </a:rPr>
              <a:t>45</a:t>
            </a:fld>
            <a:endParaRPr lang="de-DE">
              <a:latin typeface="Arial"/>
              <a:cs typeface="Arial"/>
            </a:endParaRPr>
          </a:p>
        </p:txBody>
      </p:sp>
      <p:sp>
        <p:nvSpPr>
          <p:cNvPr id="7" name="Footer Placeholder 3">
            <a:extLst>
              <a:ext uri="{FF2B5EF4-FFF2-40B4-BE49-F238E27FC236}">
                <a16:creationId xmlns:a16="http://schemas.microsoft.com/office/drawing/2014/main" id="{A5D95821-4776-892F-119C-F9826740BCF6}"/>
              </a:ext>
            </a:extLst>
          </p:cNvPr>
          <p:cNvSpPr>
            <a:spLocks noGrp="1"/>
          </p:cNvSpPr>
          <p:nvPr>
            <p:ph type="ftr" sz="quarter" idx="3"/>
          </p:nvPr>
        </p:nvSpPr>
        <p:spPr>
          <a:xfrm>
            <a:off x="4040788" y="6528503"/>
            <a:ext cx="4114800" cy="365125"/>
          </a:xfrm>
        </p:spPr>
        <p:txBody>
          <a:bodyPr/>
          <a:lstStyle/>
          <a:p>
            <a:r>
              <a:rPr lang="de-DE" err="1">
                <a:latin typeface="Arial"/>
                <a:cs typeface="Arial"/>
              </a:rPr>
              <a:t>Coherent</a:t>
            </a:r>
            <a:r>
              <a:rPr lang="de-DE">
                <a:latin typeface="Arial"/>
                <a:cs typeface="Arial"/>
              </a:rPr>
              <a:t> </a:t>
            </a:r>
            <a:r>
              <a:rPr lang="de-DE" err="1">
                <a:latin typeface="Arial"/>
                <a:cs typeface="Arial"/>
              </a:rPr>
              <a:t>optical</a:t>
            </a:r>
            <a:r>
              <a:rPr lang="de-DE">
                <a:latin typeface="Arial"/>
                <a:cs typeface="Arial"/>
              </a:rPr>
              <a:t> </a:t>
            </a:r>
            <a:r>
              <a:rPr lang="de-DE" err="1">
                <a:latin typeface="Arial"/>
                <a:cs typeface="Arial"/>
              </a:rPr>
              <a:t>transceivers</a:t>
            </a:r>
            <a:endParaRPr lang="de-DE">
              <a:latin typeface="Arial"/>
              <a:cs typeface="Arial"/>
            </a:endParaRPr>
          </a:p>
        </p:txBody>
      </p:sp>
      <p:pic>
        <p:nvPicPr>
          <p:cNvPr id="9" name="Picture 8">
            <a:extLst>
              <a:ext uri="{FF2B5EF4-FFF2-40B4-BE49-F238E27FC236}">
                <a16:creationId xmlns:a16="http://schemas.microsoft.com/office/drawing/2014/main" id="{1C9A87DD-2DA8-E15C-93D7-CFF7773C3262}"/>
              </a:ext>
            </a:extLst>
          </p:cNvPr>
          <p:cNvPicPr>
            <a:picLocks noChangeAspect="1"/>
          </p:cNvPicPr>
          <p:nvPr/>
        </p:nvPicPr>
        <p:blipFill>
          <a:blip r:embed="rId3"/>
          <a:stretch>
            <a:fillRect/>
          </a:stretch>
        </p:blipFill>
        <p:spPr>
          <a:xfrm>
            <a:off x="2105098" y="1577276"/>
            <a:ext cx="8213555" cy="4335165"/>
          </a:xfrm>
          <a:prstGeom prst="rect">
            <a:avLst/>
          </a:prstGeom>
        </p:spPr>
      </p:pic>
      <p:sp>
        <p:nvSpPr>
          <p:cNvPr id="15" name="Ellipse 14">
            <a:extLst>
              <a:ext uri="{FF2B5EF4-FFF2-40B4-BE49-F238E27FC236}">
                <a16:creationId xmlns:a16="http://schemas.microsoft.com/office/drawing/2014/main" id="{FEEC1624-3305-9FCA-C9BE-1A0DFD13E9E7}"/>
              </a:ext>
            </a:extLst>
          </p:cNvPr>
          <p:cNvSpPr/>
          <p:nvPr/>
        </p:nvSpPr>
        <p:spPr>
          <a:xfrm>
            <a:off x="5696856" y="3840237"/>
            <a:ext cx="568476" cy="574524"/>
          </a:xfrm>
          <a:prstGeom prst="ellipse">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600">
                <a:solidFill>
                  <a:srgbClr val="000000"/>
                </a:solidFill>
                <a:latin typeface="Arial"/>
                <a:cs typeface="Arial"/>
              </a:rPr>
              <a:t>x2</a:t>
            </a:r>
          </a:p>
        </p:txBody>
      </p:sp>
      <p:sp>
        <p:nvSpPr>
          <p:cNvPr id="16" name="Ellipse 15">
            <a:extLst>
              <a:ext uri="{FF2B5EF4-FFF2-40B4-BE49-F238E27FC236}">
                <a16:creationId xmlns:a16="http://schemas.microsoft.com/office/drawing/2014/main" id="{CF4D3716-247A-4516-BE22-4F5367DB42EC}"/>
              </a:ext>
            </a:extLst>
          </p:cNvPr>
          <p:cNvSpPr/>
          <p:nvPr/>
        </p:nvSpPr>
        <p:spPr>
          <a:xfrm>
            <a:off x="7027331" y="2636761"/>
            <a:ext cx="568476" cy="604762"/>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de-DE" sz="1600">
                <a:latin typeface="Arial"/>
                <a:cs typeface="Arial"/>
              </a:rPr>
              <a:t>x4</a:t>
            </a:r>
          </a:p>
        </p:txBody>
      </p:sp>
      <p:sp>
        <p:nvSpPr>
          <p:cNvPr id="17" name="Ellipse 16">
            <a:extLst>
              <a:ext uri="{FF2B5EF4-FFF2-40B4-BE49-F238E27FC236}">
                <a16:creationId xmlns:a16="http://schemas.microsoft.com/office/drawing/2014/main" id="{67FC4DA8-0824-06C8-DE23-F1BAA4D6ADAA}"/>
              </a:ext>
            </a:extLst>
          </p:cNvPr>
          <p:cNvSpPr/>
          <p:nvPr/>
        </p:nvSpPr>
        <p:spPr>
          <a:xfrm>
            <a:off x="5739188" y="2691188"/>
            <a:ext cx="580571" cy="610810"/>
          </a:xfrm>
          <a:prstGeom prst="ellipse">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de-DE" sz="1600">
                <a:solidFill>
                  <a:srgbClr val="000000"/>
                </a:solidFill>
                <a:latin typeface="Arial"/>
                <a:cs typeface="Arial"/>
              </a:rPr>
              <a:t>x8</a:t>
            </a:r>
          </a:p>
        </p:txBody>
      </p:sp>
      <p:sp>
        <p:nvSpPr>
          <p:cNvPr id="8" name="Content Placeholder 2">
            <a:extLst>
              <a:ext uri="{FF2B5EF4-FFF2-40B4-BE49-F238E27FC236}">
                <a16:creationId xmlns:a16="http://schemas.microsoft.com/office/drawing/2014/main" id="{69F64978-DAC4-7DBF-8D3E-0ED9C2844262}"/>
              </a:ext>
            </a:extLst>
          </p:cNvPr>
          <p:cNvSpPr txBox="1">
            <a:spLocks/>
          </p:cNvSpPr>
          <p:nvPr/>
        </p:nvSpPr>
        <p:spPr>
          <a:xfrm>
            <a:off x="2453382" y="6282406"/>
            <a:ext cx="4209885" cy="25107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Futura LT Pro Book" panose="020B05020202040203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Futura LT Pro Book" panose="020B05020202040203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utura LT Pro Book" panose="020B05020202040203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utura LT Pro Book" panose="020B05020202040203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utura LT Pro Book" panose="020B05020202040203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000">
                <a:latin typeface="Arial"/>
                <a:cs typeface="Arial"/>
              </a:rPr>
              <a:t>source: [1]</a:t>
            </a:r>
            <a:endParaRPr lang="en-DE" sz="1000">
              <a:latin typeface="Arial"/>
              <a:cs typeface="Arial"/>
            </a:endParaRPr>
          </a:p>
        </p:txBody>
      </p:sp>
    </p:spTree>
    <p:extLst>
      <p:ext uri="{BB962C8B-B14F-4D97-AF65-F5344CB8AC3E}">
        <p14:creationId xmlns:p14="http://schemas.microsoft.com/office/powerpoint/2010/main" val="392570753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EB178D-18BD-33B3-C009-E00BD9F3BDAF}"/>
              </a:ext>
            </a:extLst>
          </p:cNvPr>
          <p:cNvSpPr>
            <a:spLocks noGrp="1"/>
          </p:cNvSpPr>
          <p:nvPr>
            <p:ph type="title"/>
          </p:nvPr>
        </p:nvSpPr>
        <p:spPr>
          <a:xfrm>
            <a:off x="2773438" y="5590268"/>
            <a:ext cx="6959600" cy="696611"/>
          </a:xfrm>
        </p:spPr>
        <p:txBody>
          <a:bodyPr>
            <a:normAutofit/>
          </a:bodyPr>
          <a:lstStyle/>
          <a:p>
            <a:pPr algn="ctr"/>
            <a:r>
              <a:rPr lang="en-DE" sz="2000">
                <a:latin typeface="Arial"/>
                <a:cs typeface="Arial"/>
              </a:rPr>
              <a:t>thomas.weible@flexoptix.net</a:t>
            </a:r>
            <a:br>
              <a:rPr lang="en-DE" sz="2000">
                <a:latin typeface="Arial"/>
                <a:cs typeface="Arial"/>
              </a:rPr>
            </a:br>
            <a:r>
              <a:rPr lang="de-DE" sz="2000">
                <a:latin typeface="Arial"/>
                <a:cs typeface="Arial"/>
              </a:rPr>
              <a:t>gerhard.stein@flexoptix.net</a:t>
            </a:r>
          </a:p>
        </p:txBody>
      </p:sp>
      <p:sp>
        <p:nvSpPr>
          <p:cNvPr id="4" name="Date Placeholder 3">
            <a:extLst>
              <a:ext uri="{FF2B5EF4-FFF2-40B4-BE49-F238E27FC236}">
                <a16:creationId xmlns:a16="http://schemas.microsoft.com/office/drawing/2014/main" id="{C73E73E2-DABA-0AA1-31B6-777D93CCC2C3}"/>
              </a:ext>
            </a:extLst>
          </p:cNvPr>
          <p:cNvSpPr>
            <a:spLocks noGrp="1"/>
          </p:cNvSpPr>
          <p:nvPr>
            <p:ph type="dt" sz="half" idx="2"/>
          </p:nvPr>
        </p:nvSpPr>
        <p:spPr>
          <a:xfrm>
            <a:off x="84117" y="6528503"/>
            <a:ext cx="2743200" cy="365125"/>
          </a:xfrm>
        </p:spPr>
        <p:txBody>
          <a:bodyPr/>
          <a:lstStyle/>
          <a:p>
            <a:fld id="{7E9AA530-B9BE-F047-B05C-ACC2D58FB1E8}" type="datetime1">
              <a:rPr lang="de-DE" smtClean="0"/>
              <a:t>04.11.2024</a:t>
            </a:fld>
            <a:endParaRPr lang="de-DE"/>
          </a:p>
        </p:txBody>
      </p:sp>
      <p:sp>
        <p:nvSpPr>
          <p:cNvPr id="6" name="Slide Number Placeholder 5">
            <a:extLst>
              <a:ext uri="{FF2B5EF4-FFF2-40B4-BE49-F238E27FC236}">
                <a16:creationId xmlns:a16="http://schemas.microsoft.com/office/drawing/2014/main" id="{7EA9F8EC-1789-9E3D-A909-FD85E8345248}"/>
              </a:ext>
            </a:extLst>
          </p:cNvPr>
          <p:cNvSpPr>
            <a:spLocks noGrp="1"/>
          </p:cNvSpPr>
          <p:nvPr>
            <p:ph type="sldNum" sz="quarter" idx="12"/>
          </p:nvPr>
        </p:nvSpPr>
        <p:spPr/>
        <p:txBody>
          <a:bodyPr/>
          <a:lstStyle/>
          <a:p>
            <a:fld id="{CE68A0BE-C123-194B-B38C-82F5486B51C9}" type="slidenum">
              <a:rPr lang="de-DE" smtClean="0">
                <a:latin typeface="Arial"/>
                <a:cs typeface="Arial"/>
              </a:rPr>
              <a:t>46</a:t>
            </a:fld>
            <a:endParaRPr lang="de-DE">
              <a:latin typeface="Arial"/>
              <a:cs typeface="Arial"/>
            </a:endParaRPr>
          </a:p>
        </p:txBody>
      </p:sp>
      <p:sp>
        <p:nvSpPr>
          <p:cNvPr id="7" name="Footer Placeholder 3">
            <a:extLst>
              <a:ext uri="{FF2B5EF4-FFF2-40B4-BE49-F238E27FC236}">
                <a16:creationId xmlns:a16="http://schemas.microsoft.com/office/drawing/2014/main" id="{A5D95821-4776-892F-119C-F9826740BCF6}"/>
              </a:ext>
            </a:extLst>
          </p:cNvPr>
          <p:cNvSpPr>
            <a:spLocks noGrp="1"/>
          </p:cNvSpPr>
          <p:nvPr>
            <p:ph type="ftr" sz="quarter" idx="3"/>
          </p:nvPr>
        </p:nvSpPr>
        <p:spPr>
          <a:xfrm>
            <a:off x="4040788" y="6528503"/>
            <a:ext cx="4114800" cy="365125"/>
          </a:xfrm>
        </p:spPr>
        <p:txBody>
          <a:bodyPr/>
          <a:lstStyle/>
          <a:p>
            <a:r>
              <a:rPr lang="de-DE" err="1">
                <a:latin typeface="Arial"/>
                <a:cs typeface="Arial"/>
              </a:rPr>
              <a:t>Coherent</a:t>
            </a:r>
            <a:r>
              <a:rPr lang="de-DE">
                <a:latin typeface="Arial"/>
                <a:cs typeface="Arial"/>
              </a:rPr>
              <a:t> </a:t>
            </a:r>
            <a:r>
              <a:rPr lang="de-DE" err="1">
                <a:latin typeface="Arial"/>
                <a:cs typeface="Arial"/>
              </a:rPr>
              <a:t>optical</a:t>
            </a:r>
            <a:r>
              <a:rPr lang="de-DE">
                <a:latin typeface="Arial"/>
                <a:cs typeface="Arial"/>
              </a:rPr>
              <a:t> </a:t>
            </a:r>
            <a:r>
              <a:rPr lang="de-DE" err="1">
                <a:latin typeface="Arial"/>
                <a:cs typeface="Arial"/>
              </a:rPr>
              <a:t>transceivers</a:t>
            </a:r>
            <a:endParaRPr lang="de-DE">
              <a:latin typeface="Arial"/>
              <a:cs typeface="Arial"/>
            </a:endParaRPr>
          </a:p>
        </p:txBody>
      </p:sp>
      <p:pic>
        <p:nvPicPr>
          <p:cNvPr id="9" name="Picture 8" descr="A black heart with a white background&#10;&#10;Description automatically generated">
            <a:extLst>
              <a:ext uri="{FF2B5EF4-FFF2-40B4-BE49-F238E27FC236}">
                <a16:creationId xmlns:a16="http://schemas.microsoft.com/office/drawing/2014/main" id="{F8ED0002-63E5-3729-529C-13F76DEBAD3A}"/>
              </a:ext>
            </a:extLst>
          </p:cNvPr>
          <p:cNvPicPr>
            <a:picLocks noChangeAspect="1"/>
          </p:cNvPicPr>
          <p:nvPr/>
        </p:nvPicPr>
        <p:blipFill>
          <a:blip r:embed="rId3"/>
          <a:stretch>
            <a:fillRect/>
          </a:stretch>
        </p:blipFill>
        <p:spPr>
          <a:xfrm>
            <a:off x="8628259" y="510054"/>
            <a:ext cx="3013619" cy="2659874"/>
          </a:xfrm>
          <a:prstGeom prst="rect">
            <a:avLst/>
          </a:prstGeom>
        </p:spPr>
      </p:pic>
      <p:sp>
        <p:nvSpPr>
          <p:cNvPr id="5" name="Title 1">
            <a:extLst>
              <a:ext uri="{FF2B5EF4-FFF2-40B4-BE49-F238E27FC236}">
                <a16:creationId xmlns:a16="http://schemas.microsoft.com/office/drawing/2014/main" id="{CA35857B-CFA3-F3CE-3930-C22BC0715E65}"/>
              </a:ext>
            </a:extLst>
          </p:cNvPr>
          <p:cNvSpPr txBox="1">
            <a:spLocks/>
          </p:cNvSpPr>
          <p:nvPr/>
        </p:nvSpPr>
        <p:spPr>
          <a:xfrm>
            <a:off x="8888338" y="1030272"/>
            <a:ext cx="248255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Futura LT Pro Book" panose="020B0502020204020303" pitchFamily="34" charset="77"/>
                <a:ea typeface="+mj-ea"/>
                <a:cs typeface="Futura Medium" panose="020B0602020204020303" pitchFamily="34" charset="-79"/>
              </a:defRPr>
            </a:lvl1pPr>
          </a:lstStyle>
          <a:p>
            <a:pPr algn="ctr"/>
            <a:r>
              <a:rPr lang="en-DE" sz="3000">
                <a:latin typeface="Arial"/>
                <a:cs typeface="Arial"/>
              </a:rPr>
              <a:t>thank you!</a:t>
            </a:r>
          </a:p>
        </p:txBody>
      </p:sp>
      <p:sp>
        <p:nvSpPr>
          <p:cNvPr id="8" name="Title 1">
            <a:extLst>
              <a:ext uri="{FF2B5EF4-FFF2-40B4-BE49-F238E27FC236}">
                <a16:creationId xmlns:a16="http://schemas.microsoft.com/office/drawing/2014/main" id="{AA82A35D-A108-CE89-8BB6-69023C3D2110}"/>
              </a:ext>
            </a:extLst>
          </p:cNvPr>
          <p:cNvSpPr txBox="1">
            <a:spLocks/>
          </p:cNvSpPr>
          <p:nvPr/>
        </p:nvSpPr>
        <p:spPr>
          <a:xfrm>
            <a:off x="1068934" y="894962"/>
            <a:ext cx="8749469" cy="3889301"/>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Futura LT Pro Book" panose="020B0502020204020303" pitchFamily="34" charset="77"/>
                <a:ea typeface="+mj-ea"/>
                <a:cs typeface="Futura Medium" panose="020B0602020204020303" pitchFamily="34" charset="-79"/>
              </a:defRPr>
            </a:lvl1pPr>
          </a:lstStyle>
          <a:p>
            <a:r>
              <a:rPr lang="de-DE">
                <a:latin typeface="Arial"/>
                <a:cs typeface="Arial"/>
              </a:rPr>
              <a:t>Want </a:t>
            </a:r>
            <a:r>
              <a:rPr lang="de-DE" err="1">
                <a:latin typeface="Arial"/>
                <a:cs typeface="Arial"/>
              </a:rPr>
              <a:t>to</a:t>
            </a:r>
            <a:r>
              <a:rPr lang="de-DE">
                <a:latin typeface="Arial"/>
                <a:cs typeface="Arial"/>
              </a:rPr>
              <a:t> </a:t>
            </a:r>
            <a:r>
              <a:rPr lang="de-DE" err="1">
                <a:latin typeface="Arial"/>
                <a:cs typeface="Arial"/>
              </a:rPr>
              <a:t>learn</a:t>
            </a:r>
            <a:r>
              <a:rPr lang="de-DE">
                <a:latin typeface="Arial"/>
                <a:cs typeface="Arial"/>
              </a:rPr>
              <a:t> </a:t>
            </a:r>
            <a:r>
              <a:rPr lang="de-DE" err="1">
                <a:latin typeface="Arial"/>
                <a:cs typeface="Arial"/>
              </a:rPr>
              <a:t>for</a:t>
            </a:r>
            <a:r>
              <a:rPr lang="de-DE">
                <a:latin typeface="Arial"/>
                <a:cs typeface="Arial"/>
              </a:rPr>
              <a:t> </a:t>
            </a:r>
            <a:r>
              <a:rPr lang="de-DE" err="1">
                <a:latin typeface="Arial"/>
                <a:cs typeface="Arial"/>
              </a:rPr>
              <a:t>yourself</a:t>
            </a:r>
            <a:r>
              <a:rPr lang="de-DE">
                <a:latin typeface="Arial"/>
                <a:cs typeface="Arial"/>
              </a:rPr>
              <a:t>?</a:t>
            </a:r>
            <a:endParaRPr lang="de-DE"/>
          </a:p>
          <a:p>
            <a:endParaRPr lang="de-DE">
              <a:latin typeface="Arial"/>
              <a:cs typeface="Arial"/>
            </a:endParaRPr>
          </a:p>
          <a:p>
            <a:r>
              <a:rPr lang="de-DE">
                <a:latin typeface="Arial"/>
                <a:cs typeface="Arial"/>
              </a:rPr>
              <a:t>    </a:t>
            </a:r>
            <a:r>
              <a:rPr lang="de-DE" err="1">
                <a:latin typeface="Arial"/>
                <a:cs typeface="Arial"/>
              </a:rPr>
              <a:t>Your</a:t>
            </a:r>
            <a:r>
              <a:rPr lang="de-DE">
                <a:latin typeface="Arial"/>
                <a:cs typeface="Arial"/>
              </a:rPr>
              <a:t> switch </a:t>
            </a:r>
            <a:r>
              <a:rPr lang="de-DE" err="1">
                <a:latin typeface="Arial"/>
                <a:cs typeface="Arial"/>
              </a:rPr>
              <a:t>gear</a:t>
            </a:r>
            <a:r>
              <a:rPr lang="de-DE">
                <a:latin typeface="Arial"/>
                <a:cs typeface="Arial"/>
              </a:rPr>
              <a:t> </a:t>
            </a:r>
            <a:endParaRPr lang="de-DE"/>
          </a:p>
          <a:p>
            <a:r>
              <a:rPr lang="de-DE">
                <a:latin typeface="Arial"/>
                <a:cs typeface="Arial"/>
              </a:rPr>
              <a:t>+  </a:t>
            </a:r>
            <a:r>
              <a:rPr lang="de-DE" err="1">
                <a:latin typeface="Arial"/>
                <a:cs typeface="Arial"/>
              </a:rPr>
              <a:t>our</a:t>
            </a:r>
            <a:r>
              <a:rPr lang="de-DE">
                <a:latin typeface="Arial"/>
                <a:cs typeface="Arial"/>
              </a:rPr>
              <a:t> </a:t>
            </a:r>
            <a:r>
              <a:rPr lang="de-DE" err="1">
                <a:latin typeface="Arial"/>
                <a:cs typeface="Arial"/>
              </a:rPr>
              <a:t>coherent</a:t>
            </a:r>
            <a:r>
              <a:rPr lang="de-DE">
                <a:latin typeface="Arial"/>
                <a:cs typeface="Arial"/>
              </a:rPr>
              <a:t> </a:t>
            </a:r>
            <a:r>
              <a:rPr lang="de-DE" err="1">
                <a:latin typeface="Arial"/>
                <a:cs typeface="Arial"/>
              </a:rPr>
              <a:t>optics</a:t>
            </a:r>
            <a:endParaRPr lang="de-DE">
              <a:latin typeface="Arial"/>
              <a:cs typeface="Arial"/>
            </a:endParaRPr>
          </a:p>
          <a:p>
            <a:r>
              <a:rPr lang="de-DE">
                <a:latin typeface="Arial"/>
                <a:cs typeface="Arial"/>
              </a:rPr>
              <a:t>=  </a:t>
            </a:r>
            <a:r>
              <a:rPr lang="de-DE" b="1" err="1">
                <a:latin typeface="Arial"/>
                <a:cs typeface="Arial"/>
              </a:rPr>
              <a:t>less</a:t>
            </a:r>
            <a:r>
              <a:rPr lang="de-DE" b="1">
                <a:latin typeface="Arial"/>
                <a:cs typeface="Arial"/>
              </a:rPr>
              <a:t> </a:t>
            </a:r>
            <a:r>
              <a:rPr lang="de-DE" b="1" err="1">
                <a:latin typeface="Arial"/>
                <a:cs typeface="Arial"/>
              </a:rPr>
              <a:t>hickups</a:t>
            </a:r>
            <a:r>
              <a:rPr lang="de-DE" b="1">
                <a:latin typeface="Arial"/>
                <a:cs typeface="Arial"/>
              </a:rPr>
              <a:t>, </a:t>
            </a:r>
            <a:r>
              <a:rPr lang="de-DE" b="1" err="1">
                <a:latin typeface="Arial"/>
                <a:cs typeface="Arial"/>
              </a:rPr>
              <a:t>more</a:t>
            </a:r>
            <a:r>
              <a:rPr lang="de-DE" b="1">
                <a:latin typeface="Arial"/>
                <a:cs typeface="Arial"/>
              </a:rPr>
              <a:t> </a:t>
            </a:r>
            <a:r>
              <a:rPr lang="de-DE" b="1" err="1">
                <a:latin typeface="Arial"/>
                <a:cs typeface="Arial"/>
              </a:rPr>
              <a:t>knowhow</a:t>
            </a:r>
            <a:endParaRPr lang="de-DE" b="1">
              <a:latin typeface="Arial"/>
              <a:cs typeface="Arial"/>
            </a:endParaRPr>
          </a:p>
          <a:p>
            <a:endParaRPr lang="de-DE">
              <a:latin typeface="Arial"/>
              <a:cs typeface="Arial"/>
            </a:endParaRPr>
          </a:p>
          <a:p>
            <a:endParaRPr lang="de-DE"/>
          </a:p>
        </p:txBody>
      </p:sp>
    </p:spTree>
    <p:extLst>
      <p:ext uri="{BB962C8B-B14F-4D97-AF65-F5344CB8AC3E}">
        <p14:creationId xmlns:p14="http://schemas.microsoft.com/office/powerpoint/2010/main" val="54657833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C2931E54-D662-89F4-74FC-D16F816CE45F}"/>
              </a:ext>
            </a:extLst>
          </p:cNvPr>
          <p:cNvSpPr>
            <a:spLocks noGrp="1"/>
          </p:cNvSpPr>
          <p:nvPr>
            <p:ph type="dt" sz="half" idx="2"/>
          </p:nvPr>
        </p:nvSpPr>
        <p:spPr/>
        <p:txBody>
          <a:bodyPr/>
          <a:lstStyle/>
          <a:p>
            <a:endParaRPr lang="de-DE"/>
          </a:p>
        </p:txBody>
      </p:sp>
      <p:pic>
        <p:nvPicPr>
          <p:cNvPr id="5" name="Grafik 4" descr="Ein Bild, das Text, Screenshot, Design enthält.&#10;&#10;Beschreibung automatisch generiert.">
            <a:extLst>
              <a:ext uri="{FF2B5EF4-FFF2-40B4-BE49-F238E27FC236}">
                <a16:creationId xmlns:a16="http://schemas.microsoft.com/office/drawing/2014/main" id="{6FB18472-C4C7-316B-C373-EA1D8495079C}"/>
              </a:ext>
            </a:extLst>
          </p:cNvPr>
          <p:cNvPicPr>
            <a:picLocks noChangeAspect="1"/>
          </p:cNvPicPr>
          <p:nvPr/>
        </p:nvPicPr>
        <p:blipFill>
          <a:blip r:embed="rId2"/>
          <a:stretch>
            <a:fillRect/>
          </a:stretch>
        </p:blipFill>
        <p:spPr>
          <a:xfrm>
            <a:off x="0" y="5149"/>
            <a:ext cx="12233189" cy="6882027"/>
          </a:xfrm>
          <a:prstGeom prst="rect">
            <a:avLst/>
          </a:prstGeom>
        </p:spPr>
      </p:pic>
      <p:sp>
        <p:nvSpPr>
          <p:cNvPr id="7" name="Textfeld 6">
            <a:extLst>
              <a:ext uri="{FF2B5EF4-FFF2-40B4-BE49-F238E27FC236}">
                <a16:creationId xmlns:a16="http://schemas.microsoft.com/office/drawing/2014/main" id="{7B1F8CC0-9DF4-FA81-8A71-0507F894387E}"/>
              </a:ext>
            </a:extLst>
          </p:cNvPr>
          <p:cNvSpPr txBox="1"/>
          <p:nvPr/>
        </p:nvSpPr>
        <p:spPr>
          <a:xfrm>
            <a:off x="588607" y="1433984"/>
            <a:ext cx="3634773" cy="86177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5000" b="1" dirty="0">
                <a:solidFill>
                  <a:srgbClr val="000000"/>
                </a:solidFill>
                <a:latin typeface="Arial"/>
              </a:rPr>
              <a:t>400G DR4+</a:t>
            </a:r>
            <a:endParaRPr lang="en-GB" sz="5000" b="1" dirty="0">
              <a:latin typeface="Arial"/>
              <a:ea typeface="Calibri"/>
              <a:cs typeface="Arial"/>
            </a:endParaRPr>
          </a:p>
        </p:txBody>
      </p:sp>
      <p:sp>
        <p:nvSpPr>
          <p:cNvPr id="10" name="Textfeld 9">
            <a:extLst>
              <a:ext uri="{FF2B5EF4-FFF2-40B4-BE49-F238E27FC236}">
                <a16:creationId xmlns:a16="http://schemas.microsoft.com/office/drawing/2014/main" id="{8B77324A-0A76-A39D-F281-8C9E58BC6B19}"/>
              </a:ext>
            </a:extLst>
          </p:cNvPr>
          <p:cNvSpPr txBox="1"/>
          <p:nvPr/>
        </p:nvSpPr>
        <p:spPr>
          <a:xfrm>
            <a:off x="948725" y="2288375"/>
            <a:ext cx="3031524" cy="86177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en-GB" sz="5000" b="1">
              <a:latin typeface="Arial"/>
              <a:ea typeface="Calibri"/>
              <a:cs typeface="Arial"/>
            </a:endParaRPr>
          </a:p>
        </p:txBody>
      </p:sp>
      <p:sp>
        <p:nvSpPr>
          <p:cNvPr id="11" name="Textfeld 10">
            <a:extLst>
              <a:ext uri="{FF2B5EF4-FFF2-40B4-BE49-F238E27FC236}">
                <a16:creationId xmlns:a16="http://schemas.microsoft.com/office/drawing/2014/main" id="{E0931F30-4E89-5DC5-2060-7281B875F307}"/>
              </a:ext>
            </a:extLst>
          </p:cNvPr>
          <p:cNvSpPr txBox="1"/>
          <p:nvPr/>
        </p:nvSpPr>
        <p:spPr>
          <a:xfrm>
            <a:off x="948724" y="584887"/>
            <a:ext cx="3031524" cy="86177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en-GB" sz="5000" b="1">
              <a:latin typeface="Arial"/>
              <a:ea typeface="Calibri"/>
              <a:cs typeface="Arial"/>
            </a:endParaRPr>
          </a:p>
        </p:txBody>
      </p:sp>
      <p:sp>
        <p:nvSpPr>
          <p:cNvPr id="12" name="Textfeld 11">
            <a:extLst>
              <a:ext uri="{FF2B5EF4-FFF2-40B4-BE49-F238E27FC236}">
                <a16:creationId xmlns:a16="http://schemas.microsoft.com/office/drawing/2014/main" id="{74AB7865-5B9B-2BE0-A99F-962277390EAA}"/>
              </a:ext>
            </a:extLst>
          </p:cNvPr>
          <p:cNvSpPr txBox="1"/>
          <p:nvPr/>
        </p:nvSpPr>
        <p:spPr>
          <a:xfrm>
            <a:off x="10435968" y="2603157"/>
            <a:ext cx="1219200" cy="40011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en-GB" sz="2000" b="1">
              <a:latin typeface="Arial"/>
              <a:ea typeface="Calibri"/>
              <a:cs typeface="Arial"/>
            </a:endParaRPr>
          </a:p>
        </p:txBody>
      </p:sp>
      <p:sp>
        <p:nvSpPr>
          <p:cNvPr id="13" name="Textfeld 12">
            <a:extLst>
              <a:ext uri="{FF2B5EF4-FFF2-40B4-BE49-F238E27FC236}">
                <a16:creationId xmlns:a16="http://schemas.microsoft.com/office/drawing/2014/main" id="{1A79E6E9-4918-60EE-C886-D0853737A0C4}"/>
              </a:ext>
            </a:extLst>
          </p:cNvPr>
          <p:cNvSpPr txBox="1"/>
          <p:nvPr/>
        </p:nvSpPr>
        <p:spPr>
          <a:xfrm>
            <a:off x="10140779" y="1992183"/>
            <a:ext cx="1219200" cy="40011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en-GB" sz="2000" b="1">
              <a:latin typeface="Arial"/>
              <a:ea typeface="Calibri"/>
              <a:cs typeface="Arial"/>
            </a:endParaRPr>
          </a:p>
        </p:txBody>
      </p:sp>
      <p:sp>
        <p:nvSpPr>
          <p:cNvPr id="2" name="Textfeld 1">
            <a:extLst>
              <a:ext uri="{FF2B5EF4-FFF2-40B4-BE49-F238E27FC236}">
                <a16:creationId xmlns:a16="http://schemas.microsoft.com/office/drawing/2014/main" id="{1AD3D64D-01F6-FD8C-B9FC-73FEAF4B86B4}"/>
              </a:ext>
            </a:extLst>
          </p:cNvPr>
          <p:cNvSpPr txBox="1"/>
          <p:nvPr/>
        </p:nvSpPr>
        <p:spPr>
          <a:xfrm>
            <a:off x="9823279" y="1399517"/>
            <a:ext cx="1219200" cy="40011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en-GB" sz="2000" b="1">
              <a:latin typeface="Arial"/>
              <a:ea typeface="Calibri"/>
              <a:cs typeface="Arial"/>
            </a:endParaRPr>
          </a:p>
        </p:txBody>
      </p:sp>
      <p:sp>
        <p:nvSpPr>
          <p:cNvPr id="14" name="Textfeld 13">
            <a:extLst>
              <a:ext uri="{FF2B5EF4-FFF2-40B4-BE49-F238E27FC236}">
                <a16:creationId xmlns:a16="http://schemas.microsoft.com/office/drawing/2014/main" id="{8A1A58CB-24FD-7D87-2C19-D834FBF89029}"/>
              </a:ext>
            </a:extLst>
          </p:cNvPr>
          <p:cNvSpPr txBox="1"/>
          <p:nvPr/>
        </p:nvSpPr>
        <p:spPr>
          <a:xfrm>
            <a:off x="9765785" y="1307127"/>
            <a:ext cx="1219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600" b="1" dirty="0">
                <a:solidFill>
                  <a:srgbClr val="FF800E"/>
                </a:solidFill>
                <a:latin typeface="Arial"/>
                <a:ea typeface="Calibri"/>
                <a:cs typeface="Arial"/>
              </a:rPr>
              <a:t>DR</a:t>
            </a:r>
            <a:endParaRPr lang="de-DE" sz="3600" b="1" dirty="0">
              <a:solidFill>
                <a:srgbClr val="FF800E"/>
              </a:solidFill>
              <a:ea typeface="Calibri"/>
              <a:cs typeface="Calibri"/>
            </a:endParaRPr>
          </a:p>
        </p:txBody>
      </p:sp>
      <p:sp>
        <p:nvSpPr>
          <p:cNvPr id="4" name="Textfeld 3">
            <a:extLst>
              <a:ext uri="{FF2B5EF4-FFF2-40B4-BE49-F238E27FC236}">
                <a16:creationId xmlns:a16="http://schemas.microsoft.com/office/drawing/2014/main" id="{74A3070F-A49D-FB59-5F6C-27349F1731D4}"/>
              </a:ext>
            </a:extLst>
          </p:cNvPr>
          <p:cNvSpPr txBox="1"/>
          <p:nvPr/>
        </p:nvSpPr>
        <p:spPr>
          <a:xfrm>
            <a:off x="10120326" y="1894502"/>
            <a:ext cx="1219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600" b="1" dirty="0">
                <a:solidFill>
                  <a:srgbClr val="FF800E"/>
                </a:solidFill>
                <a:latin typeface="Arial"/>
                <a:ea typeface="Calibri"/>
                <a:cs typeface="Arial"/>
              </a:rPr>
              <a:t>FR</a:t>
            </a:r>
            <a:endParaRPr lang="de-DE" sz="3600" b="1" dirty="0">
              <a:solidFill>
                <a:srgbClr val="FF800E"/>
              </a:solidFill>
              <a:ea typeface="Calibri"/>
              <a:cs typeface="Calibri"/>
            </a:endParaRPr>
          </a:p>
        </p:txBody>
      </p:sp>
      <p:sp>
        <p:nvSpPr>
          <p:cNvPr id="6" name="Textfeld 5">
            <a:extLst>
              <a:ext uri="{FF2B5EF4-FFF2-40B4-BE49-F238E27FC236}">
                <a16:creationId xmlns:a16="http://schemas.microsoft.com/office/drawing/2014/main" id="{02714F29-B297-BB09-DEB6-7ADDCEEE2D84}"/>
              </a:ext>
            </a:extLst>
          </p:cNvPr>
          <p:cNvSpPr txBox="1"/>
          <p:nvPr/>
        </p:nvSpPr>
        <p:spPr>
          <a:xfrm>
            <a:off x="10374326" y="2518919"/>
            <a:ext cx="1219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600" b="1" dirty="0">
                <a:solidFill>
                  <a:srgbClr val="FF800E"/>
                </a:solidFill>
                <a:latin typeface="Arial"/>
                <a:ea typeface="Calibri"/>
                <a:cs typeface="Arial"/>
              </a:rPr>
              <a:t>LR</a:t>
            </a:r>
            <a:endParaRPr lang="de-DE" sz="3600" b="1" dirty="0">
              <a:solidFill>
                <a:srgbClr val="FF800E"/>
              </a:solidFill>
              <a:ea typeface="Calibri"/>
              <a:cs typeface="Calibri"/>
            </a:endParaRPr>
          </a:p>
        </p:txBody>
      </p:sp>
      <p:sp>
        <p:nvSpPr>
          <p:cNvPr id="8" name="Textfeld 7">
            <a:extLst>
              <a:ext uri="{FF2B5EF4-FFF2-40B4-BE49-F238E27FC236}">
                <a16:creationId xmlns:a16="http://schemas.microsoft.com/office/drawing/2014/main" id="{51141BA7-2FA7-DF67-E8B1-F4E586462FFD}"/>
              </a:ext>
            </a:extLst>
          </p:cNvPr>
          <p:cNvSpPr txBox="1"/>
          <p:nvPr/>
        </p:nvSpPr>
        <p:spPr>
          <a:xfrm>
            <a:off x="2563826" y="1106044"/>
            <a:ext cx="1219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GB" sz="2800" b="1" dirty="0">
              <a:solidFill>
                <a:srgbClr val="FF800E"/>
              </a:solidFill>
              <a:latin typeface="Arial"/>
              <a:ea typeface="Calibri"/>
              <a:cs typeface="Arial"/>
            </a:endParaRPr>
          </a:p>
        </p:txBody>
      </p:sp>
      <p:sp>
        <p:nvSpPr>
          <p:cNvPr id="15" name="Textfeld 14">
            <a:extLst>
              <a:ext uri="{FF2B5EF4-FFF2-40B4-BE49-F238E27FC236}">
                <a16:creationId xmlns:a16="http://schemas.microsoft.com/office/drawing/2014/main" id="{92E09165-9673-E492-17AA-A6F32CC5DCFA}"/>
              </a:ext>
            </a:extLst>
          </p:cNvPr>
          <p:cNvSpPr txBox="1"/>
          <p:nvPr/>
        </p:nvSpPr>
        <p:spPr>
          <a:xfrm>
            <a:off x="2399783" y="1016085"/>
            <a:ext cx="1219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b="1" dirty="0">
                <a:solidFill>
                  <a:srgbClr val="FF800E"/>
                </a:solidFill>
                <a:latin typeface="Arial"/>
                <a:ea typeface="Calibri"/>
                <a:cs typeface="Arial"/>
              </a:rPr>
              <a:t>DR4</a:t>
            </a:r>
            <a:endParaRPr lang="de-DE" sz="2800">
              <a:ea typeface="Calibri"/>
              <a:cs typeface="Calibri"/>
            </a:endParaRPr>
          </a:p>
        </p:txBody>
      </p:sp>
      <p:sp>
        <p:nvSpPr>
          <p:cNvPr id="16" name="Textfeld 15">
            <a:extLst>
              <a:ext uri="{FF2B5EF4-FFF2-40B4-BE49-F238E27FC236}">
                <a16:creationId xmlns:a16="http://schemas.microsoft.com/office/drawing/2014/main" id="{B273CB0A-0264-657A-E3A7-EDDCC851D205}"/>
              </a:ext>
            </a:extLst>
          </p:cNvPr>
          <p:cNvSpPr txBox="1"/>
          <p:nvPr/>
        </p:nvSpPr>
        <p:spPr>
          <a:xfrm>
            <a:off x="2405074" y="2132627"/>
            <a:ext cx="1219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b="1" dirty="0">
                <a:solidFill>
                  <a:srgbClr val="FF800E"/>
                </a:solidFill>
                <a:latin typeface="Arial"/>
                <a:ea typeface="Calibri"/>
                <a:cs typeface="Arial"/>
              </a:rPr>
              <a:t>PLR4</a:t>
            </a:r>
            <a:endParaRPr lang="de-DE" dirty="0"/>
          </a:p>
        </p:txBody>
      </p:sp>
      <p:sp>
        <p:nvSpPr>
          <p:cNvPr id="20" name="Verbotsymbol 19">
            <a:extLst>
              <a:ext uri="{FF2B5EF4-FFF2-40B4-BE49-F238E27FC236}">
                <a16:creationId xmlns:a16="http://schemas.microsoft.com/office/drawing/2014/main" id="{FBDFDEAF-F1D9-AB3D-FFDF-E08C4CDC1496}"/>
              </a:ext>
            </a:extLst>
          </p:cNvPr>
          <p:cNvSpPr/>
          <p:nvPr/>
        </p:nvSpPr>
        <p:spPr>
          <a:xfrm>
            <a:off x="583277" y="4163149"/>
            <a:ext cx="2226518" cy="2116308"/>
          </a:xfrm>
          <a:prstGeom prst="noSmoking">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21" name="Ellipse 20">
            <a:extLst>
              <a:ext uri="{FF2B5EF4-FFF2-40B4-BE49-F238E27FC236}">
                <a16:creationId xmlns:a16="http://schemas.microsoft.com/office/drawing/2014/main" id="{85014A13-A343-FC92-F046-9A49B1476530}"/>
              </a:ext>
            </a:extLst>
          </p:cNvPr>
          <p:cNvSpPr/>
          <p:nvPr/>
        </p:nvSpPr>
        <p:spPr>
          <a:xfrm>
            <a:off x="945219" y="4486736"/>
            <a:ext cx="1501082" cy="1466706"/>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Textfeld 18">
            <a:extLst>
              <a:ext uri="{FF2B5EF4-FFF2-40B4-BE49-F238E27FC236}">
                <a16:creationId xmlns:a16="http://schemas.microsoft.com/office/drawing/2014/main" id="{1619545D-E385-AA0D-AEFF-8FD9FFB25327}"/>
              </a:ext>
            </a:extLst>
          </p:cNvPr>
          <p:cNvSpPr txBox="1"/>
          <p:nvPr/>
        </p:nvSpPr>
        <p:spPr>
          <a:xfrm>
            <a:off x="776817" y="4618567"/>
            <a:ext cx="1838325"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3600" b="1" dirty="0">
                <a:latin typeface="Arial"/>
              </a:rPr>
              <a:t>400G </a:t>
            </a:r>
            <a:r>
              <a:rPr lang="en-GB" sz="3600" b="1" dirty="0">
                <a:latin typeface="Arial"/>
                <a:cs typeface="Arial"/>
              </a:rPr>
              <a:t>LR4</a:t>
            </a:r>
            <a:r>
              <a:rPr lang="de-DE" sz="3600" dirty="0">
                <a:latin typeface="Arial"/>
                <a:cs typeface="Arial"/>
              </a:rPr>
              <a:t>​</a:t>
            </a:r>
            <a:endParaRPr lang="de-DE" sz="3600">
              <a:ea typeface="Calibri"/>
              <a:cs typeface="Calibri"/>
            </a:endParaRPr>
          </a:p>
        </p:txBody>
      </p:sp>
      <p:sp>
        <p:nvSpPr>
          <p:cNvPr id="22" name="Verbotsymbol 21">
            <a:extLst>
              <a:ext uri="{FF2B5EF4-FFF2-40B4-BE49-F238E27FC236}">
                <a16:creationId xmlns:a16="http://schemas.microsoft.com/office/drawing/2014/main" id="{77D764AE-30C5-2DAD-F70A-C64220FAB4B0}"/>
              </a:ext>
            </a:extLst>
          </p:cNvPr>
          <p:cNvSpPr/>
          <p:nvPr/>
        </p:nvSpPr>
        <p:spPr>
          <a:xfrm>
            <a:off x="3006859" y="4216064"/>
            <a:ext cx="2226518" cy="2116308"/>
          </a:xfrm>
          <a:prstGeom prst="noSmoking">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24" name="Ellipse 23">
            <a:extLst>
              <a:ext uri="{FF2B5EF4-FFF2-40B4-BE49-F238E27FC236}">
                <a16:creationId xmlns:a16="http://schemas.microsoft.com/office/drawing/2014/main" id="{DFE9474B-B8C0-C3EA-532B-030BF8F176D4}"/>
              </a:ext>
            </a:extLst>
          </p:cNvPr>
          <p:cNvSpPr/>
          <p:nvPr/>
        </p:nvSpPr>
        <p:spPr>
          <a:xfrm>
            <a:off x="3368801" y="4550235"/>
            <a:ext cx="1501082" cy="1466706"/>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 name="Textfeld 22">
            <a:extLst>
              <a:ext uri="{FF2B5EF4-FFF2-40B4-BE49-F238E27FC236}">
                <a16:creationId xmlns:a16="http://schemas.microsoft.com/office/drawing/2014/main" id="{926E84DD-E0CB-C3C7-C107-AE7F61580023}"/>
              </a:ext>
            </a:extLst>
          </p:cNvPr>
          <p:cNvSpPr txBox="1"/>
          <p:nvPr/>
        </p:nvSpPr>
        <p:spPr>
          <a:xfrm>
            <a:off x="3200399" y="4671483"/>
            <a:ext cx="1838325"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3600" b="1" dirty="0">
                <a:latin typeface="Arial"/>
              </a:rPr>
              <a:t>400G </a:t>
            </a:r>
            <a:r>
              <a:rPr lang="en-GB" sz="3600" b="1" dirty="0">
                <a:latin typeface="Arial"/>
                <a:cs typeface="Arial"/>
              </a:rPr>
              <a:t>LR8</a:t>
            </a:r>
            <a:r>
              <a:rPr lang="de-DE" sz="3600" dirty="0">
                <a:latin typeface="Arial"/>
                <a:cs typeface="Arial"/>
              </a:rPr>
              <a:t>​</a:t>
            </a:r>
            <a:endParaRPr lang="de-DE" sz="3600">
              <a:ea typeface="Calibri"/>
              <a:cs typeface="Calibri"/>
            </a:endParaRPr>
          </a:p>
        </p:txBody>
      </p:sp>
    </p:spTree>
    <p:extLst>
      <p:ext uri="{BB962C8B-B14F-4D97-AF65-F5344CB8AC3E}">
        <p14:creationId xmlns:p14="http://schemas.microsoft.com/office/powerpoint/2010/main" val="91660772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599FB056-AB3B-C601-D746-C8FEE3294DEB}"/>
              </a:ext>
            </a:extLst>
          </p:cNvPr>
          <p:cNvSpPr>
            <a:spLocks noGrp="1"/>
          </p:cNvSpPr>
          <p:nvPr>
            <p:ph type="sldNum" sz="quarter" idx="12"/>
          </p:nvPr>
        </p:nvSpPr>
        <p:spPr>
          <a:xfrm>
            <a:off x="11629697" y="6528503"/>
            <a:ext cx="478185" cy="365125"/>
          </a:xfrm>
        </p:spPr>
        <p:txBody>
          <a:bodyPr/>
          <a:lstStyle/>
          <a:p>
            <a:fld id="{CE68A0BE-C123-194B-B38C-82F5486B51C9}" type="slidenum">
              <a:rPr lang="de-DE" smtClean="0">
                <a:latin typeface="Arial"/>
                <a:cs typeface="Arial"/>
              </a:rPr>
              <a:t>48</a:t>
            </a:fld>
            <a:endParaRPr lang="de-DE">
              <a:latin typeface="Arial"/>
              <a:cs typeface="Arial"/>
            </a:endParaRPr>
          </a:p>
        </p:txBody>
      </p:sp>
      <p:sp>
        <p:nvSpPr>
          <p:cNvPr id="4" name="Footer Placeholder 3">
            <a:extLst>
              <a:ext uri="{FF2B5EF4-FFF2-40B4-BE49-F238E27FC236}">
                <a16:creationId xmlns:a16="http://schemas.microsoft.com/office/drawing/2014/main" id="{1F9D473C-8AE9-C8B9-9FB3-2D65E7B001D9}"/>
              </a:ext>
            </a:extLst>
          </p:cNvPr>
          <p:cNvSpPr>
            <a:spLocks noGrp="1"/>
          </p:cNvSpPr>
          <p:nvPr>
            <p:ph type="ftr" sz="quarter" idx="3"/>
          </p:nvPr>
        </p:nvSpPr>
        <p:spPr>
          <a:xfrm>
            <a:off x="4484850" y="6528503"/>
            <a:ext cx="4114800" cy="365125"/>
          </a:xfrm>
        </p:spPr>
        <p:txBody>
          <a:bodyPr/>
          <a:lstStyle/>
          <a:p>
            <a:r>
              <a:rPr lang="de-DE" err="1">
                <a:latin typeface="Arial"/>
                <a:cs typeface="Arial"/>
              </a:rPr>
              <a:t>Coherent</a:t>
            </a:r>
            <a:r>
              <a:rPr lang="de-DE">
                <a:latin typeface="Arial"/>
                <a:cs typeface="Arial"/>
              </a:rPr>
              <a:t> </a:t>
            </a:r>
            <a:r>
              <a:rPr lang="de-DE" err="1">
                <a:latin typeface="Arial"/>
                <a:cs typeface="Arial"/>
              </a:rPr>
              <a:t>optical</a:t>
            </a:r>
            <a:r>
              <a:rPr lang="de-DE">
                <a:latin typeface="Arial"/>
                <a:cs typeface="Arial"/>
              </a:rPr>
              <a:t> </a:t>
            </a:r>
            <a:r>
              <a:rPr lang="de-DE" err="1">
                <a:latin typeface="Arial"/>
                <a:cs typeface="Arial"/>
              </a:rPr>
              <a:t>transceivers</a:t>
            </a:r>
            <a:endParaRPr lang="de-DE">
              <a:latin typeface="Arial"/>
              <a:cs typeface="Arial"/>
            </a:endParaRPr>
          </a:p>
        </p:txBody>
      </p:sp>
      <p:sp>
        <p:nvSpPr>
          <p:cNvPr id="5" name="Date Placeholder 3">
            <a:extLst>
              <a:ext uri="{FF2B5EF4-FFF2-40B4-BE49-F238E27FC236}">
                <a16:creationId xmlns:a16="http://schemas.microsoft.com/office/drawing/2014/main" id="{86912F55-CBA7-EF32-A774-0555378CF1B6}"/>
              </a:ext>
            </a:extLst>
          </p:cNvPr>
          <p:cNvSpPr>
            <a:spLocks noGrp="1"/>
          </p:cNvSpPr>
          <p:nvPr>
            <p:ph type="dt" sz="half" idx="2"/>
          </p:nvPr>
        </p:nvSpPr>
        <p:spPr>
          <a:xfrm>
            <a:off x="84117" y="6528503"/>
            <a:ext cx="2743200" cy="365125"/>
          </a:xfrm>
        </p:spPr>
        <p:txBody>
          <a:bodyPr/>
          <a:lstStyle/>
          <a:p>
            <a:fld id="{7E9AA530-B9BE-F047-B05C-ACC2D58FB1E8}" type="datetime1">
              <a:rPr lang="de-DE" smtClean="0"/>
              <a:t>04.11.2024</a:t>
            </a:fld>
            <a:endParaRPr lang="de-DE"/>
          </a:p>
        </p:txBody>
      </p:sp>
      <p:sp>
        <p:nvSpPr>
          <p:cNvPr id="6" name="Title 1">
            <a:extLst>
              <a:ext uri="{FF2B5EF4-FFF2-40B4-BE49-F238E27FC236}">
                <a16:creationId xmlns:a16="http://schemas.microsoft.com/office/drawing/2014/main" id="{625796FB-83B5-5DF4-6F93-C1C8C224BC6E}"/>
              </a:ext>
            </a:extLst>
          </p:cNvPr>
          <p:cNvSpPr txBox="1">
            <a:spLocks/>
          </p:cNvSpPr>
          <p:nvPr/>
        </p:nvSpPr>
        <p:spPr>
          <a:xfrm>
            <a:off x="573314" y="3597275"/>
            <a:ext cx="5895975" cy="83343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Futura LT Pro Book" panose="020B0502020204020303" pitchFamily="34" charset="77"/>
                <a:ea typeface="+mj-ea"/>
                <a:cs typeface="Futura Medium" panose="020B0602020204020303" pitchFamily="34" charset="-79"/>
              </a:defRPr>
            </a:lvl1pPr>
          </a:lstStyle>
          <a:p>
            <a:pPr algn="r"/>
            <a:r>
              <a:rPr lang="de-DE" sz="3400">
                <a:latin typeface="Arial"/>
                <a:cs typeface="Arial"/>
              </a:rPr>
              <a:t>100G vs. 400G </a:t>
            </a:r>
            <a:r>
              <a:rPr lang="de-DE" sz="3400" err="1">
                <a:latin typeface="Arial"/>
                <a:cs typeface="Arial"/>
              </a:rPr>
              <a:t>Coherent</a:t>
            </a:r>
            <a:endParaRPr lang="de-DE" err="1"/>
          </a:p>
        </p:txBody>
      </p:sp>
      <p:sp>
        <p:nvSpPr>
          <p:cNvPr id="10" name="Title 1">
            <a:extLst>
              <a:ext uri="{FF2B5EF4-FFF2-40B4-BE49-F238E27FC236}">
                <a16:creationId xmlns:a16="http://schemas.microsoft.com/office/drawing/2014/main" id="{4F6E718E-A449-E1D9-ECB1-92FEA3F6AB1B}"/>
              </a:ext>
            </a:extLst>
          </p:cNvPr>
          <p:cNvSpPr txBox="1">
            <a:spLocks/>
          </p:cNvSpPr>
          <p:nvPr/>
        </p:nvSpPr>
        <p:spPr>
          <a:xfrm>
            <a:off x="573313" y="2073274"/>
            <a:ext cx="5895975" cy="83343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Futura LT Pro Book" panose="020B0502020204020303" pitchFamily="34" charset="77"/>
                <a:ea typeface="+mj-ea"/>
                <a:cs typeface="Futura Medium" panose="020B0602020204020303" pitchFamily="34" charset="-79"/>
              </a:defRPr>
            </a:lvl1pPr>
          </a:lstStyle>
          <a:p>
            <a:pPr algn="r"/>
            <a:r>
              <a:rPr lang="de-DE" sz="3400">
                <a:latin typeface="Arial"/>
                <a:cs typeface="Arial"/>
              </a:rPr>
              <a:t>100G DCI vs. 400G </a:t>
            </a:r>
            <a:r>
              <a:rPr lang="de-DE" sz="3400" err="1">
                <a:latin typeface="Arial"/>
                <a:cs typeface="Arial"/>
              </a:rPr>
              <a:t>Coherent</a:t>
            </a:r>
            <a:endParaRPr lang="de-DE" err="1"/>
          </a:p>
        </p:txBody>
      </p:sp>
      <p:sp>
        <p:nvSpPr>
          <p:cNvPr id="11" name="Title 1">
            <a:extLst>
              <a:ext uri="{FF2B5EF4-FFF2-40B4-BE49-F238E27FC236}">
                <a16:creationId xmlns:a16="http://schemas.microsoft.com/office/drawing/2014/main" id="{5A368F8F-8DE0-10FF-A861-8E1564AC7967}"/>
              </a:ext>
            </a:extLst>
          </p:cNvPr>
          <p:cNvSpPr txBox="1">
            <a:spLocks/>
          </p:cNvSpPr>
          <p:nvPr/>
        </p:nvSpPr>
        <p:spPr>
          <a:xfrm>
            <a:off x="7261980" y="776815"/>
            <a:ext cx="1657350" cy="86518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Futura LT Pro Book" panose="020B0502020204020303" pitchFamily="34" charset="77"/>
                <a:ea typeface="+mj-ea"/>
                <a:cs typeface="Futura Medium" panose="020B0602020204020303" pitchFamily="34" charset="-79"/>
              </a:defRPr>
            </a:lvl1pPr>
          </a:lstStyle>
          <a:p>
            <a:r>
              <a:rPr lang="de-DE" sz="3400" b="1">
                <a:latin typeface="Arial"/>
                <a:cs typeface="Arial"/>
              </a:rPr>
              <a:t>OPEX</a:t>
            </a:r>
            <a:endParaRPr lang="de-DE" b="1"/>
          </a:p>
        </p:txBody>
      </p:sp>
      <p:sp>
        <p:nvSpPr>
          <p:cNvPr id="13" name="Title 1">
            <a:extLst>
              <a:ext uri="{FF2B5EF4-FFF2-40B4-BE49-F238E27FC236}">
                <a16:creationId xmlns:a16="http://schemas.microsoft.com/office/drawing/2014/main" id="{ACD359FB-C95F-E588-C86D-8B6F6C3083CA}"/>
              </a:ext>
            </a:extLst>
          </p:cNvPr>
          <p:cNvSpPr txBox="1">
            <a:spLocks/>
          </p:cNvSpPr>
          <p:nvPr/>
        </p:nvSpPr>
        <p:spPr>
          <a:xfrm>
            <a:off x="9304563" y="776814"/>
            <a:ext cx="1773766" cy="86518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Futura LT Pro Book" panose="020B0502020204020303" pitchFamily="34" charset="77"/>
                <a:ea typeface="+mj-ea"/>
                <a:cs typeface="Futura Medium" panose="020B0602020204020303" pitchFamily="34" charset="-79"/>
              </a:defRPr>
            </a:lvl1pPr>
          </a:lstStyle>
          <a:p>
            <a:r>
              <a:rPr lang="de-DE" sz="3400" b="1">
                <a:latin typeface="Arial"/>
                <a:cs typeface="Arial"/>
              </a:rPr>
              <a:t>CAPEX</a:t>
            </a:r>
            <a:endParaRPr lang="de-DE" b="1"/>
          </a:p>
        </p:txBody>
      </p:sp>
      <p:sp>
        <p:nvSpPr>
          <p:cNvPr id="16" name="Title 1">
            <a:extLst>
              <a:ext uri="{FF2B5EF4-FFF2-40B4-BE49-F238E27FC236}">
                <a16:creationId xmlns:a16="http://schemas.microsoft.com/office/drawing/2014/main" id="{518CDF2F-14B4-20E6-46E4-B8D3FD1DB1A6}"/>
              </a:ext>
            </a:extLst>
          </p:cNvPr>
          <p:cNvSpPr txBox="1">
            <a:spLocks/>
          </p:cNvSpPr>
          <p:nvPr/>
        </p:nvSpPr>
        <p:spPr>
          <a:xfrm>
            <a:off x="573312" y="5174190"/>
            <a:ext cx="5895975" cy="83343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Futura LT Pro Book" panose="020B0502020204020303" pitchFamily="34" charset="77"/>
                <a:ea typeface="+mj-ea"/>
                <a:cs typeface="Futura Medium" panose="020B0602020204020303" pitchFamily="34" charset="-79"/>
              </a:defRPr>
            </a:lvl1pPr>
          </a:lstStyle>
          <a:p>
            <a:pPr algn="r"/>
            <a:r>
              <a:rPr lang="de-DE" sz="3400">
                <a:latin typeface="Arial"/>
                <a:cs typeface="Arial"/>
              </a:rPr>
              <a:t>400G vs. 800G grey</a:t>
            </a:r>
            <a:endParaRPr lang="de-DE" err="1"/>
          </a:p>
        </p:txBody>
      </p:sp>
      <p:sp>
        <p:nvSpPr>
          <p:cNvPr id="21" name="Title 1">
            <a:extLst>
              <a:ext uri="{FF2B5EF4-FFF2-40B4-BE49-F238E27FC236}">
                <a16:creationId xmlns:a16="http://schemas.microsoft.com/office/drawing/2014/main" id="{81CFA37F-B15B-49C2-0C6C-C805309886BA}"/>
              </a:ext>
            </a:extLst>
          </p:cNvPr>
          <p:cNvSpPr txBox="1">
            <a:spLocks/>
          </p:cNvSpPr>
          <p:nvPr/>
        </p:nvSpPr>
        <p:spPr>
          <a:xfrm>
            <a:off x="9786104" y="2073271"/>
            <a:ext cx="1128184" cy="849313"/>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Futura LT Pro Book" panose="020B0502020204020303" pitchFamily="34" charset="77"/>
                <a:ea typeface="+mj-ea"/>
                <a:cs typeface="Futura Medium" panose="020B0602020204020303" pitchFamily="34" charset="-79"/>
              </a:defRPr>
            </a:lvl1pPr>
          </a:lstStyle>
          <a:p>
            <a:r>
              <a:rPr lang="de-DE" sz="3600">
                <a:latin typeface="Arial"/>
                <a:cs typeface="Arial"/>
              </a:rPr>
              <a:t>n/a</a:t>
            </a:r>
            <a:endParaRPr lang="de-DE" sz="3600"/>
          </a:p>
        </p:txBody>
      </p:sp>
      <p:sp>
        <p:nvSpPr>
          <p:cNvPr id="22" name="Ellipse 21">
            <a:extLst>
              <a:ext uri="{FF2B5EF4-FFF2-40B4-BE49-F238E27FC236}">
                <a16:creationId xmlns:a16="http://schemas.microsoft.com/office/drawing/2014/main" id="{19445F77-B9D1-8D33-ED16-F4D291F5F357}"/>
              </a:ext>
            </a:extLst>
          </p:cNvPr>
          <p:cNvSpPr/>
          <p:nvPr/>
        </p:nvSpPr>
        <p:spPr>
          <a:xfrm>
            <a:off x="7129228" y="1638746"/>
            <a:ext cx="1793874" cy="1714500"/>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4000">
                <a:solidFill>
                  <a:srgbClr val="FFFFFF"/>
                </a:solidFill>
                <a:latin typeface="Arial"/>
              </a:rPr>
              <a:t>x</a:t>
            </a:r>
            <a:r>
              <a:rPr lang="de-DE" sz="4000" b="1">
                <a:solidFill>
                  <a:srgbClr val="FFFFFF"/>
                </a:solidFill>
                <a:latin typeface="Arial"/>
              </a:rPr>
              <a:t>20</a:t>
            </a:r>
            <a:r>
              <a:rPr lang="de-DE" sz="4000">
                <a:solidFill>
                  <a:srgbClr val="FFFFFF"/>
                </a:solidFill>
                <a:latin typeface="Arial"/>
                <a:ea typeface="Arial"/>
                <a:cs typeface="Arial"/>
              </a:rPr>
              <a:t>​</a:t>
            </a:r>
            <a:endParaRPr lang="de-DE" sz="4000">
              <a:solidFill>
                <a:srgbClr val="FFFFFF"/>
              </a:solidFill>
              <a:ea typeface="Calibri"/>
              <a:cs typeface="Calibri"/>
            </a:endParaRPr>
          </a:p>
        </p:txBody>
      </p:sp>
      <p:sp>
        <p:nvSpPr>
          <p:cNvPr id="23" name="Ellipse 22">
            <a:extLst>
              <a:ext uri="{FF2B5EF4-FFF2-40B4-BE49-F238E27FC236}">
                <a16:creationId xmlns:a16="http://schemas.microsoft.com/office/drawing/2014/main" id="{F31C4AFC-389B-6B9A-B5D8-5680BB7BDB35}"/>
              </a:ext>
            </a:extLst>
          </p:cNvPr>
          <p:cNvSpPr/>
          <p:nvPr/>
        </p:nvSpPr>
        <p:spPr>
          <a:xfrm>
            <a:off x="7494353" y="3490828"/>
            <a:ext cx="1063624" cy="1042459"/>
          </a:xfrm>
          <a:prstGeom prst="ellipse">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de-DE" sz="4000">
                <a:solidFill>
                  <a:schemeClr val="tx1"/>
                </a:solidFill>
                <a:latin typeface="Arial"/>
              </a:rPr>
              <a:t>x</a:t>
            </a:r>
            <a:r>
              <a:rPr lang="de-DE" sz="4000" b="1">
                <a:solidFill>
                  <a:schemeClr val="tx1"/>
                </a:solidFill>
                <a:latin typeface="Arial"/>
              </a:rPr>
              <a:t>1</a:t>
            </a:r>
            <a:r>
              <a:rPr lang="de-DE" sz="4000">
                <a:solidFill>
                  <a:schemeClr val="tx1"/>
                </a:solidFill>
                <a:latin typeface="Arial"/>
                <a:ea typeface="Arial"/>
                <a:cs typeface="Arial"/>
              </a:rPr>
              <a:t>​</a:t>
            </a:r>
            <a:endParaRPr lang="de-DE" sz="4000">
              <a:solidFill>
                <a:schemeClr val="tx1"/>
              </a:solidFill>
              <a:ea typeface="Calibri"/>
              <a:cs typeface="Calibri"/>
            </a:endParaRPr>
          </a:p>
        </p:txBody>
      </p:sp>
      <p:sp>
        <p:nvSpPr>
          <p:cNvPr id="24" name="Ellipse 23">
            <a:extLst>
              <a:ext uri="{FF2B5EF4-FFF2-40B4-BE49-F238E27FC236}">
                <a16:creationId xmlns:a16="http://schemas.microsoft.com/office/drawing/2014/main" id="{EE4813F6-32B6-1A88-5871-BC7A3E1D608F}"/>
              </a:ext>
            </a:extLst>
          </p:cNvPr>
          <p:cNvSpPr/>
          <p:nvPr/>
        </p:nvSpPr>
        <p:spPr>
          <a:xfrm>
            <a:off x="7605479" y="5046578"/>
            <a:ext cx="836083" cy="846667"/>
          </a:xfrm>
          <a:prstGeom prst="ellipse">
            <a:avLst/>
          </a:prstGeom>
          <a:solidFill>
            <a:srgbClr val="00B05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de-DE" sz="1600" b="1">
                <a:solidFill>
                  <a:schemeClr val="tx1"/>
                </a:solidFill>
                <a:latin typeface="Arial"/>
              </a:rPr>
              <a:t>x0.8</a:t>
            </a:r>
            <a:r>
              <a:rPr lang="de-DE" sz="1600">
                <a:solidFill>
                  <a:schemeClr val="tx1"/>
                </a:solidFill>
                <a:latin typeface="Arial"/>
                <a:ea typeface="Arial"/>
                <a:cs typeface="Arial"/>
              </a:rPr>
              <a:t>​</a:t>
            </a:r>
            <a:endParaRPr lang="de-DE" sz="1600">
              <a:solidFill>
                <a:schemeClr val="tx1"/>
              </a:solidFill>
              <a:ea typeface="Calibri"/>
              <a:cs typeface="Calibri"/>
            </a:endParaRPr>
          </a:p>
        </p:txBody>
      </p:sp>
      <p:sp>
        <p:nvSpPr>
          <p:cNvPr id="25" name="Ellipse 24">
            <a:extLst>
              <a:ext uri="{FF2B5EF4-FFF2-40B4-BE49-F238E27FC236}">
                <a16:creationId xmlns:a16="http://schemas.microsoft.com/office/drawing/2014/main" id="{4C5FBCEC-8E97-681A-0B73-4B8E33AC6484}"/>
              </a:ext>
            </a:extLst>
          </p:cNvPr>
          <p:cNvSpPr/>
          <p:nvPr/>
        </p:nvSpPr>
        <p:spPr>
          <a:xfrm>
            <a:off x="9552811" y="4845495"/>
            <a:ext cx="1217081" cy="1201207"/>
          </a:xfrm>
          <a:prstGeom prst="ellipse">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de-DE" sz="2800">
                <a:solidFill>
                  <a:schemeClr val="tx1"/>
                </a:solidFill>
                <a:latin typeface="Arial"/>
              </a:rPr>
              <a:t>x</a:t>
            </a:r>
            <a:r>
              <a:rPr lang="de-DE" sz="2800" b="1">
                <a:solidFill>
                  <a:schemeClr val="tx1"/>
                </a:solidFill>
                <a:latin typeface="Arial"/>
              </a:rPr>
              <a:t>1.5</a:t>
            </a:r>
            <a:endParaRPr lang="de-DE" sz="2800" b="1">
              <a:solidFill>
                <a:schemeClr val="tx1"/>
              </a:solidFill>
              <a:latin typeface="Arial"/>
              <a:ea typeface="Calibri"/>
              <a:cs typeface="Arial"/>
            </a:endParaRPr>
          </a:p>
        </p:txBody>
      </p:sp>
      <p:sp>
        <p:nvSpPr>
          <p:cNvPr id="28" name="Title 1">
            <a:extLst>
              <a:ext uri="{FF2B5EF4-FFF2-40B4-BE49-F238E27FC236}">
                <a16:creationId xmlns:a16="http://schemas.microsoft.com/office/drawing/2014/main" id="{FED0D2E3-A467-7DBD-FAC9-94FBD6D2D759}"/>
              </a:ext>
            </a:extLst>
          </p:cNvPr>
          <p:cNvSpPr txBox="1">
            <a:spLocks/>
          </p:cNvSpPr>
          <p:nvPr/>
        </p:nvSpPr>
        <p:spPr>
          <a:xfrm>
            <a:off x="7293730" y="178856"/>
            <a:ext cx="3943350" cy="83873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Futura LT Pro Book" panose="020B0502020204020303" pitchFamily="34" charset="77"/>
                <a:ea typeface="+mj-ea"/>
                <a:cs typeface="Futura Medium" panose="020B0602020204020303" pitchFamily="34" charset="-79"/>
              </a:defRPr>
            </a:lvl1pPr>
          </a:lstStyle>
          <a:p>
            <a:r>
              <a:rPr lang="de-DE" sz="4000" b="1" err="1">
                <a:latin typeface="Arial"/>
                <a:cs typeface="Arial"/>
              </a:rPr>
              <a:t>comparison</a:t>
            </a:r>
            <a:r>
              <a:rPr lang="de-DE" sz="4000" b="1">
                <a:latin typeface="Arial"/>
                <a:cs typeface="Arial"/>
              </a:rPr>
              <a:t> </a:t>
            </a:r>
            <a:r>
              <a:rPr lang="de-DE" sz="4000" b="1" err="1">
                <a:latin typeface="Arial"/>
                <a:cs typeface="Arial"/>
              </a:rPr>
              <a:t>of</a:t>
            </a:r>
            <a:endParaRPr lang="de-DE" sz="4000" b="1" err="1"/>
          </a:p>
        </p:txBody>
      </p:sp>
      <p:sp>
        <p:nvSpPr>
          <p:cNvPr id="29" name="Ellipse 28">
            <a:extLst>
              <a:ext uri="{FF2B5EF4-FFF2-40B4-BE49-F238E27FC236}">
                <a16:creationId xmlns:a16="http://schemas.microsoft.com/office/drawing/2014/main" id="{592535AD-040E-EDEA-3242-D0BD9AB45070}"/>
              </a:ext>
            </a:extLst>
          </p:cNvPr>
          <p:cNvSpPr/>
          <p:nvPr/>
        </p:nvSpPr>
        <p:spPr>
          <a:xfrm>
            <a:off x="9399353" y="3252703"/>
            <a:ext cx="1518707" cy="1476375"/>
          </a:xfrm>
          <a:prstGeom prst="ellipse">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de-DE" sz="4000">
                <a:solidFill>
                  <a:schemeClr val="tx1"/>
                </a:solidFill>
                <a:latin typeface="Arial"/>
              </a:rPr>
              <a:t>x</a:t>
            </a:r>
            <a:r>
              <a:rPr lang="de-DE" sz="4000" b="1">
                <a:solidFill>
                  <a:schemeClr val="tx1"/>
                </a:solidFill>
                <a:latin typeface="Arial"/>
              </a:rPr>
              <a:t>3</a:t>
            </a:r>
            <a:endParaRPr lang="de-DE" sz="4000">
              <a:solidFill>
                <a:schemeClr val="tx1"/>
              </a:solidFill>
              <a:latin typeface="Arial"/>
              <a:ea typeface="Calibri"/>
              <a:cs typeface="Arial"/>
            </a:endParaRPr>
          </a:p>
        </p:txBody>
      </p:sp>
      <p:sp>
        <p:nvSpPr>
          <p:cNvPr id="31" name="Rechteck: abgerundete Ecken 2">
            <a:extLst>
              <a:ext uri="{FF2B5EF4-FFF2-40B4-BE49-F238E27FC236}">
                <a16:creationId xmlns:a16="http://schemas.microsoft.com/office/drawing/2014/main" id="{1B7D584D-D9FE-18E6-811E-83648777461F}"/>
              </a:ext>
            </a:extLst>
          </p:cNvPr>
          <p:cNvSpPr/>
          <p:nvPr/>
        </p:nvSpPr>
        <p:spPr>
          <a:xfrm>
            <a:off x="667943" y="2181320"/>
            <a:ext cx="2042583" cy="603250"/>
          </a:xfrm>
          <a:custGeom>
            <a:avLst/>
            <a:gdLst>
              <a:gd name="connsiteX0" fmla="*/ 0 w 6641041"/>
              <a:gd name="connsiteY0" fmla="*/ 201969 h 1211792"/>
              <a:gd name="connsiteX1" fmla="*/ 201969 w 6641041"/>
              <a:gd name="connsiteY1" fmla="*/ 0 h 1211792"/>
              <a:gd name="connsiteX2" fmla="*/ 1019723 w 6641041"/>
              <a:gd name="connsiteY2" fmla="*/ 0 h 1211792"/>
              <a:gd name="connsiteX3" fmla="*/ 1775105 w 6641041"/>
              <a:gd name="connsiteY3" fmla="*/ 0 h 1211792"/>
              <a:gd name="connsiteX4" fmla="*/ 2281003 w 6641041"/>
              <a:gd name="connsiteY4" fmla="*/ 0 h 1211792"/>
              <a:gd name="connsiteX5" fmla="*/ 2849273 w 6641041"/>
              <a:gd name="connsiteY5" fmla="*/ 0 h 1211792"/>
              <a:gd name="connsiteX6" fmla="*/ 3417542 w 6641041"/>
              <a:gd name="connsiteY6" fmla="*/ 0 h 1211792"/>
              <a:gd name="connsiteX7" fmla="*/ 3985811 w 6641041"/>
              <a:gd name="connsiteY7" fmla="*/ 0 h 1211792"/>
              <a:gd name="connsiteX8" fmla="*/ 4803565 w 6641041"/>
              <a:gd name="connsiteY8" fmla="*/ 0 h 1211792"/>
              <a:gd name="connsiteX9" fmla="*/ 5621318 w 6641041"/>
              <a:gd name="connsiteY9" fmla="*/ 0 h 1211792"/>
              <a:gd name="connsiteX10" fmla="*/ 6439072 w 6641041"/>
              <a:gd name="connsiteY10" fmla="*/ 0 h 1211792"/>
              <a:gd name="connsiteX11" fmla="*/ 6641041 w 6641041"/>
              <a:gd name="connsiteY11" fmla="*/ 201969 h 1211792"/>
              <a:gd name="connsiteX12" fmla="*/ 6641041 w 6641041"/>
              <a:gd name="connsiteY12" fmla="*/ 589739 h 1211792"/>
              <a:gd name="connsiteX13" fmla="*/ 6641041 w 6641041"/>
              <a:gd name="connsiteY13" fmla="*/ 1009823 h 1211792"/>
              <a:gd name="connsiteX14" fmla="*/ 6439072 w 6641041"/>
              <a:gd name="connsiteY14" fmla="*/ 1211792 h 1211792"/>
              <a:gd name="connsiteX15" fmla="*/ 5683690 w 6641041"/>
              <a:gd name="connsiteY15" fmla="*/ 1211792 h 1211792"/>
              <a:gd name="connsiteX16" fmla="*/ 4865936 w 6641041"/>
              <a:gd name="connsiteY16" fmla="*/ 1211792 h 1211792"/>
              <a:gd name="connsiteX17" fmla="*/ 4297667 w 6641041"/>
              <a:gd name="connsiteY17" fmla="*/ 1211792 h 1211792"/>
              <a:gd name="connsiteX18" fmla="*/ 3667026 w 6641041"/>
              <a:gd name="connsiteY18" fmla="*/ 1211792 h 1211792"/>
              <a:gd name="connsiteX19" fmla="*/ 2974015 w 6641041"/>
              <a:gd name="connsiteY19" fmla="*/ 1211792 h 1211792"/>
              <a:gd name="connsiteX20" fmla="*/ 2343374 w 6641041"/>
              <a:gd name="connsiteY20" fmla="*/ 1211792 h 1211792"/>
              <a:gd name="connsiteX21" fmla="*/ 1837476 w 6641041"/>
              <a:gd name="connsiteY21" fmla="*/ 1211792 h 1211792"/>
              <a:gd name="connsiteX22" fmla="*/ 1144465 w 6641041"/>
              <a:gd name="connsiteY22" fmla="*/ 1211792 h 1211792"/>
              <a:gd name="connsiteX23" fmla="*/ 201969 w 6641041"/>
              <a:gd name="connsiteY23" fmla="*/ 1211792 h 1211792"/>
              <a:gd name="connsiteX24" fmla="*/ 0 w 6641041"/>
              <a:gd name="connsiteY24" fmla="*/ 1009823 h 1211792"/>
              <a:gd name="connsiteX25" fmla="*/ 0 w 6641041"/>
              <a:gd name="connsiteY25" fmla="*/ 630132 h 1211792"/>
              <a:gd name="connsiteX26" fmla="*/ 0 w 6641041"/>
              <a:gd name="connsiteY26" fmla="*/ 201969 h 1211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641041" h="1211792" extrusionOk="0">
                <a:moveTo>
                  <a:pt x="0" y="201969"/>
                </a:moveTo>
                <a:cubicBezTo>
                  <a:pt x="-5578" y="72916"/>
                  <a:pt x="72416" y="1551"/>
                  <a:pt x="201969" y="0"/>
                </a:cubicBezTo>
                <a:cubicBezTo>
                  <a:pt x="584156" y="21929"/>
                  <a:pt x="715674" y="3"/>
                  <a:pt x="1019723" y="0"/>
                </a:cubicBezTo>
                <a:cubicBezTo>
                  <a:pt x="1323772" y="-3"/>
                  <a:pt x="1603671" y="-26120"/>
                  <a:pt x="1775105" y="0"/>
                </a:cubicBezTo>
                <a:cubicBezTo>
                  <a:pt x="1946539" y="26120"/>
                  <a:pt x="2087940" y="20513"/>
                  <a:pt x="2281003" y="0"/>
                </a:cubicBezTo>
                <a:cubicBezTo>
                  <a:pt x="2474066" y="-20513"/>
                  <a:pt x="2712479" y="415"/>
                  <a:pt x="2849273" y="0"/>
                </a:cubicBezTo>
                <a:cubicBezTo>
                  <a:pt x="2986067" y="-415"/>
                  <a:pt x="3296160" y="3502"/>
                  <a:pt x="3417542" y="0"/>
                </a:cubicBezTo>
                <a:cubicBezTo>
                  <a:pt x="3538924" y="-3502"/>
                  <a:pt x="3851391" y="21087"/>
                  <a:pt x="3985811" y="0"/>
                </a:cubicBezTo>
                <a:cubicBezTo>
                  <a:pt x="4120231" y="-21087"/>
                  <a:pt x="4634349" y="25996"/>
                  <a:pt x="4803565" y="0"/>
                </a:cubicBezTo>
                <a:cubicBezTo>
                  <a:pt x="4972781" y="-25996"/>
                  <a:pt x="5397701" y="27814"/>
                  <a:pt x="5621318" y="0"/>
                </a:cubicBezTo>
                <a:cubicBezTo>
                  <a:pt x="5844935" y="-27814"/>
                  <a:pt x="6072042" y="21317"/>
                  <a:pt x="6439072" y="0"/>
                </a:cubicBezTo>
                <a:cubicBezTo>
                  <a:pt x="6528630" y="-13465"/>
                  <a:pt x="6649820" y="93007"/>
                  <a:pt x="6641041" y="201969"/>
                </a:cubicBezTo>
                <a:cubicBezTo>
                  <a:pt x="6644668" y="322415"/>
                  <a:pt x="6645426" y="410167"/>
                  <a:pt x="6641041" y="589739"/>
                </a:cubicBezTo>
                <a:cubicBezTo>
                  <a:pt x="6636657" y="769311"/>
                  <a:pt x="6622393" y="898428"/>
                  <a:pt x="6641041" y="1009823"/>
                </a:cubicBezTo>
                <a:cubicBezTo>
                  <a:pt x="6645375" y="1132347"/>
                  <a:pt x="6558781" y="1229320"/>
                  <a:pt x="6439072" y="1211792"/>
                </a:cubicBezTo>
                <a:cubicBezTo>
                  <a:pt x="6181501" y="1231060"/>
                  <a:pt x="5893858" y="1200569"/>
                  <a:pt x="5683690" y="1211792"/>
                </a:cubicBezTo>
                <a:cubicBezTo>
                  <a:pt x="5473522" y="1223015"/>
                  <a:pt x="5186562" y="1186589"/>
                  <a:pt x="4865936" y="1211792"/>
                </a:cubicBezTo>
                <a:cubicBezTo>
                  <a:pt x="4545310" y="1236995"/>
                  <a:pt x="4539609" y="1203133"/>
                  <a:pt x="4297667" y="1211792"/>
                </a:cubicBezTo>
                <a:cubicBezTo>
                  <a:pt x="4055725" y="1220451"/>
                  <a:pt x="3827337" y="1223964"/>
                  <a:pt x="3667026" y="1211792"/>
                </a:cubicBezTo>
                <a:cubicBezTo>
                  <a:pt x="3506715" y="1199620"/>
                  <a:pt x="3301902" y="1204430"/>
                  <a:pt x="2974015" y="1211792"/>
                </a:cubicBezTo>
                <a:cubicBezTo>
                  <a:pt x="2646128" y="1219154"/>
                  <a:pt x="2622345" y="1213815"/>
                  <a:pt x="2343374" y="1211792"/>
                </a:cubicBezTo>
                <a:cubicBezTo>
                  <a:pt x="2064403" y="1209769"/>
                  <a:pt x="1996823" y="1224314"/>
                  <a:pt x="1837476" y="1211792"/>
                </a:cubicBezTo>
                <a:cubicBezTo>
                  <a:pt x="1678129" y="1199270"/>
                  <a:pt x="1397559" y="1215455"/>
                  <a:pt x="1144465" y="1211792"/>
                </a:cubicBezTo>
                <a:cubicBezTo>
                  <a:pt x="891371" y="1208129"/>
                  <a:pt x="442448" y="1174120"/>
                  <a:pt x="201969" y="1211792"/>
                </a:cubicBezTo>
                <a:cubicBezTo>
                  <a:pt x="86812" y="1211416"/>
                  <a:pt x="-11813" y="1124708"/>
                  <a:pt x="0" y="1009823"/>
                </a:cubicBezTo>
                <a:cubicBezTo>
                  <a:pt x="13772" y="908404"/>
                  <a:pt x="-4159" y="736008"/>
                  <a:pt x="0" y="630132"/>
                </a:cubicBezTo>
                <a:cubicBezTo>
                  <a:pt x="4159" y="524256"/>
                  <a:pt x="10894" y="411105"/>
                  <a:pt x="0" y="201969"/>
                </a:cubicBezTo>
                <a:close/>
              </a:path>
            </a:pathLst>
          </a:custGeom>
          <a:noFill/>
          <a:ln w="57150">
            <a:solidFill>
              <a:srgbClr val="FF0000"/>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2" name="Rechteck: abgerundete Ecken 2">
            <a:extLst>
              <a:ext uri="{FF2B5EF4-FFF2-40B4-BE49-F238E27FC236}">
                <a16:creationId xmlns:a16="http://schemas.microsoft.com/office/drawing/2014/main" id="{CCCE4274-D36B-C389-31DD-A93DA7EF6D11}"/>
              </a:ext>
            </a:extLst>
          </p:cNvPr>
          <p:cNvSpPr/>
          <p:nvPr/>
        </p:nvSpPr>
        <p:spPr>
          <a:xfrm>
            <a:off x="1466984" y="3647112"/>
            <a:ext cx="1243542" cy="687916"/>
          </a:xfrm>
          <a:custGeom>
            <a:avLst/>
            <a:gdLst>
              <a:gd name="connsiteX0" fmla="*/ 0 w 6641041"/>
              <a:gd name="connsiteY0" fmla="*/ 201969 h 1211792"/>
              <a:gd name="connsiteX1" fmla="*/ 201969 w 6641041"/>
              <a:gd name="connsiteY1" fmla="*/ 0 h 1211792"/>
              <a:gd name="connsiteX2" fmla="*/ 1019723 w 6641041"/>
              <a:gd name="connsiteY2" fmla="*/ 0 h 1211792"/>
              <a:gd name="connsiteX3" fmla="*/ 1775105 w 6641041"/>
              <a:gd name="connsiteY3" fmla="*/ 0 h 1211792"/>
              <a:gd name="connsiteX4" fmla="*/ 2281003 w 6641041"/>
              <a:gd name="connsiteY4" fmla="*/ 0 h 1211792"/>
              <a:gd name="connsiteX5" fmla="*/ 2849273 w 6641041"/>
              <a:gd name="connsiteY5" fmla="*/ 0 h 1211792"/>
              <a:gd name="connsiteX6" fmla="*/ 3417542 w 6641041"/>
              <a:gd name="connsiteY6" fmla="*/ 0 h 1211792"/>
              <a:gd name="connsiteX7" fmla="*/ 3985811 w 6641041"/>
              <a:gd name="connsiteY7" fmla="*/ 0 h 1211792"/>
              <a:gd name="connsiteX8" fmla="*/ 4803565 w 6641041"/>
              <a:gd name="connsiteY8" fmla="*/ 0 h 1211792"/>
              <a:gd name="connsiteX9" fmla="*/ 5621318 w 6641041"/>
              <a:gd name="connsiteY9" fmla="*/ 0 h 1211792"/>
              <a:gd name="connsiteX10" fmla="*/ 6439072 w 6641041"/>
              <a:gd name="connsiteY10" fmla="*/ 0 h 1211792"/>
              <a:gd name="connsiteX11" fmla="*/ 6641041 w 6641041"/>
              <a:gd name="connsiteY11" fmla="*/ 201969 h 1211792"/>
              <a:gd name="connsiteX12" fmla="*/ 6641041 w 6641041"/>
              <a:gd name="connsiteY12" fmla="*/ 589739 h 1211792"/>
              <a:gd name="connsiteX13" fmla="*/ 6641041 w 6641041"/>
              <a:gd name="connsiteY13" fmla="*/ 1009823 h 1211792"/>
              <a:gd name="connsiteX14" fmla="*/ 6439072 w 6641041"/>
              <a:gd name="connsiteY14" fmla="*/ 1211792 h 1211792"/>
              <a:gd name="connsiteX15" fmla="*/ 5683690 w 6641041"/>
              <a:gd name="connsiteY15" fmla="*/ 1211792 h 1211792"/>
              <a:gd name="connsiteX16" fmla="*/ 4865936 w 6641041"/>
              <a:gd name="connsiteY16" fmla="*/ 1211792 h 1211792"/>
              <a:gd name="connsiteX17" fmla="*/ 4297667 w 6641041"/>
              <a:gd name="connsiteY17" fmla="*/ 1211792 h 1211792"/>
              <a:gd name="connsiteX18" fmla="*/ 3667026 w 6641041"/>
              <a:gd name="connsiteY18" fmla="*/ 1211792 h 1211792"/>
              <a:gd name="connsiteX19" fmla="*/ 2974015 w 6641041"/>
              <a:gd name="connsiteY19" fmla="*/ 1211792 h 1211792"/>
              <a:gd name="connsiteX20" fmla="*/ 2343374 w 6641041"/>
              <a:gd name="connsiteY20" fmla="*/ 1211792 h 1211792"/>
              <a:gd name="connsiteX21" fmla="*/ 1837476 w 6641041"/>
              <a:gd name="connsiteY21" fmla="*/ 1211792 h 1211792"/>
              <a:gd name="connsiteX22" fmla="*/ 1144465 w 6641041"/>
              <a:gd name="connsiteY22" fmla="*/ 1211792 h 1211792"/>
              <a:gd name="connsiteX23" fmla="*/ 201969 w 6641041"/>
              <a:gd name="connsiteY23" fmla="*/ 1211792 h 1211792"/>
              <a:gd name="connsiteX24" fmla="*/ 0 w 6641041"/>
              <a:gd name="connsiteY24" fmla="*/ 1009823 h 1211792"/>
              <a:gd name="connsiteX25" fmla="*/ 0 w 6641041"/>
              <a:gd name="connsiteY25" fmla="*/ 630132 h 1211792"/>
              <a:gd name="connsiteX26" fmla="*/ 0 w 6641041"/>
              <a:gd name="connsiteY26" fmla="*/ 201969 h 1211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641041" h="1211792" extrusionOk="0">
                <a:moveTo>
                  <a:pt x="0" y="201969"/>
                </a:moveTo>
                <a:cubicBezTo>
                  <a:pt x="-5578" y="72916"/>
                  <a:pt x="72416" y="1551"/>
                  <a:pt x="201969" y="0"/>
                </a:cubicBezTo>
                <a:cubicBezTo>
                  <a:pt x="584156" y="21929"/>
                  <a:pt x="715674" y="3"/>
                  <a:pt x="1019723" y="0"/>
                </a:cubicBezTo>
                <a:cubicBezTo>
                  <a:pt x="1323772" y="-3"/>
                  <a:pt x="1603671" y="-26120"/>
                  <a:pt x="1775105" y="0"/>
                </a:cubicBezTo>
                <a:cubicBezTo>
                  <a:pt x="1946539" y="26120"/>
                  <a:pt x="2087940" y="20513"/>
                  <a:pt x="2281003" y="0"/>
                </a:cubicBezTo>
                <a:cubicBezTo>
                  <a:pt x="2474066" y="-20513"/>
                  <a:pt x="2712479" y="415"/>
                  <a:pt x="2849273" y="0"/>
                </a:cubicBezTo>
                <a:cubicBezTo>
                  <a:pt x="2986067" y="-415"/>
                  <a:pt x="3296160" y="3502"/>
                  <a:pt x="3417542" y="0"/>
                </a:cubicBezTo>
                <a:cubicBezTo>
                  <a:pt x="3538924" y="-3502"/>
                  <a:pt x="3851391" y="21087"/>
                  <a:pt x="3985811" y="0"/>
                </a:cubicBezTo>
                <a:cubicBezTo>
                  <a:pt x="4120231" y="-21087"/>
                  <a:pt x="4634349" y="25996"/>
                  <a:pt x="4803565" y="0"/>
                </a:cubicBezTo>
                <a:cubicBezTo>
                  <a:pt x="4972781" y="-25996"/>
                  <a:pt x="5397701" y="27814"/>
                  <a:pt x="5621318" y="0"/>
                </a:cubicBezTo>
                <a:cubicBezTo>
                  <a:pt x="5844935" y="-27814"/>
                  <a:pt x="6072042" y="21317"/>
                  <a:pt x="6439072" y="0"/>
                </a:cubicBezTo>
                <a:cubicBezTo>
                  <a:pt x="6528630" y="-13465"/>
                  <a:pt x="6649820" y="93007"/>
                  <a:pt x="6641041" y="201969"/>
                </a:cubicBezTo>
                <a:cubicBezTo>
                  <a:pt x="6644668" y="322415"/>
                  <a:pt x="6645426" y="410167"/>
                  <a:pt x="6641041" y="589739"/>
                </a:cubicBezTo>
                <a:cubicBezTo>
                  <a:pt x="6636657" y="769311"/>
                  <a:pt x="6622393" y="898428"/>
                  <a:pt x="6641041" y="1009823"/>
                </a:cubicBezTo>
                <a:cubicBezTo>
                  <a:pt x="6645375" y="1132347"/>
                  <a:pt x="6558781" y="1229320"/>
                  <a:pt x="6439072" y="1211792"/>
                </a:cubicBezTo>
                <a:cubicBezTo>
                  <a:pt x="6181501" y="1231060"/>
                  <a:pt x="5893858" y="1200569"/>
                  <a:pt x="5683690" y="1211792"/>
                </a:cubicBezTo>
                <a:cubicBezTo>
                  <a:pt x="5473522" y="1223015"/>
                  <a:pt x="5186562" y="1186589"/>
                  <a:pt x="4865936" y="1211792"/>
                </a:cubicBezTo>
                <a:cubicBezTo>
                  <a:pt x="4545310" y="1236995"/>
                  <a:pt x="4539609" y="1203133"/>
                  <a:pt x="4297667" y="1211792"/>
                </a:cubicBezTo>
                <a:cubicBezTo>
                  <a:pt x="4055725" y="1220451"/>
                  <a:pt x="3827337" y="1223964"/>
                  <a:pt x="3667026" y="1211792"/>
                </a:cubicBezTo>
                <a:cubicBezTo>
                  <a:pt x="3506715" y="1199620"/>
                  <a:pt x="3301902" y="1204430"/>
                  <a:pt x="2974015" y="1211792"/>
                </a:cubicBezTo>
                <a:cubicBezTo>
                  <a:pt x="2646128" y="1219154"/>
                  <a:pt x="2622345" y="1213815"/>
                  <a:pt x="2343374" y="1211792"/>
                </a:cubicBezTo>
                <a:cubicBezTo>
                  <a:pt x="2064403" y="1209769"/>
                  <a:pt x="1996823" y="1224314"/>
                  <a:pt x="1837476" y="1211792"/>
                </a:cubicBezTo>
                <a:cubicBezTo>
                  <a:pt x="1678129" y="1199270"/>
                  <a:pt x="1397559" y="1215455"/>
                  <a:pt x="1144465" y="1211792"/>
                </a:cubicBezTo>
                <a:cubicBezTo>
                  <a:pt x="891371" y="1208129"/>
                  <a:pt x="442448" y="1174120"/>
                  <a:pt x="201969" y="1211792"/>
                </a:cubicBezTo>
                <a:cubicBezTo>
                  <a:pt x="86812" y="1211416"/>
                  <a:pt x="-11813" y="1124708"/>
                  <a:pt x="0" y="1009823"/>
                </a:cubicBezTo>
                <a:cubicBezTo>
                  <a:pt x="13772" y="908404"/>
                  <a:pt x="-4159" y="736008"/>
                  <a:pt x="0" y="630132"/>
                </a:cubicBezTo>
                <a:cubicBezTo>
                  <a:pt x="4159" y="524256"/>
                  <a:pt x="10894" y="411105"/>
                  <a:pt x="0" y="201969"/>
                </a:cubicBezTo>
                <a:close/>
              </a:path>
            </a:pathLst>
          </a:custGeom>
          <a:noFill/>
          <a:ln w="57150">
            <a:solidFill>
              <a:srgbClr val="FF0000"/>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3" name="Rechteck: abgerundete Ecken 2">
            <a:extLst>
              <a:ext uri="{FF2B5EF4-FFF2-40B4-BE49-F238E27FC236}">
                <a16:creationId xmlns:a16="http://schemas.microsoft.com/office/drawing/2014/main" id="{9858B42F-CA22-05E6-D260-E4BEF43C80AC}"/>
              </a:ext>
            </a:extLst>
          </p:cNvPr>
          <p:cNvSpPr/>
          <p:nvPr/>
        </p:nvSpPr>
        <p:spPr>
          <a:xfrm>
            <a:off x="4298026" y="5282237"/>
            <a:ext cx="2180166" cy="608541"/>
          </a:xfrm>
          <a:custGeom>
            <a:avLst/>
            <a:gdLst>
              <a:gd name="connsiteX0" fmla="*/ 0 w 6641041"/>
              <a:gd name="connsiteY0" fmla="*/ 201969 h 1211792"/>
              <a:gd name="connsiteX1" fmla="*/ 201969 w 6641041"/>
              <a:gd name="connsiteY1" fmla="*/ 0 h 1211792"/>
              <a:gd name="connsiteX2" fmla="*/ 1019723 w 6641041"/>
              <a:gd name="connsiteY2" fmla="*/ 0 h 1211792"/>
              <a:gd name="connsiteX3" fmla="*/ 1775105 w 6641041"/>
              <a:gd name="connsiteY3" fmla="*/ 0 h 1211792"/>
              <a:gd name="connsiteX4" fmla="*/ 2281003 w 6641041"/>
              <a:gd name="connsiteY4" fmla="*/ 0 h 1211792"/>
              <a:gd name="connsiteX5" fmla="*/ 2849273 w 6641041"/>
              <a:gd name="connsiteY5" fmla="*/ 0 h 1211792"/>
              <a:gd name="connsiteX6" fmla="*/ 3417542 w 6641041"/>
              <a:gd name="connsiteY6" fmla="*/ 0 h 1211792"/>
              <a:gd name="connsiteX7" fmla="*/ 3985811 w 6641041"/>
              <a:gd name="connsiteY7" fmla="*/ 0 h 1211792"/>
              <a:gd name="connsiteX8" fmla="*/ 4803565 w 6641041"/>
              <a:gd name="connsiteY8" fmla="*/ 0 h 1211792"/>
              <a:gd name="connsiteX9" fmla="*/ 5621318 w 6641041"/>
              <a:gd name="connsiteY9" fmla="*/ 0 h 1211792"/>
              <a:gd name="connsiteX10" fmla="*/ 6439072 w 6641041"/>
              <a:gd name="connsiteY10" fmla="*/ 0 h 1211792"/>
              <a:gd name="connsiteX11" fmla="*/ 6641041 w 6641041"/>
              <a:gd name="connsiteY11" fmla="*/ 201969 h 1211792"/>
              <a:gd name="connsiteX12" fmla="*/ 6641041 w 6641041"/>
              <a:gd name="connsiteY12" fmla="*/ 589739 h 1211792"/>
              <a:gd name="connsiteX13" fmla="*/ 6641041 w 6641041"/>
              <a:gd name="connsiteY13" fmla="*/ 1009823 h 1211792"/>
              <a:gd name="connsiteX14" fmla="*/ 6439072 w 6641041"/>
              <a:gd name="connsiteY14" fmla="*/ 1211792 h 1211792"/>
              <a:gd name="connsiteX15" fmla="*/ 5683690 w 6641041"/>
              <a:gd name="connsiteY15" fmla="*/ 1211792 h 1211792"/>
              <a:gd name="connsiteX16" fmla="*/ 4865936 w 6641041"/>
              <a:gd name="connsiteY16" fmla="*/ 1211792 h 1211792"/>
              <a:gd name="connsiteX17" fmla="*/ 4297667 w 6641041"/>
              <a:gd name="connsiteY17" fmla="*/ 1211792 h 1211792"/>
              <a:gd name="connsiteX18" fmla="*/ 3667026 w 6641041"/>
              <a:gd name="connsiteY18" fmla="*/ 1211792 h 1211792"/>
              <a:gd name="connsiteX19" fmla="*/ 2974015 w 6641041"/>
              <a:gd name="connsiteY19" fmla="*/ 1211792 h 1211792"/>
              <a:gd name="connsiteX20" fmla="*/ 2343374 w 6641041"/>
              <a:gd name="connsiteY20" fmla="*/ 1211792 h 1211792"/>
              <a:gd name="connsiteX21" fmla="*/ 1837476 w 6641041"/>
              <a:gd name="connsiteY21" fmla="*/ 1211792 h 1211792"/>
              <a:gd name="connsiteX22" fmla="*/ 1144465 w 6641041"/>
              <a:gd name="connsiteY22" fmla="*/ 1211792 h 1211792"/>
              <a:gd name="connsiteX23" fmla="*/ 201969 w 6641041"/>
              <a:gd name="connsiteY23" fmla="*/ 1211792 h 1211792"/>
              <a:gd name="connsiteX24" fmla="*/ 0 w 6641041"/>
              <a:gd name="connsiteY24" fmla="*/ 1009823 h 1211792"/>
              <a:gd name="connsiteX25" fmla="*/ 0 w 6641041"/>
              <a:gd name="connsiteY25" fmla="*/ 630132 h 1211792"/>
              <a:gd name="connsiteX26" fmla="*/ 0 w 6641041"/>
              <a:gd name="connsiteY26" fmla="*/ 201969 h 1211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641041" h="1211792" extrusionOk="0">
                <a:moveTo>
                  <a:pt x="0" y="201969"/>
                </a:moveTo>
                <a:cubicBezTo>
                  <a:pt x="-5578" y="72916"/>
                  <a:pt x="72416" y="1551"/>
                  <a:pt x="201969" y="0"/>
                </a:cubicBezTo>
                <a:cubicBezTo>
                  <a:pt x="584156" y="21929"/>
                  <a:pt x="715674" y="3"/>
                  <a:pt x="1019723" y="0"/>
                </a:cubicBezTo>
                <a:cubicBezTo>
                  <a:pt x="1323772" y="-3"/>
                  <a:pt x="1603671" y="-26120"/>
                  <a:pt x="1775105" y="0"/>
                </a:cubicBezTo>
                <a:cubicBezTo>
                  <a:pt x="1946539" y="26120"/>
                  <a:pt x="2087940" y="20513"/>
                  <a:pt x="2281003" y="0"/>
                </a:cubicBezTo>
                <a:cubicBezTo>
                  <a:pt x="2474066" y="-20513"/>
                  <a:pt x="2712479" y="415"/>
                  <a:pt x="2849273" y="0"/>
                </a:cubicBezTo>
                <a:cubicBezTo>
                  <a:pt x="2986067" y="-415"/>
                  <a:pt x="3296160" y="3502"/>
                  <a:pt x="3417542" y="0"/>
                </a:cubicBezTo>
                <a:cubicBezTo>
                  <a:pt x="3538924" y="-3502"/>
                  <a:pt x="3851391" y="21087"/>
                  <a:pt x="3985811" y="0"/>
                </a:cubicBezTo>
                <a:cubicBezTo>
                  <a:pt x="4120231" y="-21087"/>
                  <a:pt x="4634349" y="25996"/>
                  <a:pt x="4803565" y="0"/>
                </a:cubicBezTo>
                <a:cubicBezTo>
                  <a:pt x="4972781" y="-25996"/>
                  <a:pt x="5397701" y="27814"/>
                  <a:pt x="5621318" y="0"/>
                </a:cubicBezTo>
                <a:cubicBezTo>
                  <a:pt x="5844935" y="-27814"/>
                  <a:pt x="6072042" y="21317"/>
                  <a:pt x="6439072" y="0"/>
                </a:cubicBezTo>
                <a:cubicBezTo>
                  <a:pt x="6528630" y="-13465"/>
                  <a:pt x="6649820" y="93007"/>
                  <a:pt x="6641041" y="201969"/>
                </a:cubicBezTo>
                <a:cubicBezTo>
                  <a:pt x="6644668" y="322415"/>
                  <a:pt x="6645426" y="410167"/>
                  <a:pt x="6641041" y="589739"/>
                </a:cubicBezTo>
                <a:cubicBezTo>
                  <a:pt x="6636657" y="769311"/>
                  <a:pt x="6622393" y="898428"/>
                  <a:pt x="6641041" y="1009823"/>
                </a:cubicBezTo>
                <a:cubicBezTo>
                  <a:pt x="6645375" y="1132347"/>
                  <a:pt x="6558781" y="1229320"/>
                  <a:pt x="6439072" y="1211792"/>
                </a:cubicBezTo>
                <a:cubicBezTo>
                  <a:pt x="6181501" y="1231060"/>
                  <a:pt x="5893858" y="1200569"/>
                  <a:pt x="5683690" y="1211792"/>
                </a:cubicBezTo>
                <a:cubicBezTo>
                  <a:pt x="5473522" y="1223015"/>
                  <a:pt x="5186562" y="1186589"/>
                  <a:pt x="4865936" y="1211792"/>
                </a:cubicBezTo>
                <a:cubicBezTo>
                  <a:pt x="4545310" y="1236995"/>
                  <a:pt x="4539609" y="1203133"/>
                  <a:pt x="4297667" y="1211792"/>
                </a:cubicBezTo>
                <a:cubicBezTo>
                  <a:pt x="4055725" y="1220451"/>
                  <a:pt x="3827337" y="1223964"/>
                  <a:pt x="3667026" y="1211792"/>
                </a:cubicBezTo>
                <a:cubicBezTo>
                  <a:pt x="3506715" y="1199620"/>
                  <a:pt x="3301902" y="1204430"/>
                  <a:pt x="2974015" y="1211792"/>
                </a:cubicBezTo>
                <a:cubicBezTo>
                  <a:pt x="2646128" y="1219154"/>
                  <a:pt x="2622345" y="1213815"/>
                  <a:pt x="2343374" y="1211792"/>
                </a:cubicBezTo>
                <a:cubicBezTo>
                  <a:pt x="2064403" y="1209769"/>
                  <a:pt x="1996823" y="1224314"/>
                  <a:pt x="1837476" y="1211792"/>
                </a:cubicBezTo>
                <a:cubicBezTo>
                  <a:pt x="1678129" y="1199270"/>
                  <a:pt x="1397559" y="1215455"/>
                  <a:pt x="1144465" y="1211792"/>
                </a:cubicBezTo>
                <a:cubicBezTo>
                  <a:pt x="891371" y="1208129"/>
                  <a:pt x="442448" y="1174120"/>
                  <a:pt x="201969" y="1211792"/>
                </a:cubicBezTo>
                <a:cubicBezTo>
                  <a:pt x="86812" y="1211416"/>
                  <a:pt x="-11813" y="1124708"/>
                  <a:pt x="0" y="1009823"/>
                </a:cubicBezTo>
                <a:cubicBezTo>
                  <a:pt x="13772" y="908404"/>
                  <a:pt x="-4159" y="736008"/>
                  <a:pt x="0" y="630132"/>
                </a:cubicBezTo>
                <a:cubicBezTo>
                  <a:pt x="4159" y="524256"/>
                  <a:pt x="10894" y="411105"/>
                  <a:pt x="0" y="201969"/>
                </a:cubicBezTo>
                <a:close/>
              </a:path>
            </a:pathLst>
          </a:custGeom>
          <a:noFill/>
          <a:ln w="57150">
            <a:solidFill>
              <a:srgbClr val="FF0000"/>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6824596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Inhaltsplatzhalter 6" descr="Ein Bild, das Text, Elektronik, Display, Screenshot enthält.">
            <a:extLst>
              <a:ext uri="{FF2B5EF4-FFF2-40B4-BE49-F238E27FC236}">
                <a16:creationId xmlns:a16="http://schemas.microsoft.com/office/drawing/2014/main" id="{96A4EB9F-4080-31B0-DCA4-32DB78BC8F74}"/>
              </a:ext>
            </a:extLst>
          </p:cNvPr>
          <p:cNvPicPr>
            <a:picLocks noGrp="1" noChangeAspect="1"/>
          </p:cNvPicPr>
          <p:nvPr>
            <p:ph idx="1"/>
          </p:nvPr>
        </p:nvPicPr>
        <p:blipFill>
          <a:blip r:embed="rId3"/>
          <a:stretch>
            <a:fillRect/>
          </a:stretch>
        </p:blipFill>
        <p:spPr>
          <a:xfrm>
            <a:off x="0" y="-184825"/>
            <a:ext cx="12245016" cy="7410503"/>
          </a:xfrm>
        </p:spPr>
      </p:pic>
      <p:sp>
        <p:nvSpPr>
          <p:cNvPr id="6" name="Datumsplatzhalter 5">
            <a:extLst>
              <a:ext uri="{FF2B5EF4-FFF2-40B4-BE49-F238E27FC236}">
                <a16:creationId xmlns:a16="http://schemas.microsoft.com/office/drawing/2014/main" id="{779C85B0-2E99-7915-BCA7-088F26E997A4}"/>
              </a:ext>
            </a:extLst>
          </p:cNvPr>
          <p:cNvSpPr>
            <a:spLocks noGrp="1"/>
          </p:cNvSpPr>
          <p:nvPr>
            <p:ph type="dt" sz="half" idx="2"/>
          </p:nvPr>
        </p:nvSpPr>
        <p:spPr/>
        <p:txBody>
          <a:bodyPr/>
          <a:lstStyle/>
          <a:p>
            <a:endParaRPr lang="de-DE"/>
          </a:p>
        </p:txBody>
      </p:sp>
      <p:sp>
        <p:nvSpPr>
          <p:cNvPr id="3" name="Rechteck 2">
            <a:extLst>
              <a:ext uri="{FF2B5EF4-FFF2-40B4-BE49-F238E27FC236}">
                <a16:creationId xmlns:a16="http://schemas.microsoft.com/office/drawing/2014/main" id="{8FB44754-1E9B-56A9-4BB0-98F677CD8444}"/>
              </a:ext>
            </a:extLst>
          </p:cNvPr>
          <p:cNvSpPr/>
          <p:nvPr/>
        </p:nvSpPr>
        <p:spPr>
          <a:xfrm>
            <a:off x="436880" y="233680"/>
            <a:ext cx="11811000" cy="2956560"/>
          </a:xfrm>
          <a:prstGeom prst="rect">
            <a:avLst/>
          </a:prstGeom>
          <a:solidFill>
            <a:srgbClr val="A3A3A5">
              <a:alpha val="7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Rechteck 7">
            <a:extLst>
              <a:ext uri="{FF2B5EF4-FFF2-40B4-BE49-F238E27FC236}">
                <a16:creationId xmlns:a16="http://schemas.microsoft.com/office/drawing/2014/main" id="{1457E1B3-12FB-675A-A226-28B610D8692C}"/>
              </a:ext>
            </a:extLst>
          </p:cNvPr>
          <p:cNvSpPr/>
          <p:nvPr/>
        </p:nvSpPr>
        <p:spPr>
          <a:xfrm>
            <a:off x="436880" y="3571240"/>
            <a:ext cx="11811000" cy="2519680"/>
          </a:xfrm>
          <a:prstGeom prst="rect">
            <a:avLst/>
          </a:prstGeom>
          <a:solidFill>
            <a:srgbClr val="A3A3A5">
              <a:alpha val="7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Explosion: 8 Zacken 8">
            <a:extLst>
              <a:ext uri="{FF2B5EF4-FFF2-40B4-BE49-F238E27FC236}">
                <a16:creationId xmlns:a16="http://schemas.microsoft.com/office/drawing/2014/main" id="{F4DF2765-38CF-5A6E-E20F-FDEB09C82C35}"/>
              </a:ext>
            </a:extLst>
          </p:cNvPr>
          <p:cNvSpPr/>
          <p:nvPr/>
        </p:nvSpPr>
        <p:spPr>
          <a:xfrm>
            <a:off x="304800" y="2854960"/>
            <a:ext cx="995680" cy="944880"/>
          </a:xfrm>
          <a:prstGeom prst="irregularSeal1">
            <a:avLst/>
          </a:prstGeom>
          <a:solidFill>
            <a:srgbClr val="FF81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Foliennummernplatzhalter 3">
            <a:extLst>
              <a:ext uri="{FF2B5EF4-FFF2-40B4-BE49-F238E27FC236}">
                <a16:creationId xmlns:a16="http://schemas.microsoft.com/office/drawing/2014/main" id="{F176EE28-50DD-6A91-384D-089EC44AA9B2}"/>
              </a:ext>
            </a:extLst>
          </p:cNvPr>
          <p:cNvSpPr>
            <a:spLocks noGrp="1"/>
          </p:cNvSpPr>
          <p:nvPr>
            <p:ph type="sldNum" sz="quarter" idx="12"/>
          </p:nvPr>
        </p:nvSpPr>
        <p:spPr>
          <a:xfrm>
            <a:off x="5621208" y="6185580"/>
            <a:ext cx="1508461" cy="365125"/>
          </a:xfrm>
        </p:spPr>
        <p:txBody>
          <a:bodyPr/>
          <a:lstStyle/>
          <a:p>
            <a:r>
              <a:rPr lang="de-DE">
                <a:latin typeface="Futura LT Pro Book"/>
                <a:cs typeface="Futura Medium"/>
              </a:rPr>
              <a:t>source: [4]</a:t>
            </a:r>
            <a:endParaRPr lang="de-DE"/>
          </a:p>
        </p:txBody>
      </p:sp>
    </p:spTree>
    <p:extLst>
      <p:ext uri="{BB962C8B-B14F-4D97-AF65-F5344CB8AC3E}">
        <p14:creationId xmlns:p14="http://schemas.microsoft.com/office/powerpoint/2010/main" val="340483516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EB178D-18BD-33B3-C009-E00BD9F3BDAF}"/>
              </a:ext>
            </a:extLst>
          </p:cNvPr>
          <p:cNvSpPr>
            <a:spLocks noGrp="1"/>
          </p:cNvSpPr>
          <p:nvPr>
            <p:ph type="title"/>
          </p:nvPr>
        </p:nvSpPr>
        <p:spPr/>
        <p:txBody>
          <a:bodyPr/>
          <a:lstStyle/>
          <a:p>
            <a:r>
              <a:rPr lang="en-DE" sz="4000">
                <a:latin typeface="Arial"/>
                <a:cs typeface="Arial"/>
              </a:rPr>
              <a:t>Outlook: </a:t>
            </a:r>
            <a:r>
              <a:rPr lang="en-DE" sz="4000" err="1">
                <a:latin typeface="Arial"/>
                <a:cs typeface="Arial"/>
              </a:rPr>
              <a:t>OpenXR</a:t>
            </a:r>
            <a:r>
              <a:rPr lang="en-DE" sz="4000">
                <a:latin typeface="Arial"/>
                <a:cs typeface="Arial"/>
              </a:rPr>
              <a:t> </a:t>
            </a:r>
            <a:r>
              <a:rPr lang="de-DE" sz="4000">
                <a:latin typeface="Arial"/>
                <a:cs typeface="Arial"/>
              </a:rPr>
              <a:t>16 x 25Gbit/s via DSCM</a:t>
            </a:r>
          </a:p>
        </p:txBody>
      </p:sp>
      <p:sp>
        <p:nvSpPr>
          <p:cNvPr id="4" name="Date Placeholder 3">
            <a:extLst>
              <a:ext uri="{FF2B5EF4-FFF2-40B4-BE49-F238E27FC236}">
                <a16:creationId xmlns:a16="http://schemas.microsoft.com/office/drawing/2014/main" id="{C73E73E2-DABA-0AA1-31B6-777D93CCC2C3}"/>
              </a:ext>
            </a:extLst>
          </p:cNvPr>
          <p:cNvSpPr>
            <a:spLocks noGrp="1"/>
          </p:cNvSpPr>
          <p:nvPr>
            <p:ph type="dt" sz="half" idx="2"/>
          </p:nvPr>
        </p:nvSpPr>
        <p:spPr>
          <a:xfrm>
            <a:off x="84117" y="6528503"/>
            <a:ext cx="2743200" cy="365125"/>
          </a:xfrm>
        </p:spPr>
        <p:txBody>
          <a:bodyPr/>
          <a:lstStyle/>
          <a:p>
            <a:fld id="{7E9AA530-B9BE-F047-B05C-ACC2D58FB1E8}" type="datetime1">
              <a:rPr lang="de-DE" smtClean="0"/>
              <a:t>04.11.2024</a:t>
            </a:fld>
            <a:endParaRPr lang="de-DE"/>
          </a:p>
        </p:txBody>
      </p:sp>
      <p:sp>
        <p:nvSpPr>
          <p:cNvPr id="6" name="Slide Number Placeholder 5">
            <a:extLst>
              <a:ext uri="{FF2B5EF4-FFF2-40B4-BE49-F238E27FC236}">
                <a16:creationId xmlns:a16="http://schemas.microsoft.com/office/drawing/2014/main" id="{7EA9F8EC-1789-9E3D-A909-FD85E8345248}"/>
              </a:ext>
            </a:extLst>
          </p:cNvPr>
          <p:cNvSpPr>
            <a:spLocks noGrp="1"/>
          </p:cNvSpPr>
          <p:nvPr>
            <p:ph type="sldNum" sz="quarter" idx="12"/>
          </p:nvPr>
        </p:nvSpPr>
        <p:spPr/>
        <p:txBody>
          <a:bodyPr/>
          <a:lstStyle/>
          <a:p>
            <a:fld id="{CE68A0BE-C123-194B-B38C-82F5486B51C9}" type="slidenum">
              <a:rPr lang="de-DE" smtClean="0">
                <a:latin typeface="Arial"/>
                <a:cs typeface="Arial"/>
              </a:rPr>
              <a:t>49</a:t>
            </a:fld>
            <a:endParaRPr lang="de-DE">
              <a:latin typeface="Arial"/>
              <a:cs typeface="Arial"/>
            </a:endParaRPr>
          </a:p>
        </p:txBody>
      </p:sp>
      <p:sp>
        <p:nvSpPr>
          <p:cNvPr id="7" name="Footer Placeholder 3">
            <a:extLst>
              <a:ext uri="{FF2B5EF4-FFF2-40B4-BE49-F238E27FC236}">
                <a16:creationId xmlns:a16="http://schemas.microsoft.com/office/drawing/2014/main" id="{A5D95821-4776-892F-119C-F9826740BCF6}"/>
              </a:ext>
            </a:extLst>
          </p:cNvPr>
          <p:cNvSpPr>
            <a:spLocks noGrp="1"/>
          </p:cNvSpPr>
          <p:nvPr>
            <p:ph type="ftr" sz="quarter" idx="3"/>
          </p:nvPr>
        </p:nvSpPr>
        <p:spPr>
          <a:xfrm>
            <a:off x="4040788" y="6528503"/>
            <a:ext cx="4114800" cy="365125"/>
          </a:xfrm>
        </p:spPr>
        <p:txBody>
          <a:bodyPr/>
          <a:lstStyle/>
          <a:p>
            <a:r>
              <a:rPr lang="de-DE" err="1">
                <a:latin typeface="Arial"/>
                <a:cs typeface="Arial"/>
              </a:rPr>
              <a:t>Coherent</a:t>
            </a:r>
            <a:r>
              <a:rPr lang="de-DE">
                <a:latin typeface="Arial"/>
                <a:cs typeface="Arial"/>
              </a:rPr>
              <a:t> </a:t>
            </a:r>
            <a:r>
              <a:rPr lang="de-DE" err="1">
                <a:latin typeface="Arial"/>
                <a:cs typeface="Arial"/>
              </a:rPr>
              <a:t>optical</a:t>
            </a:r>
            <a:r>
              <a:rPr lang="de-DE">
                <a:latin typeface="Arial"/>
                <a:cs typeface="Arial"/>
              </a:rPr>
              <a:t> </a:t>
            </a:r>
            <a:r>
              <a:rPr lang="de-DE" err="1">
                <a:latin typeface="Arial"/>
                <a:cs typeface="Arial"/>
              </a:rPr>
              <a:t>transceivers</a:t>
            </a:r>
            <a:endParaRPr lang="de-DE">
              <a:latin typeface="Arial"/>
              <a:cs typeface="Arial"/>
            </a:endParaRPr>
          </a:p>
        </p:txBody>
      </p:sp>
      <p:pic>
        <p:nvPicPr>
          <p:cNvPr id="10" name="Picture 9">
            <a:extLst>
              <a:ext uri="{FF2B5EF4-FFF2-40B4-BE49-F238E27FC236}">
                <a16:creationId xmlns:a16="http://schemas.microsoft.com/office/drawing/2014/main" id="{B65BA51A-8793-B128-032C-851D5156C988}"/>
              </a:ext>
            </a:extLst>
          </p:cNvPr>
          <p:cNvPicPr>
            <a:picLocks noChangeAspect="1"/>
          </p:cNvPicPr>
          <p:nvPr/>
        </p:nvPicPr>
        <p:blipFill>
          <a:blip r:embed="rId3"/>
          <a:stretch>
            <a:fillRect/>
          </a:stretch>
        </p:blipFill>
        <p:spPr>
          <a:xfrm>
            <a:off x="1015180" y="2218270"/>
            <a:ext cx="10540180" cy="3219329"/>
          </a:xfrm>
          <a:prstGeom prst="rect">
            <a:avLst/>
          </a:prstGeom>
        </p:spPr>
      </p:pic>
      <p:sp>
        <p:nvSpPr>
          <p:cNvPr id="5" name="Content Placeholder 2">
            <a:extLst>
              <a:ext uri="{FF2B5EF4-FFF2-40B4-BE49-F238E27FC236}">
                <a16:creationId xmlns:a16="http://schemas.microsoft.com/office/drawing/2014/main" id="{0988C167-FE4A-8CE5-B401-23A87E0B8D1B}"/>
              </a:ext>
            </a:extLst>
          </p:cNvPr>
          <p:cNvSpPr txBox="1">
            <a:spLocks/>
          </p:cNvSpPr>
          <p:nvPr/>
        </p:nvSpPr>
        <p:spPr>
          <a:xfrm>
            <a:off x="1485762" y="6246121"/>
            <a:ext cx="4209885" cy="25107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Futura LT Pro Book" panose="020B05020202040203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Futura LT Pro Book" panose="020B05020202040203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utura LT Pro Book" panose="020B05020202040203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utura LT Pro Book" panose="020B05020202040203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utura LT Pro Book" panose="020B05020202040203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000">
                <a:latin typeface="Arial"/>
                <a:cs typeface="Arial"/>
              </a:rPr>
              <a:t>source: [7]</a:t>
            </a:r>
            <a:endParaRPr lang="en-DE" sz="1000">
              <a:latin typeface="Arial"/>
              <a:cs typeface="Arial"/>
            </a:endParaRPr>
          </a:p>
        </p:txBody>
      </p:sp>
    </p:spTree>
    <p:extLst>
      <p:ext uri="{BB962C8B-B14F-4D97-AF65-F5344CB8AC3E}">
        <p14:creationId xmlns:p14="http://schemas.microsoft.com/office/powerpoint/2010/main" val="149321942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EB178D-18BD-33B3-C009-E00BD9F3BDAF}"/>
              </a:ext>
            </a:extLst>
          </p:cNvPr>
          <p:cNvSpPr>
            <a:spLocks noGrp="1"/>
          </p:cNvSpPr>
          <p:nvPr>
            <p:ph type="title"/>
          </p:nvPr>
        </p:nvSpPr>
        <p:spPr>
          <a:xfrm>
            <a:off x="838200" y="365125"/>
            <a:ext cx="11180838" cy="1337658"/>
          </a:xfrm>
        </p:spPr>
        <p:txBody>
          <a:bodyPr/>
          <a:lstStyle/>
          <a:p>
            <a:r>
              <a:rPr lang="en-DE" sz="4000">
                <a:latin typeface="Arial"/>
                <a:cs typeface="Arial"/>
              </a:rPr>
              <a:t>Outlook: DSCM (Digital </a:t>
            </a:r>
            <a:r>
              <a:rPr lang="en-DE" sz="4000" err="1">
                <a:latin typeface="Arial"/>
                <a:cs typeface="Arial"/>
              </a:rPr>
              <a:t>SubCarrier</a:t>
            </a:r>
            <a:r>
              <a:rPr lang="en-DE" sz="4000">
                <a:latin typeface="Arial"/>
                <a:cs typeface="Arial"/>
              </a:rPr>
              <a:t> Multiplexing)</a:t>
            </a:r>
            <a:endParaRPr lang="de-DE" sz="4000">
              <a:latin typeface="Arial"/>
              <a:cs typeface="Arial"/>
            </a:endParaRPr>
          </a:p>
        </p:txBody>
      </p:sp>
      <p:sp>
        <p:nvSpPr>
          <p:cNvPr id="4" name="Date Placeholder 3">
            <a:extLst>
              <a:ext uri="{FF2B5EF4-FFF2-40B4-BE49-F238E27FC236}">
                <a16:creationId xmlns:a16="http://schemas.microsoft.com/office/drawing/2014/main" id="{C73E73E2-DABA-0AA1-31B6-777D93CCC2C3}"/>
              </a:ext>
            </a:extLst>
          </p:cNvPr>
          <p:cNvSpPr>
            <a:spLocks noGrp="1"/>
          </p:cNvSpPr>
          <p:nvPr>
            <p:ph type="dt" sz="half" idx="2"/>
          </p:nvPr>
        </p:nvSpPr>
        <p:spPr>
          <a:xfrm>
            <a:off x="84117" y="6528503"/>
            <a:ext cx="2743200" cy="365125"/>
          </a:xfrm>
        </p:spPr>
        <p:txBody>
          <a:bodyPr/>
          <a:lstStyle/>
          <a:p>
            <a:fld id="{7E9AA530-B9BE-F047-B05C-ACC2D58FB1E8}" type="datetime1">
              <a:rPr lang="de-DE" smtClean="0"/>
              <a:t>04.11.2024</a:t>
            </a:fld>
            <a:endParaRPr lang="de-DE"/>
          </a:p>
        </p:txBody>
      </p:sp>
      <p:sp>
        <p:nvSpPr>
          <p:cNvPr id="6" name="Slide Number Placeholder 5">
            <a:extLst>
              <a:ext uri="{FF2B5EF4-FFF2-40B4-BE49-F238E27FC236}">
                <a16:creationId xmlns:a16="http://schemas.microsoft.com/office/drawing/2014/main" id="{7EA9F8EC-1789-9E3D-A909-FD85E8345248}"/>
              </a:ext>
            </a:extLst>
          </p:cNvPr>
          <p:cNvSpPr>
            <a:spLocks noGrp="1"/>
          </p:cNvSpPr>
          <p:nvPr>
            <p:ph type="sldNum" sz="quarter" idx="12"/>
          </p:nvPr>
        </p:nvSpPr>
        <p:spPr/>
        <p:txBody>
          <a:bodyPr/>
          <a:lstStyle/>
          <a:p>
            <a:fld id="{CE68A0BE-C123-194B-B38C-82F5486B51C9}" type="slidenum">
              <a:rPr lang="de-DE" smtClean="0">
                <a:latin typeface="Arial"/>
                <a:cs typeface="Arial"/>
              </a:rPr>
              <a:t>50</a:t>
            </a:fld>
            <a:endParaRPr lang="de-DE">
              <a:latin typeface="Arial"/>
              <a:cs typeface="Arial"/>
            </a:endParaRPr>
          </a:p>
        </p:txBody>
      </p:sp>
      <p:sp>
        <p:nvSpPr>
          <p:cNvPr id="7" name="Footer Placeholder 3">
            <a:extLst>
              <a:ext uri="{FF2B5EF4-FFF2-40B4-BE49-F238E27FC236}">
                <a16:creationId xmlns:a16="http://schemas.microsoft.com/office/drawing/2014/main" id="{A5D95821-4776-892F-119C-F9826740BCF6}"/>
              </a:ext>
            </a:extLst>
          </p:cNvPr>
          <p:cNvSpPr>
            <a:spLocks noGrp="1"/>
          </p:cNvSpPr>
          <p:nvPr>
            <p:ph type="ftr" sz="quarter" idx="3"/>
          </p:nvPr>
        </p:nvSpPr>
        <p:spPr>
          <a:xfrm>
            <a:off x="4040788" y="6528503"/>
            <a:ext cx="4114800" cy="365125"/>
          </a:xfrm>
        </p:spPr>
        <p:txBody>
          <a:bodyPr/>
          <a:lstStyle/>
          <a:p>
            <a:r>
              <a:rPr lang="de-DE" err="1">
                <a:latin typeface="Arial"/>
                <a:cs typeface="Arial"/>
              </a:rPr>
              <a:t>Coherent</a:t>
            </a:r>
            <a:r>
              <a:rPr lang="de-DE">
                <a:latin typeface="Arial"/>
                <a:cs typeface="Arial"/>
              </a:rPr>
              <a:t> </a:t>
            </a:r>
            <a:r>
              <a:rPr lang="de-DE" err="1">
                <a:latin typeface="Arial"/>
                <a:cs typeface="Arial"/>
              </a:rPr>
              <a:t>optical</a:t>
            </a:r>
            <a:r>
              <a:rPr lang="de-DE">
                <a:latin typeface="Arial"/>
                <a:cs typeface="Arial"/>
              </a:rPr>
              <a:t> </a:t>
            </a:r>
            <a:r>
              <a:rPr lang="de-DE" err="1">
                <a:latin typeface="Arial"/>
                <a:cs typeface="Arial"/>
              </a:rPr>
              <a:t>transceivers</a:t>
            </a:r>
            <a:endParaRPr lang="de-DE">
              <a:latin typeface="Arial"/>
              <a:cs typeface="Arial"/>
            </a:endParaRPr>
          </a:p>
        </p:txBody>
      </p:sp>
      <p:pic>
        <p:nvPicPr>
          <p:cNvPr id="10" name="Picture 9">
            <a:extLst>
              <a:ext uri="{FF2B5EF4-FFF2-40B4-BE49-F238E27FC236}">
                <a16:creationId xmlns:a16="http://schemas.microsoft.com/office/drawing/2014/main" id="{B65BA51A-8793-B128-032C-851D5156C988}"/>
              </a:ext>
            </a:extLst>
          </p:cNvPr>
          <p:cNvPicPr>
            <a:picLocks noChangeAspect="1"/>
          </p:cNvPicPr>
          <p:nvPr/>
        </p:nvPicPr>
        <p:blipFill rotWithShape="1">
          <a:blip r:embed="rId3"/>
          <a:srcRect l="23473" r="-40" b="130"/>
          <a:stretch/>
        </p:blipFill>
        <p:spPr>
          <a:xfrm>
            <a:off x="192704" y="1589318"/>
            <a:ext cx="11681968" cy="4658668"/>
          </a:xfrm>
          <a:prstGeom prst="rect">
            <a:avLst/>
          </a:prstGeom>
        </p:spPr>
      </p:pic>
      <p:sp>
        <p:nvSpPr>
          <p:cNvPr id="8" name="Title 1">
            <a:extLst>
              <a:ext uri="{FF2B5EF4-FFF2-40B4-BE49-F238E27FC236}">
                <a16:creationId xmlns:a16="http://schemas.microsoft.com/office/drawing/2014/main" id="{088120A6-96B4-C724-AF11-02AC1D3CAA81}"/>
              </a:ext>
            </a:extLst>
          </p:cNvPr>
          <p:cNvSpPr txBox="1">
            <a:spLocks/>
          </p:cNvSpPr>
          <p:nvPr/>
        </p:nvSpPr>
        <p:spPr>
          <a:xfrm>
            <a:off x="5946188" y="1516749"/>
            <a:ext cx="5967792" cy="4859121"/>
          </a:xfrm>
          <a:prstGeom prst="rect">
            <a:avLst/>
          </a:prstGeom>
          <a:solidFill>
            <a:schemeClr val="bg1"/>
          </a:solidFill>
          <a:ln>
            <a:solidFill>
              <a:schemeClr val="tx1"/>
            </a:solidFill>
          </a:ln>
        </p:spPr>
        <p:txBody>
          <a:bodyPr vert="horz" lIns="13716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Futura LT Pro Book" panose="020B0502020204020303" pitchFamily="34" charset="77"/>
                <a:ea typeface="+mj-ea"/>
                <a:cs typeface="Futura Medium" panose="020B0602020204020303" pitchFamily="34" charset="-79"/>
              </a:defRPr>
            </a:lvl1pPr>
          </a:lstStyle>
          <a:p>
            <a:pPr>
              <a:lnSpc>
                <a:spcPct val="110000"/>
              </a:lnSpc>
              <a:spcBef>
                <a:spcPts val="1000"/>
              </a:spcBef>
            </a:pPr>
            <a:endParaRPr lang="en-US" sz="2400">
              <a:latin typeface="Arial"/>
              <a:cs typeface="Arial"/>
            </a:endParaRPr>
          </a:p>
        </p:txBody>
      </p:sp>
      <p:pic>
        <p:nvPicPr>
          <p:cNvPr id="3" name="Grafik 2" descr="Ein Bild, das Text, Diagramm, Reihe, Schrift enthält.&#10;&#10;Beschreibung automatisch generiert.">
            <a:extLst>
              <a:ext uri="{FF2B5EF4-FFF2-40B4-BE49-F238E27FC236}">
                <a16:creationId xmlns:a16="http://schemas.microsoft.com/office/drawing/2014/main" id="{C8F99F41-BD36-D1CE-CB02-C2D068B66248}"/>
              </a:ext>
            </a:extLst>
          </p:cNvPr>
          <p:cNvPicPr>
            <a:picLocks noChangeAspect="1"/>
          </p:cNvPicPr>
          <p:nvPr/>
        </p:nvPicPr>
        <p:blipFill>
          <a:blip r:embed="rId4"/>
          <a:stretch>
            <a:fillRect/>
          </a:stretch>
        </p:blipFill>
        <p:spPr>
          <a:xfrm>
            <a:off x="6012542" y="1540662"/>
            <a:ext cx="5875867" cy="4804769"/>
          </a:xfrm>
          <a:prstGeom prst="rect">
            <a:avLst/>
          </a:prstGeom>
        </p:spPr>
      </p:pic>
      <p:sp>
        <p:nvSpPr>
          <p:cNvPr id="9" name="Content Placeholder 2">
            <a:extLst>
              <a:ext uri="{FF2B5EF4-FFF2-40B4-BE49-F238E27FC236}">
                <a16:creationId xmlns:a16="http://schemas.microsoft.com/office/drawing/2014/main" id="{41990FB9-871E-973E-72D3-7126EADC08EA}"/>
              </a:ext>
            </a:extLst>
          </p:cNvPr>
          <p:cNvSpPr txBox="1">
            <a:spLocks/>
          </p:cNvSpPr>
          <p:nvPr/>
        </p:nvSpPr>
        <p:spPr>
          <a:xfrm>
            <a:off x="191572" y="6348930"/>
            <a:ext cx="4209885" cy="25107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Futura LT Pro Book" panose="020B05020202040203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Futura LT Pro Book" panose="020B05020202040203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utura LT Pro Book" panose="020B05020202040203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utura LT Pro Book" panose="020B05020202040203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utura LT Pro Book" panose="020B05020202040203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000">
                <a:latin typeface="Arial"/>
                <a:cs typeface="Arial"/>
              </a:rPr>
              <a:t>source: [7]</a:t>
            </a:r>
            <a:endParaRPr lang="en-DE" sz="1000">
              <a:latin typeface="Arial"/>
              <a:cs typeface="Arial"/>
            </a:endParaRPr>
          </a:p>
        </p:txBody>
      </p:sp>
      <p:sp>
        <p:nvSpPr>
          <p:cNvPr id="11" name="Content Placeholder 2">
            <a:extLst>
              <a:ext uri="{FF2B5EF4-FFF2-40B4-BE49-F238E27FC236}">
                <a16:creationId xmlns:a16="http://schemas.microsoft.com/office/drawing/2014/main" id="{BD6D4A97-350E-1FC5-0F4B-763431A314D8}"/>
              </a:ext>
            </a:extLst>
          </p:cNvPr>
          <p:cNvSpPr txBox="1">
            <a:spLocks/>
          </p:cNvSpPr>
          <p:nvPr/>
        </p:nvSpPr>
        <p:spPr>
          <a:xfrm>
            <a:off x="5948904" y="6342882"/>
            <a:ext cx="4209885" cy="25107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Futura LT Pro Book" panose="020B05020202040203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Futura LT Pro Book" panose="020B05020202040203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utura LT Pro Book" panose="020B05020202040203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utura LT Pro Book" panose="020B05020202040203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utura LT Pro Book" panose="020B05020202040203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000">
                <a:latin typeface="Arial"/>
                <a:cs typeface="Arial"/>
              </a:rPr>
              <a:t>source: [8]</a:t>
            </a:r>
            <a:endParaRPr lang="en-DE" sz="1000">
              <a:latin typeface="Arial"/>
              <a:cs typeface="Arial"/>
            </a:endParaRPr>
          </a:p>
        </p:txBody>
      </p:sp>
    </p:spTree>
    <p:extLst>
      <p:ext uri="{BB962C8B-B14F-4D97-AF65-F5344CB8AC3E}">
        <p14:creationId xmlns:p14="http://schemas.microsoft.com/office/powerpoint/2010/main" val="70071328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EB178D-18BD-33B3-C009-E00BD9F3BDAF}"/>
              </a:ext>
            </a:extLst>
          </p:cNvPr>
          <p:cNvSpPr>
            <a:spLocks noGrp="1"/>
          </p:cNvSpPr>
          <p:nvPr>
            <p:ph type="title"/>
          </p:nvPr>
        </p:nvSpPr>
        <p:spPr/>
        <p:txBody>
          <a:bodyPr/>
          <a:lstStyle/>
          <a:p>
            <a:r>
              <a:rPr lang="en-DE">
                <a:latin typeface="Arial"/>
                <a:cs typeface="Futura Medium"/>
              </a:rPr>
              <a:t>References</a:t>
            </a:r>
            <a:endParaRPr lang="de-DE">
              <a:latin typeface="Arial"/>
              <a:cs typeface="Futura Medium"/>
            </a:endParaRPr>
          </a:p>
        </p:txBody>
      </p:sp>
      <p:sp>
        <p:nvSpPr>
          <p:cNvPr id="3" name="Content Placeholder 2">
            <a:extLst>
              <a:ext uri="{FF2B5EF4-FFF2-40B4-BE49-F238E27FC236}">
                <a16:creationId xmlns:a16="http://schemas.microsoft.com/office/drawing/2014/main" id="{92E51C65-5C75-5574-AD15-6F4FBFA9BFAF}"/>
              </a:ext>
            </a:extLst>
          </p:cNvPr>
          <p:cNvSpPr>
            <a:spLocks noGrp="1"/>
          </p:cNvSpPr>
          <p:nvPr>
            <p:ph idx="1"/>
          </p:nvPr>
        </p:nvSpPr>
        <p:spPr>
          <a:xfrm>
            <a:off x="838199" y="1825625"/>
            <a:ext cx="10625255" cy="4281747"/>
          </a:xfrm>
        </p:spPr>
        <p:txBody>
          <a:bodyPr vert="horz" lIns="91440" tIns="45720" rIns="91440" bIns="45720" rtlCol="0" anchor="t">
            <a:normAutofit fontScale="47500" lnSpcReduction="20000"/>
          </a:bodyPr>
          <a:lstStyle/>
          <a:p>
            <a:pPr marL="514350" indent="-514350">
              <a:lnSpc>
                <a:spcPct val="120000"/>
              </a:lnSpc>
              <a:buFont typeface="+mj-lt"/>
              <a:buAutoNum type="arabicPeriod"/>
            </a:pPr>
            <a:r>
              <a:rPr lang="en-GB" b="0" i="0">
                <a:solidFill>
                  <a:srgbClr val="172B4D"/>
                </a:solidFill>
                <a:effectLst/>
                <a:latin typeface="Arial"/>
                <a:cs typeface="Arial"/>
              </a:rPr>
              <a:t>High Speed Transceivers beyond 1.6Tb/s for Data Centre Networks, </a:t>
            </a:r>
            <a:r>
              <a:rPr lang="en-GB" b="0" i="0" err="1">
                <a:solidFill>
                  <a:srgbClr val="172B4D"/>
                </a:solidFill>
                <a:effectLst/>
                <a:latin typeface="Arial"/>
                <a:cs typeface="Arial"/>
              </a:rPr>
              <a:t>Osseiur</a:t>
            </a:r>
            <a:r>
              <a:rPr lang="en-GB" b="0" i="0">
                <a:solidFill>
                  <a:srgbClr val="172B4D"/>
                </a:solidFill>
                <a:effectLst/>
                <a:latin typeface="Arial"/>
                <a:cs typeface="Arial"/>
              </a:rPr>
              <a:t> et al. 2023, Ghent University – </a:t>
            </a:r>
            <a:r>
              <a:rPr lang="en-GB" b="0" i="0" err="1">
                <a:solidFill>
                  <a:srgbClr val="172B4D"/>
                </a:solidFill>
                <a:effectLst/>
                <a:latin typeface="Arial"/>
                <a:cs typeface="Arial"/>
              </a:rPr>
              <a:t>imec</a:t>
            </a:r>
            <a:r>
              <a:rPr lang="en-GB" b="0" i="0">
                <a:solidFill>
                  <a:srgbClr val="172B4D"/>
                </a:solidFill>
                <a:effectLst/>
                <a:latin typeface="Arial"/>
                <a:cs typeface="Arial"/>
              </a:rPr>
              <a:t>, Belgium</a:t>
            </a:r>
          </a:p>
          <a:p>
            <a:pPr marL="514350" indent="-514350">
              <a:lnSpc>
                <a:spcPct val="120000"/>
              </a:lnSpc>
              <a:buFont typeface="+mj-lt"/>
              <a:buAutoNum type="arabicPeriod"/>
            </a:pPr>
            <a:r>
              <a:rPr lang="en-GB">
                <a:latin typeface="Arial"/>
                <a:cs typeface="Arial"/>
              </a:rPr>
              <a:t>Introduction to Applications of XR Optics to Coherent Optical Communication Networks OXR DOCUMENT OXR.APPS-INTRO.01.0; July 2022</a:t>
            </a:r>
          </a:p>
          <a:p>
            <a:pPr marL="514350" indent="-514350">
              <a:lnSpc>
                <a:spcPct val="120000"/>
              </a:lnSpc>
              <a:buFont typeface="+mj-lt"/>
              <a:buAutoNum type="arabicPeriod"/>
            </a:pPr>
            <a:r>
              <a:rPr lang="en-GB" b="0" i="0" err="1">
                <a:solidFill>
                  <a:srgbClr val="172B4D"/>
                </a:solidFill>
                <a:effectLst/>
                <a:latin typeface="Arial"/>
                <a:cs typeface="Arial"/>
              </a:rPr>
              <a:t>Lumentum</a:t>
            </a:r>
            <a:r>
              <a:rPr lang="en-GB" b="0" i="0">
                <a:solidFill>
                  <a:srgbClr val="172B4D"/>
                </a:solidFill>
                <a:effectLst/>
                <a:latin typeface="Arial"/>
                <a:cs typeface="Arial"/>
              </a:rPr>
              <a:t> Operations LLC, </a:t>
            </a:r>
            <a:r>
              <a:rPr lang="en-GB" b="0" i="0">
                <a:solidFill>
                  <a:srgbClr val="172B4D"/>
                </a:solidFill>
                <a:effectLst/>
                <a:latin typeface="Arial"/>
                <a:cs typeface="Arial"/>
                <a:hlinkClick r:id="rId3"/>
              </a:rPr>
              <a:t>https://www.lumentum.com/en/products/400g-zrzr-qsfp-dd-dco</a:t>
            </a:r>
            <a:r>
              <a:rPr lang="en-GB" b="0" i="0">
                <a:solidFill>
                  <a:srgbClr val="172B4D"/>
                </a:solidFill>
                <a:effectLst/>
                <a:latin typeface="Arial"/>
                <a:cs typeface="Arial"/>
              </a:rPr>
              <a:t> (accessed Nov. 2023)</a:t>
            </a:r>
          </a:p>
          <a:p>
            <a:pPr marL="514350" indent="-514350">
              <a:lnSpc>
                <a:spcPct val="120000"/>
              </a:lnSpc>
              <a:buFont typeface="+mj-lt"/>
              <a:buAutoNum type="arabicPeriod"/>
            </a:pPr>
            <a:r>
              <a:rPr lang="en-GB">
                <a:solidFill>
                  <a:srgbClr val="172B4D"/>
                </a:solidFill>
                <a:latin typeface="Arial"/>
                <a:cs typeface="Arial"/>
              </a:rPr>
              <a:t>400G ZR(+) Real World Examples, Florian Hibler, Arista ; Networks GmbH ; DENOG14 (Nov. 2022)</a:t>
            </a:r>
          </a:p>
          <a:p>
            <a:pPr marL="514350" indent="-514350">
              <a:lnSpc>
                <a:spcPct val="120000"/>
              </a:lnSpc>
              <a:buFont typeface="+mj-lt"/>
              <a:buAutoNum type="arabicPeriod"/>
            </a:pPr>
            <a:r>
              <a:rPr lang="en-GB">
                <a:latin typeface="Arial"/>
                <a:cs typeface="Arial"/>
              </a:rPr>
              <a:t>OIF-400ZR-02.0, Implementation Agreement 400ZR, </a:t>
            </a:r>
            <a:r>
              <a:rPr lang="en-GB" err="1">
                <a:latin typeface="Arial"/>
                <a:cs typeface="Arial"/>
              </a:rPr>
              <a:t>OIForum</a:t>
            </a:r>
            <a:r>
              <a:rPr lang="en-GB">
                <a:latin typeface="Arial"/>
                <a:cs typeface="Arial"/>
              </a:rPr>
              <a:t>; November 3</a:t>
            </a:r>
            <a:r>
              <a:rPr lang="en-GB" baseline="30000">
                <a:latin typeface="Arial"/>
                <a:cs typeface="Arial"/>
              </a:rPr>
              <a:t>rd</a:t>
            </a:r>
            <a:r>
              <a:rPr lang="en-GB">
                <a:latin typeface="Arial"/>
                <a:cs typeface="Arial"/>
              </a:rPr>
              <a:t> of 2022</a:t>
            </a:r>
            <a:endParaRPr lang="en-GB" b="0" i="0">
              <a:solidFill>
                <a:srgbClr val="172B4D"/>
              </a:solidFill>
              <a:effectLst/>
              <a:latin typeface="Arial"/>
              <a:cs typeface="Arial"/>
            </a:endParaRPr>
          </a:p>
          <a:p>
            <a:pPr marL="514350" indent="-514350">
              <a:lnSpc>
                <a:spcPct val="120000"/>
              </a:lnSpc>
              <a:buAutoNum type="arabicPeriod"/>
            </a:pPr>
            <a:r>
              <a:rPr lang="en-GB">
                <a:latin typeface="Arial"/>
                <a:cs typeface="Arial"/>
              </a:rPr>
              <a:t>EVOLVING THE AWARENESS OF OPTICAL NETWORKS, Infinera Corporation</a:t>
            </a:r>
            <a:r>
              <a:rPr lang="en-GB" b="0" i="0">
                <a:solidFill>
                  <a:srgbClr val="000000"/>
                </a:solidFill>
                <a:effectLst/>
                <a:latin typeface="Arial"/>
                <a:cs typeface="Arial"/>
              </a:rPr>
              <a:t>, </a:t>
            </a:r>
            <a:r>
              <a:rPr lang="en-GB" b="0" i="0">
                <a:solidFill>
                  <a:srgbClr val="000000"/>
                </a:solidFill>
                <a:effectLst/>
                <a:latin typeface="Arial"/>
                <a:cs typeface="Arial"/>
                <a:hlinkClick r:id="rId4"/>
              </a:rPr>
              <a:t>https://www.infinera.com/wp-content/uploads/Evolving-the-Awareness-of-Optical-Networks-0179-WP-RevA-0519.pdf</a:t>
            </a:r>
            <a:r>
              <a:rPr lang="en-GB" b="0" i="0">
                <a:solidFill>
                  <a:srgbClr val="000000"/>
                </a:solidFill>
                <a:effectLst/>
                <a:latin typeface="Arial"/>
                <a:cs typeface="Arial"/>
              </a:rPr>
              <a:t> (Accessed Nov 2023)</a:t>
            </a:r>
            <a:endParaRPr lang="en-GB">
              <a:solidFill>
                <a:srgbClr val="000000"/>
              </a:solidFill>
              <a:latin typeface="Arial"/>
              <a:cs typeface="Arial"/>
            </a:endParaRPr>
          </a:p>
          <a:p>
            <a:pPr marL="514350" indent="-514350">
              <a:lnSpc>
                <a:spcPct val="120000"/>
              </a:lnSpc>
              <a:buAutoNum type="arabicPeriod"/>
            </a:pPr>
            <a:r>
              <a:rPr lang="en-GB">
                <a:solidFill>
                  <a:srgbClr val="000000"/>
                </a:solidFill>
                <a:latin typeface="Arial"/>
                <a:cs typeface="Arial"/>
              </a:rPr>
              <a:t>Digital Subcarrier Multiplexing: Enabling Software-Configurable Optical Networks, Dave Welch et. Al. February 15th of 2023, JOURNAL OF LIGHTWAVE TECHNOLOGY, VOL. 41, NO. 4</a:t>
            </a:r>
          </a:p>
          <a:p>
            <a:pPr marL="514350" indent="-514350">
              <a:lnSpc>
                <a:spcPct val="120000"/>
              </a:lnSpc>
              <a:buAutoNum type="arabicPeriod"/>
            </a:pPr>
            <a:r>
              <a:rPr lang="en-GB">
                <a:solidFill>
                  <a:srgbClr val="000000"/>
                </a:solidFill>
                <a:latin typeface="Arial"/>
                <a:cs typeface="Arial"/>
              </a:rPr>
              <a:t>SFF-8024, SFF Module Management Reference Code Tables, </a:t>
            </a:r>
            <a:r>
              <a:rPr lang="en-GB" sz="2700">
                <a:solidFill>
                  <a:srgbClr val="000000"/>
                </a:solidFill>
                <a:latin typeface="Arial"/>
                <a:cs typeface="Arial"/>
              </a:rPr>
              <a:t>Rev. 4.10, November 24th of 2022</a:t>
            </a:r>
            <a:endParaRPr lang="en-GB">
              <a:solidFill>
                <a:srgbClr val="000000"/>
              </a:solidFill>
              <a:latin typeface="Arial"/>
              <a:cs typeface="Arial"/>
            </a:endParaRPr>
          </a:p>
          <a:p>
            <a:pPr marL="514350" indent="-514350">
              <a:lnSpc>
                <a:spcPct val="120000"/>
              </a:lnSpc>
              <a:buAutoNum type="arabicPeriod"/>
            </a:pPr>
            <a:r>
              <a:rPr lang="en-GB" sz="2700">
                <a:solidFill>
                  <a:srgbClr val="000000"/>
                </a:solidFill>
                <a:latin typeface="Arial"/>
                <a:cs typeface="Arial"/>
              </a:rPr>
              <a:t>Rotary optical encoder model, </a:t>
            </a:r>
            <a:r>
              <a:rPr lang="en-GB" sz="2700">
                <a:solidFill>
                  <a:srgbClr val="000000"/>
                </a:solidFill>
                <a:latin typeface="Futura LT Pro Book"/>
                <a:cs typeface="Arial"/>
                <a:hlinkClick r:id="rId5"/>
              </a:rPr>
              <a:t>https://commons.wikimedia.org/wiki/File:Encoder.jpg</a:t>
            </a:r>
            <a:r>
              <a:rPr lang="en-GB" sz="2700">
                <a:solidFill>
                  <a:srgbClr val="000000"/>
                </a:solidFill>
                <a:latin typeface="Futura LT Pro Book"/>
                <a:cs typeface="Arial"/>
              </a:rPr>
              <a:t> by </a:t>
            </a:r>
            <a:r>
              <a:rPr lang="en-GB" sz="2700" err="1">
                <a:solidFill>
                  <a:srgbClr val="000000"/>
                </a:solidFill>
                <a:latin typeface="Futura LT Pro Book"/>
                <a:cs typeface="Arial"/>
              </a:rPr>
              <a:t>Rrudzik</a:t>
            </a:r>
            <a:r>
              <a:rPr lang="en-GB" sz="2700">
                <a:solidFill>
                  <a:srgbClr val="000000"/>
                </a:solidFill>
                <a:latin typeface="Futura LT Pro Book"/>
                <a:cs typeface="Arial"/>
              </a:rPr>
              <a:t> (accessed Mar. 2024)</a:t>
            </a:r>
            <a:endParaRPr lang="en-GB" sz="2700">
              <a:solidFill>
                <a:srgbClr val="000000"/>
              </a:solidFill>
              <a:latin typeface="Arial"/>
              <a:cs typeface="Arial"/>
            </a:endParaRPr>
          </a:p>
          <a:p>
            <a:pPr marL="514350" indent="-514350">
              <a:lnSpc>
                <a:spcPct val="120000"/>
              </a:lnSpc>
              <a:buAutoNum type="arabicPeriod"/>
            </a:pPr>
            <a:endParaRPr lang="en-GB">
              <a:solidFill>
                <a:srgbClr val="000000"/>
              </a:solidFill>
              <a:latin typeface="Arial"/>
              <a:cs typeface="Arial"/>
            </a:endParaRPr>
          </a:p>
          <a:p>
            <a:pPr marL="0" indent="0">
              <a:lnSpc>
                <a:spcPct val="120000"/>
              </a:lnSpc>
              <a:buNone/>
            </a:pPr>
            <a:endParaRPr lang="en-GB" b="0" i="0">
              <a:solidFill>
                <a:srgbClr val="000000"/>
              </a:solidFill>
              <a:effectLst/>
              <a:latin typeface="Arial"/>
              <a:cs typeface="Arial"/>
            </a:endParaRPr>
          </a:p>
          <a:p>
            <a:pPr>
              <a:lnSpc>
                <a:spcPct val="120000"/>
              </a:lnSpc>
              <a:buFont typeface="Arial" panose="020B0604020202020204" pitchFamily="34" charset="0"/>
              <a:buChar char="•"/>
            </a:pPr>
            <a:endParaRPr lang="en-GB">
              <a:solidFill>
                <a:srgbClr val="000000"/>
              </a:solidFill>
              <a:latin typeface="Arial"/>
              <a:cs typeface="Arial"/>
            </a:endParaRPr>
          </a:p>
          <a:p>
            <a:pPr marL="514350" indent="-514350">
              <a:lnSpc>
                <a:spcPct val="120000"/>
              </a:lnSpc>
              <a:buFont typeface="Arial" panose="020B0604020202020204" pitchFamily="34" charset="0"/>
              <a:buAutoNum type="arabicPeriod"/>
            </a:pPr>
            <a:endParaRPr lang="en-GB">
              <a:solidFill>
                <a:srgbClr val="000000"/>
              </a:solidFill>
              <a:latin typeface="Arial"/>
              <a:cs typeface="Arial"/>
            </a:endParaRPr>
          </a:p>
          <a:p>
            <a:pPr marL="514350" indent="-514350">
              <a:lnSpc>
                <a:spcPct val="120000"/>
              </a:lnSpc>
              <a:buFont typeface="+mj-lt"/>
              <a:buAutoNum type="arabicPeriod"/>
            </a:pPr>
            <a:endParaRPr lang="en-GB">
              <a:solidFill>
                <a:srgbClr val="172B4D"/>
              </a:solidFill>
              <a:latin typeface="Arial"/>
              <a:cs typeface="Arial"/>
            </a:endParaRPr>
          </a:p>
          <a:p>
            <a:pPr marL="514350" indent="-514350">
              <a:lnSpc>
                <a:spcPct val="120000"/>
              </a:lnSpc>
              <a:buFont typeface="+mj-lt"/>
              <a:buAutoNum type="arabicPeriod"/>
            </a:pPr>
            <a:endParaRPr lang="en-GB">
              <a:solidFill>
                <a:srgbClr val="172B4D"/>
              </a:solidFill>
              <a:latin typeface="Arial"/>
              <a:cs typeface="Arial"/>
            </a:endParaRPr>
          </a:p>
        </p:txBody>
      </p:sp>
      <p:sp>
        <p:nvSpPr>
          <p:cNvPr id="4" name="Date Placeholder 3">
            <a:extLst>
              <a:ext uri="{FF2B5EF4-FFF2-40B4-BE49-F238E27FC236}">
                <a16:creationId xmlns:a16="http://schemas.microsoft.com/office/drawing/2014/main" id="{C73E73E2-DABA-0AA1-31B6-777D93CCC2C3}"/>
              </a:ext>
            </a:extLst>
          </p:cNvPr>
          <p:cNvSpPr>
            <a:spLocks noGrp="1"/>
          </p:cNvSpPr>
          <p:nvPr>
            <p:ph type="dt" sz="half" idx="2"/>
          </p:nvPr>
        </p:nvSpPr>
        <p:spPr>
          <a:xfrm>
            <a:off x="84117" y="6528503"/>
            <a:ext cx="2743200" cy="365125"/>
          </a:xfrm>
        </p:spPr>
        <p:txBody>
          <a:bodyPr/>
          <a:lstStyle/>
          <a:p>
            <a:fld id="{7E9AA530-B9BE-F047-B05C-ACC2D58FB1E8}" type="datetime1">
              <a:rPr lang="de-DE" smtClean="0"/>
              <a:t>04.11.2024</a:t>
            </a:fld>
            <a:endParaRPr lang="de-DE"/>
          </a:p>
        </p:txBody>
      </p:sp>
      <p:sp>
        <p:nvSpPr>
          <p:cNvPr id="6" name="Slide Number Placeholder 5">
            <a:extLst>
              <a:ext uri="{FF2B5EF4-FFF2-40B4-BE49-F238E27FC236}">
                <a16:creationId xmlns:a16="http://schemas.microsoft.com/office/drawing/2014/main" id="{7EA9F8EC-1789-9E3D-A909-FD85E8345248}"/>
              </a:ext>
            </a:extLst>
          </p:cNvPr>
          <p:cNvSpPr>
            <a:spLocks noGrp="1"/>
          </p:cNvSpPr>
          <p:nvPr>
            <p:ph type="sldNum" sz="quarter" idx="12"/>
          </p:nvPr>
        </p:nvSpPr>
        <p:spPr/>
        <p:txBody>
          <a:bodyPr/>
          <a:lstStyle/>
          <a:p>
            <a:fld id="{CE68A0BE-C123-194B-B38C-82F5486B51C9}" type="slidenum">
              <a:rPr lang="de-DE" smtClean="0"/>
              <a:t>51</a:t>
            </a:fld>
            <a:endParaRPr lang="de-DE"/>
          </a:p>
        </p:txBody>
      </p:sp>
      <p:sp>
        <p:nvSpPr>
          <p:cNvPr id="7" name="Footer Placeholder 3">
            <a:extLst>
              <a:ext uri="{FF2B5EF4-FFF2-40B4-BE49-F238E27FC236}">
                <a16:creationId xmlns:a16="http://schemas.microsoft.com/office/drawing/2014/main" id="{A5D95821-4776-892F-119C-F9826740BCF6}"/>
              </a:ext>
            </a:extLst>
          </p:cNvPr>
          <p:cNvSpPr>
            <a:spLocks noGrp="1"/>
          </p:cNvSpPr>
          <p:nvPr>
            <p:ph type="ftr" sz="quarter" idx="3"/>
          </p:nvPr>
        </p:nvSpPr>
        <p:spPr>
          <a:xfrm>
            <a:off x="4040788" y="6528503"/>
            <a:ext cx="4114800" cy="365125"/>
          </a:xfrm>
        </p:spPr>
        <p:txBody>
          <a:bodyPr/>
          <a:lstStyle/>
          <a:p>
            <a:r>
              <a:rPr lang="de-DE" err="1"/>
              <a:t>Coherent</a:t>
            </a:r>
            <a:r>
              <a:rPr lang="de-DE"/>
              <a:t> </a:t>
            </a:r>
            <a:r>
              <a:rPr lang="de-DE" err="1"/>
              <a:t>optical</a:t>
            </a:r>
            <a:r>
              <a:rPr lang="de-DE"/>
              <a:t> </a:t>
            </a:r>
            <a:r>
              <a:rPr lang="de-DE" err="1"/>
              <a:t>transceivers</a:t>
            </a:r>
            <a:endParaRPr lang="de-DE"/>
          </a:p>
        </p:txBody>
      </p:sp>
    </p:spTree>
    <p:extLst>
      <p:ext uri="{BB962C8B-B14F-4D97-AF65-F5344CB8AC3E}">
        <p14:creationId xmlns:p14="http://schemas.microsoft.com/office/powerpoint/2010/main" val="40683527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EB178D-18BD-33B3-C009-E00BD9F3BDAF}"/>
              </a:ext>
            </a:extLst>
          </p:cNvPr>
          <p:cNvSpPr>
            <a:spLocks noGrp="1"/>
          </p:cNvSpPr>
          <p:nvPr>
            <p:ph type="title"/>
          </p:nvPr>
        </p:nvSpPr>
        <p:spPr/>
        <p:txBody>
          <a:bodyPr/>
          <a:lstStyle/>
          <a:p>
            <a:r>
              <a:rPr lang="en-DE">
                <a:latin typeface="Arial"/>
                <a:cs typeface="Arial"/>
              </a:rPr>
              <a:t>Direct Detection Transceiver limits</a:t>
            </a:r>
          </a:p>
        </p:txBody>
      </p:sp>
      <p:sp>
        <p:nvSpPr>
          <p:cNvPr id="3" name="Content Placeholder 2">
            <a:extLst>
              <a:ext uri="{FF2B5EF4-FFF2-40B4-BE49-F238E27FC236}">
                <a16:creationId xmlns:a16="http://schemas.microsoft.com/office/drawing/2014/main" id="{92E51C65-5C75-5574-AD15-6F4FBFA9BFAF}"/>
              </a:ext>
            </a:extLst>
          </p:cNvPr>
          <p:cNvSpPr>
            <a:spLocks noGrp="1"/>
          </p:cNvSpPr>
          <p:nvPr>
            <p:ph idx="1"/>
          </p:nvPr>
        </p:nvSpPr>
        <p:spPr/>
        <p:txBody>
          <a:bodyPr>
            <a:normAutofit/>
          </a:bodyPr>
          <a:lstStyle/>
          <a:p>
            <a:pPr marL="0" indent="0">
              <a:buNone/>
            </a:pPr>
            <a:r>
              <a:rPr lang="en-DE">
                <a:latin typeface="Arial"/>
                <a:cs typeface="Arial"/>
              </a:rPr>
              <a:t>With </a:t>
            </a:r>
            <a:r>
              <a:rPr lang="en-DE" b="1">
                <a:latin typeface="Arial"/>
                <a:cs typeface="Arial"/>
              </a:rPr>
              <a:t>higher</a:t>
            </a:r>
            <a:r>
              <a:rPr lang="en-DE">
                <a:latin typeface="Arial"/>
                <a:cs typeface="Arial"/>
              </a:rPr>
              <a:t> frequencies -&gt; harder for Photodiodes to detect signal</a:t>
            </a:r>
          </a:p>
        </p:txBody>
      </p:sp>
      <p:sp>
        <p:nvSpPr>
          <p:cNvPr id="6" name="Slide Number Placeholder 5">
            <a:extLst>
              <a:ext uri="{FF2B5EF4-FFF2-40B4-BE49-F238E27FC236}">
                <a16:creationId xmlns:a16="http://schemas.microsoft.com/office/drawing/2014/main" id="{7EA9F8EC-1789-9E3D-A909-FD85E8345248}"/>
              </a:ext>
            </a:extLst>
          </p:cNvPr>
          <p:cNvSpPr>
            <a:spLocks noGrp="1"/>
          </p:cNvSpPr>
          <p:nvPr>
            <p:ph type="sldNum" sz="quarter" idx="12"/>
          </p:nvPr>
        </p:nvSpPr>
        <p:spPr/>
        <p:txBody>
          <a:bodyPr/>
          <a:lstStyle/>
          <a:p>
            <a:fld id="{CE68A0BE-C123-194B-B38C-82F5486B51C9}" type="slidenum">
              <a:rPr lang="de-DE" smtClean="0">
                <a:latin typeface="Arial"/>
                <a:cs typeface="Arial"/>
              </a:rPr>
              <a:t>5</a:t>
            </a:fld>
            <a:endParaRPr lang="de-DE">
              <a:latin typeface="Arial"/>
              <a:cs typeface="Arial"/>
            </a:endParaRPr>
          </a:p>
        </p:txBody>
      </p:sp>
      <p:sp>
        <p:nvSpPr>
          <p:cNvPr id="7" name="Footer Placeholder 3">
            <a:extLst>
              <a:ext uri="{FF2B5EF4-FFF2-40B4-BE49-F238E27FC236}">
                <a16:creationId xmlns:a16="http://schemas.microsoft.com/office/drawing/2014/main" id="{A5D95821-4776-892F-119C-F9826740BCF6}"/>
              </a:ext>
            </a:extLst>
          </p:cNvPr>
          <p:cNvSpPr>
            <a:spLocks noGrp="1"/>
          </p:cNvSpPr>
          <p:nvPr>
            <p:ph type="ftr" sz="quarter" idx="3"/>
          </p:nvPr>
        </p:nvSpPr>
        <p:spPr/>
        <p:txBody>
          <a:bodyPr/>
          <a:lstStyle/>
          <a:p>
            <a:r>
              <a:rPr lang="de-DE" err="1">
                <a:latin typeface="Arial"/>
                <a:cs typeface="Arial"/>
              </a:rPr>
              <a:t>Coherent</a:t>
            </a:r>
            <a:r>
              <a:rPr lang="de-DE">
                <a:latin typeface="Arial"/>
                <a:cs typeface="Arial"/>
              </a:rPr>
              <a:t> </a:t>
            </a:r>
            <a:r>
              <a:rPr lang="de-DE" err="1">
                <a:latin typeface="Arial"/>
                <a:cs typeface="Arial"/>
              </a:rPr>
              <a:t>optical</a:t>
            </a:r>
            <a:r>
              <a:rPr lang="de-DE">
                <a:latin typeface="Arial"/>
                <a:cs typeface="Arial"/>
              </a:rPr>
              <a:t> </a:t>
            </a:r>
            <a:r>
              <a:rPr lang="de-DE" err="1">
                <a:latin typeface="Arial"/>
                <a:cs typeface="Arial"/>
              </a:rPr>
              <a:t>transceivers</a:t>
            </a:r>
            <a:endParaRPr lang="de-DE">
              <a:latin typeface="Arial"/>
              <a:cs typeface="Arial"/>
            </a:endParaRPr>
          </a:p>
        </p:txBody>
      </p:sp>
      <p:sp>
        <p:nvSpPr>
          <p:cNvPr id="4" name="Date Placeholder 3">
            <a:extLst>
              <a:ext uri="{FF2B5EF4-FFF2-40B4-BE49-F238E27FC236}">
                <a16:creationId xmlns:a16="http://schemas.microsoft.com/office/drawing/2014/main" id="{C73E73E2-DABA-0AA1-31B6-777D93CCC2C3}"/>
              </a:ext>
            </a:extLst>
          </p:cNvPr>
          <p:cNvSpPr>
            <a:spLocks noGrp="1"/>
          </p:cNvSpPr>
          <p:nvPr>
            <p:ph type="dt" sz="half" idx="2"/>
          </p:nvPr>
        </p:nvSpPr>
        <p:spPr/>
        <p:txBody>
          <a:bodyPr/>
          <a:lstStyle/>
          <a:p>
            <a:fld id="{7E9AA530-B9BE-F047-B05C-ACC2D58FB1E8}" type="datetime1">
              <a:rPr lang="de-DE" smtClean="0"/>
              <a:t>04.11.2024</a:t>
            </a:fld>
            <a:endParaRPr lang="de-DE"/>
          </a:p>
        </p:txBody>
      </p:sp>
      <p:pic>
        <p:nvPicPr>
          <p:cNvPr id="10" name="Picture 9">
            <a:extLst>
              <a:ext uri="{FF2B5EF4-FFF2-40B4-BE49-F238E27FC236}">
                <a16:creationId xmlns:a16="http://schemas.microsoft.com/office/drawing/2014/main" id="{699A51C9-9FFD-49C7-420E-1FBDC20B8CA1}"/>
              </a:ext>
            </a:extLst>
          </p:cNvPr>
          <p:cNvPicPr>
            <a:picLocks noChangeAspect="1"/>
          </p:cNvPicPr>
          <p:nvPr/>
        </p:nvPicPr>
        <p:blipFill>
          <a:blip r:embed="rId3"/>
          <a:stretch>
            <a:fillRect/>
          </a:stretch>
        </p:blipFill>
        <p:spPr>
          <a:xfrm>
            <a:off x="527474" y="2256661"/>
            <a:ext cx="3870961" cy="2905435"/>
          </a:xfrm>
          <a:prstGeom prst="rect">
            <a:avLst/>
          </a:prstGeom>
        </p:spPr>
      </p:pic>
      <p:pic>
        <p:nvPicPr>
          <p:cNvPr id="12" name="Picture 11">
            <a:extLst>
              <a:ext uri="{FF2B5EF4-FFF2-40B4-BE49-F238E27FC236}">
                <a16:creationId xmlns:a16="http://schemas.microsoft.com/office/drawing/2014/main" id="{0622AE29-3A70-D5C3-BB80-B3FD7C70184D}"/>
              </a:ext>
            </a:extLst>
          </p:cNvPr>
          <p:cNvPicPr>
            <a:picLocks noChangeAspect="1"/>
          </p:cNvPicPr>
          <p:nvPr/>
        </p:nvPicPr>
        <p:blipFill>
          <a:blip r:embed="rId4"/>
          <a:stretch>
            <a:fillRect/>
          </a:stretch>
        </p:blipFill>
        <p:spPr>
          <a:xfrm>
            <a:off x="4111981" y="2256662"/>
            <a:ext cx="3870961" cy="2905435"/>
          </a:xfrm>
          <a:prstGeom prst="rect">
            <a:avLst/>
          </a:prstGeom>
        </p:spPr>
      </p:pic>
      <p:pic>
        <p:nvPicPr>
          <p:cNvPr id="14" name="Picture 13">
            <a:extLst>
              <a:ext uri="{FF2B5EF4-FFF2-40B4-BE49-F238E27FC236}">
                <a16:creationId xmlns:a16="http://schemas.microsoft.com/office/drawing/2014/main" id="{049A5C49-D5A7-0216-B41A-DE091AD40B41}"/>
              </a:ext>
            </a:extLst>
          </p:cNvPr>
          <p:cNvPicPr>
            <a:picLocks noChangeAspect="1"/>
          </p:cNvPicPr>
          <p:nvPr/>
        </p:nvPicPr>
        <p:blipFill>
          <a:blip r:embed="rId5"/>
          <a:stretch>
            <a:fillRect/>
          </a:stretch>
        </p:blipFill>
        <p:spPr>
          <a:xfrm>
            <a:off x="7745025" y="2326109"/>
            <a:ext cx="3685904" cy="2766537"/>
          </a:xfrm>
          <a:prstGeom prst="rect">
            <a:avLst/>
          </a:prstGeom>
        </p:spPr>
      </p:pic>
      <p:sp>
        <p:nvSpPr>
          <p:cNvPr id="5" name="Content Placeholder 2">
            <a:extLst>
              <a:ext uri="{FF2B5EF4-FFF2-40B4-BE49-F238E27FC236}">
                <a16:creationId xmlns:a16="http://schemas.microsoft.com/office/drawing/2014/main" id="{2E286915-C61F-1D87-3253-A4EBA50ADD17}"/>
              </a:ext>
            </a:extLst>
          </p:cNvPr>
          <p:cNvSpPr txBox="1">
            <a:spLocks/>
          </p:cNvSpPr>
          <p:nvPr/>
        </p:nvSpPr>
        <p:spPr>
          <a:xfrm>
            <a:off x="838199" y="5593129"/>
            <a:ext cx="10669859" cy="68289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Futura LT Pro Book" panose="020B05020202040203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Futura LT Pro Book" panose="020B05020202040203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utura LT Pro Book" panose="020B05020202040203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utura LT Pro Book" panose="020B05020202040203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utura LT Pro Book" panose="020B05020202040203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DE">
                <a:latin typeface="Arial"/>
                <a:cs typeface="Arial"/>
              </a:rPr>
              <a:t>Missed Opportunity: </a:t>
            </a:r>
            <a:r>
              <a:rPr lang="en-DE" b="1">
                <a:latin typeface="Arial"/>
                <a:cs typeface="Arial"/>
              </a:rPr>
              <a:t>Light</a:t>
            </a:r>
            <a:r>
              <a:rPr lang="en-DE">
                <a:latin typeface="Arial"/>
                <a:cs typeface="Arial"/>
              </a:rPr>
              <a:t> has more </a:t>
            </a:r>
            <a:r>
              <a:rPr lang="en-DE" b="1">
                <a:latin typeface="Arial"/>
                <a:cs typeface="Arial"/>
              </a:rPr>
              <a:t>Properties</a:t>
            </a:r>
          </a:p>
        </p:txBody>
      </p:sp>
      <p:sp>
        <p:nvSpPr>
          <p:cNvPr id="16" name="Rechteck 15">
            <a:extLst>
              <a:ext uri="{FF2B5EF4-FFF2-40B4-BE49-F238E27FC236}">
                <a16:creationId xmlns:a16="http://schemas.microsoft.com/office/drawing/2014/main" id="{6506AF0F-DDD3-BAE9-F185-4E602F86B8FB}"/>
              </a:ext>
            </a:extLst>
          </p:cNvPr>
          <p:cNvSpPr/>
          <p:nvPr/>
        </p:nvSpPr>
        <p:spPr>
          <a:xfrm>
            <a:off x="4381500" y="2408464"/>
            <a:ext cx="7075714" cy="270782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Pfeil: nach rechts 7">
            <a:extLst>
              <a:ext uri="{FF2B5EF4-FFF2-40B4-BE49-F238E27FC236}">
                <a16:creationId xmlns:a16="http://schemas.microsoft.com/office/drawing/2014/main" id="{CC5DFD05-A62A-D77E-66EE-E8FE80E29239}"/>
              </a:ext>
            </a:extLst>
          </p:cNvPr>
          <p:cNvSpPr/>
          <p:nvPr/>
        </p:nvSpPr>
        <p:spPr>
          <a:xfrm>
            <a:off x="4442733" y="2394858"/>
            <a:ext cx="7470319" cy="2469696"/>
          </a:xfrm>
          <a:prstGeom prst="stripedRightArrow">
            <a:avLst/>
          </a:prstGeom>
          <a:solidFill>
            <a:srgbClr val="ED7D31"/>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de-DE" sz="4000" err="1">
                <a:latin typeface="Arial"/>
                <a:cs typeface="Calibri"/>
              </a:rPr>
              <a:t>increase</a:t>
            </a:r>
          </a:p>
        </p:txBody>
      </p:sp>
    </p:spTree>
    <p:extLst>
      <p:ext uri="{BB962C8B-B14F-4D97-AF65-F5344CB8AC3E}">
        <p14:creationId xmlns:p14="http://schemas.microsoft.com/office/powerpoint/2010/main" val="28480019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EB178D-18BD-33B3-C009-E00BD9F3BDAF}"/>
              </a:ext>
            </a:extLst>
          </p:cNvPr>
          <p:cNvSpPr>
            <a:spLocks noGrp="1"/>
          </p:cNvSpPr>
          <p:nvPr>
            <p:ph type="title"/>
          </p:nvPr>
        </p:nvSpPr>
        <p:spPr/>
        <p:txBody>
          <a:bodyPr/>
          <a:lstStyle/>
          <a:p>
            <a:r>
              <a:rPr lang="en-DE">
                <a:latin typeface="Arial"/>
                <a:cs typeface="Arial"/>
              </a:rPr>
              <a:t>Direct Detection Transceiver limits</a:t>
            </a:r>
          </a:p>
        </p:txBody>
      </p:sp>
      <p:sp>
        <p:nvSpPr>
          <p:cNvPr id="3" name="Content Placeholder 2">
            <a:extLst>
              <a:ext uri="{FF2B5EF4-FFF2-40B4-BE49-F238E27FC236}">
                <a16:creationId xmlns:a16="http://schemas.microsoft.com/office/drawing/2014/main" id="{92E51C65-5C75-5574-AD15-6F4FBFA9BFAF}"/>
              </a:ext>
            </a:extLst>
          </p:cNvPr>
          <p:cNvSpPr>
            <a:spLocks noGrp="1"/>
          </p:cNvSpPr>
          <p:nvPr>
            <p:ph idx="1"/>
          </p:nvPr>
        </p:nvSpPr>
        <p:spPr/>
        <p:txBody>
          <a:bodyPr>
            <a:normAutofit/>
          </a:bodyPr>
          <a:lstStyle/>
          <a:p>
            <a:pPr marL="0" indent="0">
              <a:buNone/>
            </a:pPr>
            <a:r>
              <a:rPr lang="en-DE">
                <a:latin typeface="Arial"/>
                <a:cs typeface="Arial"/>
              </a:rPr>
              <a:t>With </a:t>
            </a:r>
            <a:r>
              <a:rPr lang="en-DE" b="1">
                <a:latin typeface="Arial"/>
                <a:cs typeface="Arial"/>
              </a:rPr>
              <a:t>higher</a:t>
            </a:r>
            <a:r>
              <a:rPr lang="en-DE">
                <a:latin typeface="Arial"/>
                <a:cs typeface="Arial"/>
              </a:rPr>
              <a:t> frequencies -&gt; harder for Photodiodes to detect signal</a:t>
            </a:r>
          </a:p>
        </p:txBody>
      </p:sp>
      <p:sp>
        <p:nvSpPr>
          <p:cNvPr id="6" name="Slide Number Placeholder 5">
            <a:extLst>
              <a:ext uri="{FF2B5EF4-FFF2-40B4-BE49-F238E27FC236}">
                <a16:creationId xmlns:a16="http://schemas.microsoft.com/office/drawing/2014/main" id="{7EA9F8EC-1789-9E3D-A909-FD85E8345248}"/>
              </a:ext>
            </a:extLst>
          </p:cNvPr>
          <p:cNvSpPr>
            <a:spLocks noGrp="1"/>
          </p:cNvSpPr>
          <p:nvPr>
            <p:ph type="sldNum" sz="quarter" idx="12"/>
          </p:nvPr>
        </p:nvSpPr>
        <p:spPr/>
        <p:txBody>
          <a:bodyPr/>
          <a:lstStyle/>
          <a:p>
            <a:fld id="{CE68A0BE-C123-194B-B38C-82F5486B51C9}" type="slidenum">
              <a:rPr lang="de-DE" smtClean="0">
                <a:latin typeface="Arial"/>
                <a:cs typeface="Arial"/>
              </a:rPr>
              <a:t>6</a:t>
            </a:fld>
            <a:endParaRPr lang="de-DE">
              <a:latin typeface="Arial"/>
              <a:cs typeface="Arial"/>
            </a:endParaRPr>
          </a:p>
        </p:txBody>
      </p:sp>
      <p:sp>
        <p:nvSpPr>
          <p:cNvPr id="7" name="Footer Placeholder 3">
            <a:extLst>
              <a:ext uri="{FF2B5EF4-FFF2-40B4-BE49-F238E27FC236}">
                <a16:creationId xmlns:a16="http://schemas.microsoft.com/office/drawing/2014/main" id="{A5D95821-4776-892F-119C-F9826740BCF6}"/>
              </a:ext>
            </a:extLst>
          </p:cNvPr>
          <p:cNvSpPr>
            <a:spLocks noGrp="1"/>
          </p:cNvSpPr>
          <p:nvPr>
            <p:ph type="ftr" sz="quarter" idx="3"/>
          </p:nvPr>
        </p:nvSpPr>
        <p:spPr/>
        <p:txBody>
          <a:bodyPr/>
          <a:lstStyle/>
          <a:p>
            <a:r>
              <a:rPr lang="de-DE" err="1">
                <a:latin typeface="Arial"/>
                <a:cs typeface="Arial"/>
              </a:rPr>
              <a:t>Coherent</a:t>
            </a:r>
            <a:r>
              <a:rPr lang="de-DE">
                <a:latin typeface="Arial"/>
                <a:cs typeface="Arial"/>
              </a:rPr>
              <a:t> </a:t>
            </a:r>
            <a:r>
              <a:rPr lang="de-DE" err="1">
                <a:latin typeface="Arial"/>
                <a:cs typeface="Arial"/>
              </a:rPr>
              <a:t>optical</a:t>
            </a:r>
            <a:r>
              <a:rPr lang="de-DE">
                <a:latin typeface="Arial"/>
                <a:cs typeface="Arial"/>
              </a:rPr>
              <a:t> </a:t>
            </a:r>
            <a:r>
              <a:rPr lang="de-DE" err="1">
                <a:latin typeface="Arial"/>
                <a:cs typeface="Arial"/>
              </a:rPr>
              <a:t>transceivers</a:t>
            </a:r>
            <a:endParaRPr lang="de-DE">
              <a:latin typeface="Arial"/>
              <a:cs typeface="Arial"/>
            </a:endParaRPr>
          </a:p>
        </p:txBody>
      </p:sp>
      <p:sp>
        <p:nvSpPr>
          <p:cNvPr id="4" name="Date Placeholder 3">
            <a:extLst>
              <a:ext uri="{FF2B5EF4-FFF2-40B4-BE49-F238E27FC236}">
                <a16:creationId xmlns:a16="http://schemas.microsoft.com/office/drawing/2014/main" id="{C73E73E2-DABA-0AA1-31B6-777D93CCC2C3}"/>
              </a:ext>
            </a:extLst>
          </p:cNvPr>
          <p:cNvSpPr>
            <a:spLocks noGrp="1"/>
          </p:cNvSpPr>
          <p:nvPr>
            <p:ph type="dt" sz="half" idx="2"/>
          </p:nvPr>
        </p:nvSpPr>
        <p:spPr/>
        <p:txBody>
          <a:bodyPr/>
          <a:lstStyle/>
          <a:p>
            <a:fld id="{7E9AA530-B9BE-F047-B05C-ACC2D58FB1E8}" type="datetime1">
              <a:rPr lang="de-DE" smtClean="0"/>
              <a:t>04.11.2024</a:t>
            </a:fld>
            <a:endParaRPr lang="de-DE"/>
          </a:p>
        </p:txBody>
      </p:sp>
      <p:pic>
        <p:nvPicPr>
          <p:cNvPr id="10" name="Picture 9">
            <a:extLst>
              <a:ext uri="{FF2B5EF4-FFF2-40B4-BE49-F238E27FC236}">
                <a16:creationId xmlns:a16="http://schemas.microsoft.com/office/drawing/2014/main" id="{699A51C9-9FFD-49C7-420E-1FBDC20B8CA1}"/>
              </a:ext>
            </a:extLst>
          </p:cNvPr>
          <p:cNvPicPr>
            <a:picLocks noChangeAspect="1"/>
          </p:cNvPicPr>
          <p:nvPr/>
        </p:nvPicPr>
        <p:blipFill>
          <a:blip r:embed="rId3"/>
          <a:stretch>
            <a:fillRect/>
          </a:stretch>
        </p:blipFill>
        <p:spPr>
          <a:xfrm>
            <a:off x="527474" y="2256661"/>
            <a:ext cx="3870961" cy="2905435"/>
          </a:xfrm>
          <a:prstGeom prst="rect">
            <a:avLst/>
          </a:prstGeom>
        </p:spPr>
      </p:pic>
      <p:pic>
        <p:nvPicPr>
          <p:cNvPr id="12" name="Picture 11">
            <a:extLst>
              <a:ext uri="{FF2B5EF4-FFF2-40B4-BE49-F238E27FC236}">
                <a16:creationId xmlns:a16="http://schemas.microsoft.com/office/drawing/2014/main" id="{0622AE29-3A70-D5C3-BB80-B3FD7C70184D}"/>
              </a:ext>
            </a:extLst>
          </p:cNvPr>
          <p:cNvPicPr>
            <a:picLocks noChangeAspect="1"/>
          </p:cNvPicPr>
          <p:nvPr/>
        </p:nvPicPr>
        <p:blipFill>
          <a:blip r:embed="rId4"/>
          <a:stretch>
            <a:fillRect/>
          </a:stretch>
        </p:blipFill>
        <p:spPr>
          <a:xfrm>
            <a:off x="4111981" y="2256662"/>
            <a:ext cx="3870961" cy="2905435"/>
          </a:xfrm>
          <a:prstGeom prst="rect">
            <a:avLst/>
          </a:prstGeom>
        </p:spPr>
      </p:pic>
      <p:pic>
        <p:nvPicPr>
          <p:cNvPr id="14" name="Picture 13">
            <a:extLst>
              <a:ext uri="{FF2B5EF4-FFF2-40B4-BE49-F238E27FC236}">
                <a16:creationId xmlns:a16="http://schemas.microsoft.com/office/drawing/2014/main" id="{049A5C49-D5A7-0216-B41A-DE091AD40B41}"/>
              </a:ext>
            </a:extLst>
          </p:cNvPr>
          <p:cNvPicPr>
            <a:picLocks noChangeAspect="1"/>
          </p:cNvPicPr>
          <p:nvPr/>
        </p:nvPicPr>
        <p:blipFill>
          <a:blip r:embed="rId5"/>
          <a:stretch>
            <a:fillRect/>
          </a:stretch>
        </p:blipFill>
        <p:spPr>
          <a:xfrm>
            <a:off x="7745025" y="2326109"/>
            <a:ext cx="3685904" cy="2766537"/>
          </a:xfrm>
          <a:prstGeom prst="rect">
            <a:avLst/>
          </a:prstGeom>
        </p:spPr>
      </p:pic>
      <p:sp>
        <p:nvSpPr>
          <p:cNvPr id="5" name="Content Placeholder 2">
            <a:extLst>
              <a:ext uri="{FF2B5EF4-FFF2-40B4-BE49-F238E27FC236}">
                <a16:creationId xmlns:a16="http://schemas.microsoft.com/office/drawing/2014/main" id="{2E286915-C61F-1D87-3253-A4EBA50ADD17}"/>
              </a:ext>
            </a:extLst>
          </p:cNvPr>
          <p:cNvSpPr txBox="1">
            <a:spLocks/>
          </p:cNvSpPr>
          <p:nvPr/>
        </p:nvSpPr>
        <p:spPr>
          <a:xfrm>
            <a:off x="838199" y="5593129"/>
            <a:ext cx="10669859" cy="68289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Futura LT Pro Book" panose="020B05020202040203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Futura LT Pro Book" panose="020B05020202040203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utura LT Pro Book" panose="020B05020202040203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utura LT Pro Book" panose="020B05020202040203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utura LT Pro Book" panose="020B05020202040203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DE">
                <a:latin typeface="Arial"/>
                <a:cs typeface="Arial"/>
              </a:rPr>
              <a:t>Missed Opportunity: </a:t>
            </a:r>
            <a:r>
              <a:rPr lang="en-DE" b="1">
                <a:latin typeface="Arial"/>
                <a:cs typeface="Arial"/>
              </a:rPr>
              <a:t>Light</a:t>
            </a:r>
            <a:r>
              <a:rPr lang="en-DE">
                <a:latin typeface="Arial"/>
                <a:cs typeface="Arial"/>
              </a:rPr>
              <a:t> has more </a:t>
            </a:r>
            <a:r>
              <a:rPr lang="en-DE" b="1">
                <a:latin typeface="Arial"/>
                <a:cs typeface="Arial"/>
              </a:rPr>
              <a:t>Properties</a:t>
            </a:r>
          </a:p>
        </p:txBody>
      </p:sp>
      <p:sp>
        <p:nvSpPr>
          <p:cNvPr id="16" name="Rechteck 15">
            <a:extLst>
              <a:ext uri="{FF2B5EF4-FFF2-40B4-BE49-F238E27FC236}">
                <a16:creationId xmlns:a16="http://schemas.microsoft.com/office/drawing/2014/main" id="{6506AF0F-DDD3-BAE9-F185-4E602F86B8FB}"/>
              </a:ext>
            </a:extLst>
          </p:cNvPr>
          <p:cNvSpPr/>
          <p:nvPr/>
        </p:nvSpPr>
        <p:spPr>
          <a:xfrm>
            <a:off x="7879291" y="2408464"/>
            <a:ext cx="3567340" cy="269723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Pfeil: nach rechts 7">
            <a:extLst>
              <a:ext uri="{FF2B5EF4-FFF2-40B4-BE49-F238E27FC236}">
                <a16:creationId xmlns:a16="http://schemas.microsoft.com/office/drawing/2014/main" id="{CC5DFD05-A62A-D77E-66EE-E8FE80E29239}"/>
              </a:ext>
            </a:extLst>
          </p:cNvPr>
          <p:cNvSpPr/>
          <p:nvPr/>
        </p:nvSpPr>
        <p:spPr>
          <a:xfrm>
            <a:off x="7966983" y="2401661"/>
            <a:ext cx="3946069" cy="2462893"/>
          </a:xfrm>
          <a:prstGeom prst="stripedRightArrow">
            <a:avLst/>
          </a:prstGeom>
          <a:solidFill>
            <a:srgbClr val="ED7D31"/>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de-DE" sz="4000" err="1">
                <a:latin typeface="Arial"/>
                <a:cs typeface="Arial"/>
              </a:rPr>
              <a:t>more</a:t>
            </a:r>
          </a:p>
        </p:txBody>
      </p:sp>
    </p:spTree>
    <p:extLst>
      <p:ext uri="{BB962C8B-B14F-4D97-AF65-F5344CB8AC3E}">
        <p14:creationId xmlns:p14="http://schemas.microsoft.com/office/powerpoint/2010/main" val="30658111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EB178D-18BD-33B3-C009-E00BD9F3BDAF}"/>
              </a:ext>
            </a:extLst>
          </p:cNvPr>
          <p:cNvSpPr>
            <a:spLocks noGrp="1"/>
          </p:cNvSpPr>
          <p:nvPr>
            <p:ph type="title"/>
          </p:nvPr>
        </p:nvSpPr>
        <p:spPr/>
        <p:txBody>
          <a:bodyPr/>
          <a:lstStyle/>
          <a:p>
            <a:r>
              <a:rPr lang="en-DE">
                <a:latin typeface="Arial"/>
                <a:cs typeface="Arial"/>
              </a:rPr>
              <a:t>Direct Detection Transceiver limits</a:t>
            </a:r>
          </a:p>
        </p:txBody>
      </p:sp>
      <p:sp>
        <p:nvSpPr>
          <p:cNvPr id="3" name="Content Placeholder 2">
            <a:extLst>
              <a:ext uri="{FF2B5EF4-FFF2-40B4-BE49-F238E27FC236}">
                <a16:creationId xmlns:a16="http://schemas.microsoft.com/office/drawing/2014/main" id="{92E51C65-5C75-5574-AD15-6F4FBFA9BFAF}"/>
              </a:ext>
            </a:extLst>
          </p:cNvPr>
          <p:cNvSpPr>
            <a:spLocks noGrp="1"/>
          </p:cNvSpPr>
          <p:nvPr>
            <p:ph idx="1"/>
          </p:nvPr>
        </p:nvSpPr>
        <p:spPr/>
        <p:txBody>
          <a:bodyPr>
            <a:normAutofit/>
          </a:bodyPr>
          <a:lstStyle/>
          <a:p>
            <a:pPr marL="0" indent="0">
              <a:buNone/>
            </a:pPr>
            <a:r>
              <a:rPr lang="en-DE">
                <a:latin typeface="Arial"/>
                <a:cs typeface="Arial"/>
              </a:rPr>
              <a:t>With </a:t>
            </a:r>
            <a:r>
              <a:rPr lang="en-DE" b="1">
                <a:latin typeface="Arial"/>
                <a:cs typeface="Arial"/>
              </a:rPr>
              <a:t>higher</a:t>
            </a:r>
            <a:r>
              <a:rPr lang="en-DE">
                <a:latin typeface="Arial"/>
                <a:cs typeface="Arial"/>
              </a:rPr>
              <a:t> frequencies -&gt; harder for Photodiodes to detect signal</a:t>
            </a:r>
          </a:p>
        </p:txBody>
      </p:sp>
      <p:sp>
        <p:nvSpPr>
          <p:cNvPr id="6" name="Slide Number Placeholder 5">
            <a:extLst>
              <a:ext uri="{FF2B5EF4-FFF2-40B4-BE49-F238E27FC236}">
                <a16:creationId xmlns:a16="http://schemas.microsoft.com/office/drawing/2014/main" id="{7EA9F8EC-1789-9E3D-A909-FD85E8345248}"/>
              </a:ext>
            </a:extLst>
          </p:cNvPr>
          <p:cNvSpPr>
            <a:spLocks noGrp="1"/>
          </p:cNvSpPr>
          <p:nvPr>
            <p:ph type="sldNum" sz="quarter" idx="12"/>
          </p:nvPr>
        </p:nvSpPr>
        <p:spPr/>
        <p:txBody>
          <a:bodyPr/>
          <a:lstStyle/>
          <a:p>
            <a:fld id="{CE68A0BE-C123-194B-B38C-82F5486B51C9}" type="slidenum">
              <a:rPr lang="de-DE" smtClean="0">
                <a:latin typeface="Arial"/>
                <a:cs typeface="Arial"/>
              </a:rPr>
              <a:t>7</a:t>
            </a:fld>
            <a:endParaRPr lang="de-DE">
              <a:latin typeface="Arial"/>
              <a:cs typeface="Arial"/>
            </a:endParaRPr>
          </a:p>
        </p:txBody>
      </p:sp>
      <p:sp>
        <p:nvSpPr>
          <p:cNvPr id="7" name="Footer Placeholder 3">
            <a:extLst>
              <a:ext uri="{FF2B5EF4-FFF2-40B4-BE49-F238E27FC236}">
                <a16:creationId xmlns:a16="http://schemas.microsoft.com/office/drawing/2014/main" id="{A5D95821-4776-892F-119C-F9826740BCF6}"/>
              </a:ext>
            </a:extLst>
          </p:cNvPr>
          <p:cNvSpPr>
            <a:spLocks noGrp="1"/>
          </p:cNvSpPr>
          <p:nvPr>
            <p:ph type="ftr" sz="quarter" idx="3"/>
          </p:nvPr>
        </p:nvSpPr>
        <p:spPr/>
        <p:txBody>
          <a:bodyPr/>
          <a:lstStyle/>
          <a:p>
            <a:r>
              <a:rPr lang="de-DE" err="1">
                <a:latin typeface="Arial"/>
                <a:cs typeface="Arial"/>
              </a:rPr>
              <a:t>Coherent</a:t>
            </a:r>
            <a:r>
              <a:rPr lang="de-DE">
                <a:latin typeface="Arial"/>
                <a:cs typeface="Arial"/>
              </a:rPr>
              <a:t> </a:t>
            </a:r>
            <a:r>
              <a:rPr lang="de-DE" err="1">
                <a:latin typeface="Arial"/>
                <a:cs typeface="Arial"/>
              </a:rPr>
              <a:t>optical</a:t>
            </a:r>
            <a:r>
              <a:rPr lang="de-DE">
                <a:latin typeface="Arial"/>
                <a:cs typeface="Arial"/>
              </a:rPr>
              <a:t> </a:t>
            </a:r>
            <a:r>
              <a:rPr lang="de-DE" err="1">
                <a:latin typeface="Arial"/>
                <a:cs typeface="Arial"/>
              </a:rPr>
              <a:t>transceivers</a:t>
            </a:r>
            <a:endParaRPr lang="de-DE">
              <a:latin typeface="Arial"/>
              <a:cs typeface="Arial"/>
            </a:endParaRPr>
          </a:p>
        </p:txBody>
      </p:sp>
      <p:sp>
        <p:nvSpPr>
          <p:cNvPr id="4" name="Date Placeholder 3">
            <a:extLst>
              <a:ext uri="{FF2B5EF4-FFF2-40B4-BE49-F238E27FC236}">
                <a16:creationId xmlns:a16="http://schemas.microsoft.com/office/drawing/2014/main" id="{C73E73E2-DABA-0AA1-31B6-777D93CCC2C3}"/>
              </a:ext>
            </a:extLst>
          </p:cNvPr>
          <p:cNvSpPr>
            <a:spLocks noGrp="1"/>
          </p:cNvSpPr>
          <p:nvPr>
            <p:ph type="dt" sz="half" idx="2"/>
          </p:nvPr>
        </p:nvSpPr>
        <p:spPr/>
        <p:txBody>
          <a:bodyPr/>
          <a:lstStyle/>
          <a:p>
            <a:fld id="{7E9AA530-B9BE-F047-B05C-ACC2D58FB1E8}" type="datetime1">
              <a:rPr lang="de-DE" smtClean="0"/>
              <a:t>04.11.2024</a:t>
            </a:fld>
            <a:endParaRPr lang="de-DE"/>
          </a:p>
        </p:txBody>
      </p:sp>
      <p:pic>
        <p:nvPicPr>
          <p:cNvPr id="10" name="Picture 9">
            <a:extLst>
              <a:ext uri="{FF2B5EF4-FFF2-40B4-BE49-F238E27FC236}">
                <a16:creationId xmlns:a16="http://schemas.microsoft.com/office/drawing/2014/main" id="{699A51C9-9FFD-49C7-420E-1FBDC20B8CA1}"/>
              </a:ext>
            </a:extLst>
          </p:cNvPr>
          <p:cNvPicPr>
            <a:picLocks noChangeAspect="1"/>
          </p:cNvPicPr>
          <p:nvPr/>
        </p:nvPicPr>
        <p:blipFill>
          <a:blip r:embed="rId3"/>
          <a:stretch>
            <a:fillRect/>
          </a:stretch>
        </p:blipFill>
        <p:spPr>
          <a:xfrm>
            <a:off x="527474" y="2256661"/>
            <a:ext cx="3870961" cy="2905435"/>
          </a:xfrm>
          <a:prstGeom prst="rect">
            <a:avLst/>
          </a:prstGeom>
        </p:spPr>
      </p:pic>
      <p:pic>
        <p:nvPicPr>
          <p:cNvPr id="12" name="Picture 11">
            <a:extLst>
              <a:ext uri="{FF2B5EF4-FFF2-40B4-BE49-F238E27FC236}">
                <a16:creationId xmlns:a16="http://schemas.microsoft.com/office/drawing/2014/main" id="{0622AE29-3A70-D5C3-BB80-B3FD7C70184D}"/>
              </a:ext>
            </a:extLst>
          </p:cNvPr>
          <p:cNvPicPr>
            <a:picLocks noChangeAspect="1"/>
          </p:cNvPicPr>
          <p:nvPr/>
        </p:nvPicPr>
        <p:blipFill>
          <a:blip r:embed="rId4"/>
          <a:stretch>
            <a:fillRect/>
          </a:stretch>
        </p:blipFill>
        <p:spPr>
          <a:xfrm>
            <a:off x="4111981" y="2256662"/>
            <a:ext cx="3870961" cy="2905435"/>
          </a:xfrm>
          <a:prstGeom prst="rect">
            <a:avLst/>
          </a:prstGeom>
        </p:spPr>
      </p:pic>
      <p:pic>
        <p:nvPicPr>
          <p:cNvPr id="14" name="Picture 13">
            <a:extLst>
              <a:ext uri="{FF2B5EF4-FFF2-40B4-BE49-F238E27FC236}">
                <a16:creationId xmlns:a16="http://schemas.microsoft.com/office/drawing/2014/main" id="{049A5C49-D5A7-0216-B41A-DE091AD40B41}"/>
              </a:ext>
            </a:extLst>
          </p:cNvPr>
          <p:cNvPicPr>
            <a:picLocks noChangeAspect="1"/>
          </p:cNvPicPr>
          <p:nvPr/>
        </p:nvPicPr>
        <p:blipFill>
          <a:blip r:embed="rId5"/>
          <a:stretch>
            <a:fillRect/>
          </a:stretch>
        </p:blipFill>
        <p:spPr>
          <a:xfrm>
            <a:off x="7745025" y="2326109"/>
            <a:ext cx="3685904" cy="2766537"/>
          </a:xfrm>
          <a:prstGeom prst="rect">
            <a:avLst/>
          </a:prstGeom>
        </p:spPr>
      </p:pic>
      <p:sp>
        <p:nvSpPr>
          <p:cNvPr id="5" name="Content Placeholder 2">
            <a:extLst>
              <a:ext uri="{FF2B5EF4-FFF2-40B4-BE49-F238E27FC236}">
                <a16:creationId xmlns:a16="http://schemas.microsoft.com/office/drawing/2014/main" id="{2E286915-C61F-1D87-3253-A4EBA50ADD17}"/>
              </a:ext>
            </a:extLst>
          </p:cNvPr>
          <p:cNvSpPr txBox="1">
            <a:spLocks/>
          </p:cNvSpPr>
          <p:nvPr/>
        </p:nvSpPr>
        <p:spPr>
          <a:xfrm>
            <a:off x="838199" y="5593129"/>
            <a:ext cx="10669859" cy="68289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Futura LT Pro Book" panose="020B05020202040203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Futura LT Pro Book" panose="020B05020202040203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utura LT Pro Book" panose="020B05020202040203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utura LT Pro Book" panose="020B05020202040203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utura LT Pro Book" panose="020B05020202040203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DE">
                <a:latin typeface="Arial"/>
                <a:cs typeface="Arial"/>
              </a:rPr>
              <a:t>Missed Opportunity: </a:t>
            </a:r>
            <a:r>
              <a:rPr lang="en-DE" b="1">
                <a:latin typeface="Arial"/>
                <a:cs typeface="Arial"/>
              </a:rPr>
              <a:t>Light</a:t>
            </a:r>
            <a:r>
              <a:rPr lang="en-DE">
                <a:latin typeface="Arial"/>
                <a:cs typeface="Arial"/>
              </a:rPr>
              <a:t> has more </a:t>
            </a:r>
            <a:r>
              <a:rPr lang="en-DE" b="1">
                <a:latin typeface="Arial"/>
                <a:cs typeface="Arial"/>
              </a:rPr>
              <a:t>Properties</a:t>
            </a:r>
          </a:p>
        </p:txBody>
      </p:sp>
    </p:spTree>
    <p:extLst>
      <p:ext uri="{BB962C8B-B14F-4D97-AF65-F5344CB8AC3E}">
        <p14:creationId xmlns:p14="http://schemas.microsoft.com/office/powerpoint/2010/main" val="21568262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EB178D-18BD-33B3-C009-E00BD9F3BDAF}"/>
              </a:ext>
            </a:extLst>
          </p:cNvPr>
          <p:cNvSpPr>
            <a:spLocks noGrp="1"/>
          </p:cNvSpPr>
          <p:nvPr>
            <p:ph type="title"/>
          </p:nvPr>
        </p:nvSpPr>
        <p:spPr/>
        <p:txBody>
          <a:bodyPr/>
          <a:lstStyle/>
          <a:p>
            <a:r>
              <a:rPr lang="en-DE">
                <a:latin typeface="Arial"/>
                <a:cs typeface="Arial"/>
              </a:rPr>
              <a:t>Main Properties of Photonic Waves</a:t>
            </a:r>
          </a:p>
        </p:txBody>
      </p:sp>
      <p:sp>
        <p:nvSpPr>
          <p:cNvPr id="3" name="Content Placeholder 2">
            <a:extLst>
              <a:ext uri="{FF2B5EF4-FFF2-40B4-BE49-F238E27FC236}">
                <a16:creationId xmlns:a16="http://schemas.microsoft.com/office/drawing/2014/main" id="{92E51C65-5C75-5574-AD15-6F4FBFA9BFAF}"/>
              </a:ext>
            </a:extLst>
          </p:cNvPr>
          <p:cNvSpPr>
            <a:spLocks noGrp="1"/>
          </p:cNvSpPr>
          <p:nvPr>
            <p:ph idx="1"/>
          </p:nvPr>
        </p:nvSpPr>
        <p:spPr/>
        <p:txBody>
          <a:bodyPr>
            <a:normAutofit/>
          </a:bodyPr>
          <a:lstStyle/>
          <a:p>
            <a:r>
              <a:rPr lang="en-DE">
                <a:latin typeface="Arial"/>
                <a:cs typeface="Arial"/>
              </a:rPr>
              <a:t>Besides </a:t>
            </a:r>
            <a:r>
              <a:rPr lang="en-DE" b="1">
                <a:latin typeface="Arial"/>
                <a:cs typeface="Arial"/>
              </a:rPr>
              <a:t>Amplitude</a:t>
            </a:r>
            <a:r>
              <a:rPr lang="en-DE">
                <a:latin typeface="Arial"/>
                <a:cs typeface="Arial"/>
              </a:rPr>
              <a:t>, also </a:t>
            </a:r>
            <a:r>
              <a:rPr lang="en-DE" b="1">
                <a:latin typeface="Arial"/>
                <a:cs typeface="Arial"/>
              </a:rPr>
              <a:t>Phase</a:t>
            </a:r>
            <a:r>
              <a:rPr lang="en-DE">
                <a:latin typeface="Arial"/>
                <a:cs typeface="Arial"/>
              </a:rPr>
              <a:t> and </a:t>
            </a:r>
            <a:r>
              <a:rPr lang="en-DE" b="1">
                <a:latin typeface="Arial"/>
                <a:cs typeface="Arial"/>
              </a:rPr>
              <a:t>Polarisation</a:t>
            </a:r>
            <a:endParaRPr lang="en-DE">
              <a:latin typeface="Arial"/>
              <a:cs typeface="Arial"/>
            </a:endParaRPr>
          </a:p>
          <a:p>
            <a:r>
              <a:rPr lang="en-DE">
                <a:latin typeface="Arial"/>
                <a:cs typeface="Arial"/>
              </a:rPr>
              <a:t>More properties per Carrier = Higher Bandwidth</a:t>
            </a:r>
          </a:p>
        </p:txBody>
      </p:sp>
      <p:sp>
        <p:nvSpPr>
          <p:cNvPr id="6" name="Slide Number Placeholder 5">
            <a:extLst>
              <a:ext uri="{FF2B5EF4-FFF2-40B4-BE49-F238E27FC236}">
                <a16:creationId xmlns:a16="http://schemas.microsoft.com/office/drawing/2014/main" id="{7EA9F8EC-1789-9E3D-A909-FD85E8345248}"/>
              </a:ext>
            </a:extLst>
          </p:cNvPr>
          <p:cNvSpPr>
            <a:spLocks noGrp="1"/>
          </p:cNvSpPr>
          <p:nvPr>
            <p:ph type="sldNum" sz="quarter" idx="12"/>
          </p:nvPr>
        </p:nvSpPr>
        <p:spPr/>
        <p:txBody>
          <a:bodyPr/>
          <a:lstStyle/>
          <a:p>
            <a:fld id="{CE68A0BE-C123-194B-B38C-82F5486B51C9}" type="slidenum">
              <a:rPr lang="de-DE" smtClean="0">
                <a:latin typeface="Arial"/>
                <a:cs typeface="Arial"/>
              </a:rPr>
              <a:t>8</a:t>
            </a:fld>
            <a:endParaRPr lang="de-DE">
              <a:latin typeface="Arial"/>
              <a:cs typeface="Arial"/>
            </a:endParaRPr>
          </a:p>
        </p:txBody>
      </p:sp>
      <p:sp>
        <p:nvSpPr>
          <p:cNvPr id="7" name="Footer Placeholder 3">
            <a:extLst>
              <a:ext uri="{FF2B5EF4-FFF2-40B4-BE49-F238E27FC236}">
                <a16:creationId xmlns:a16="http://schemas.microsoft.com/office/drawing/2014/main" id="{A5D95821-4776-892F-119C-F9826740BCF6}"/>
              </a:ext>
            </a:extLst>
          </p:cNvPr>
          <p:cNvSpPr>
            <a:spLocks noGrp="1"/>
          </p:cNvSpPr>
          <p:nvPr>
            <p:ph type="ftr" sz="quarter" idx="3"/>
          </p:nvPr>
        </p:nvSpPr>
        <p:spPr/>
        <p:txBody>
          <a:bodyPr/>
          <a:lstStyle/>
          <a:p>
            <a:r>
              <a:rPr lang="de-DE" err="1">
                <a:latin typeface="Arial"/>
                <a:cs typeface="Arial"/>
              </a:rPr>
              <a:t>Coherent</a:t>
            </a:r>
            <a:r>
              <a:rPr lang="de-DE">
                <a:latin typeface="Arial"/>
                <a:cs typeface="Arial"/>
              </a:rPr>
              <a:t> </a:t>
            </a:r>
            <a:r>
              <a:rPr lang="de-DE" err="1">
                <a:latin typeface="Arial"/>
                <a:cs typeface="Arial"/>
              </a:rPr>
              <a:t>optical</a:t>
            </a:r>
            <a:r>
              <a:rPr lang="de-DE">
                <a:latin typeface="Arial"/>
                <a:cs typeface="Arial"/>
              </a:rPr>
              <a:t> </a:t>
            </a:r>
            <a:r>
              <a:rPr lang="de-DE" err="1">
                <a:latin typeface="Arial"/>
                <a:cs typeface="Arial"/>
              </a:rPr>
              <a:t>transceivers</a:t>
            </a:r>
            <a:endParaRPr lang="de-DE">
              <a:latin typeface="Arial"/>
              <a:cs typeface="Arial"/>
            </a:endParaRPr>
          </a:p>
        </p:txBody>
      </p:sp>
      <p:sp>
        <p:nvSpPr>
          <p:cNvPr id="4" name="Date Placeholder 3">
            <a:extLst>
              <a:ext uri="{FF2B5EF4-FFF2-40B4-BE49-F238E27FC236}">
                <a16:creationId xmlns:a16="http://schemas.microsoft.com/office/drawing/2014/main" id="{C73E73E2-DABA-0AA1-31B6-777D93CCC2C3}"/>
              </a:ext>
            </a:extLst>
          </p:cNvPr>
          <p:cNvSpPr>
            <a:spLocks noGrp="1"/>
          </p:cNvSpPr>
          <p:nvPr>
            <p:ph type="dt" sz="half" idx="2"/>
          </p:nvPr>
        </p:nvSpPr>
        <p:spPr/>
        <p:txBody>
          <a:bodyPr/>
          <a:lstStyle/>
          <a:p>
            <a:fld id="{7E9AA530-B9BE-F047-B05C-ACC2D58FB1E8}" type="datetime1">
              <a:rPr lang="de-DE" smtClean="0"/>
              <a:t>04.11.2024</a:t>
            </a:fld>
            <a:endParaRPr lang="de-DE"/>
          </a:p>
        </p:txBody>
      </p:sp>
      <p:pic>
        <p:nvPicPr>
          <p:cNvPr id="10" name="Picture 9" descr="A black square with colorful lines&#10;&#10;Description automatically generated">
            <a:extLst>
              <a:ext uri="{FF2B5EF4-FFF2-40B4-BE49-F238E27FC236}">
                <a16:creationId xmlns:a16="http://schemas.microsoft.com/office/drawing/2014/main" id="{B06C5F40-6604-87CD-459A-B0E08365AE2D}"/>
              </a:ext>
            </a:extLst>
          </p:cNvPr>
          <p:cNvPicPr>
            <a:picLocks noChangeAspect="1"/>
          </p:cNvPicPr>
          <p:nvPr/>
        </p:nvPicPr>
        <p:blipFill>
          <a:blip r:embed="rId3"/>
          <a:stretch>
            <a:fillRect/>
          </a:stretch>
        </p:blipFill>
        <p:spPr>
          <a:xfrm>
            <a:off x="2277687" y="3418148"/>
            <a:ext cx="6924502" cy="2931928"/>
          </a:xfrm>
          <a:prstGeom prst="rect">
            <a:avLst/>
          </a:prstGeom>
        </p:spPr>
      </p:pic>
    </p:spTree>
    <p:extLst>
      <p:ext uri="{BB962C8B-B14F-4D97-AF65-F5344CB8AC3E}">
        <p14:creationId xmlns:p14="http://schemas.microsoft.com/office/powerpoint/2010/main" val="4096641108"/>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82886AF0-AEEC-9F46-80AC-3638830C3C2B}" vid="{708692DC-5580-3746-8EFF-45A9B4555799}"/>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Template>
  <TotalTime>0</TotalTime>
  <Words>6650</Words>
  <Application>Microsoft Office PowerPoint</Application>
  <PresentationFormat>Breitbild</PresentationFormat>
  <Paragraphs>1168</Paragraphs>
  <Slides>52</Slides>
  <Notes>48</Notes>
  <HiddenSlides>15</HiddenSlides>
  <MMClips>4</MMClips>
  <ScaleCrop>false</ScaleCrop>
  <HeadingPairs>
    <vt:vector size="4" baseType="variant">
      <vt:variant>
        <vt:lpstr>Design</vt:lpstr>
      </vt:variant>
      <vt:variant>
        <vt:i4>1</vt:i4>
      </vt:variant>
      <vt:variant>
        <vt:lpstr>Folientitel</vt:lpstr>
      </vt:variant>
      <vt:variant>
        <vt:i4>52</vt:i4>
      </vt:variant>
    </vt:vector>
  </HeadingPairs>
  <TitlesOfParts>
    <vt:vector size="53" baseType="lpstr">
      <vt:lpstr>Office</vt:lpstr>
      <vt:lpstr>current capabilities and future possibilities</vt:lpstr>
      <vt:lpstr>PowerPoint-Präsentation</vt:lpstr>
      <vt:lpstr>PowerPoint-Präsentation</vt:lpstr>
      <vt:lpstr>PowerPoint-Präsentation</vt:lpstr>
      <vt:lpstr>PowerPoint-Präsentation</vt:lpstr>
      <vt:lpstr>Direct Detection Transceiver limits</vt:lpstr>
      <vt:lpstr>Direct Detection Transceiver limits</vt:lpstr>
      <vt:lpstr>Direct Detection Transceiver limits</vt:lpstr>
      <vt:lpstr>Main Properties of Photonic Waves</vt:lpstr>
      <vt:lpstr>Polarisation Signal on X and Y Plane </vt:lpstr>
      <vt:lpstr>Polarisation Signal on X and Y Plane </vt:lpstr>
      <vt:lpstr>Polarisation Signal on X and Y Plane </vt:lpstr>
      <vt:lpstr>Polarisation Signal on X and Y Plane </vt:lpstr>
      <vt:lpstr>Polarisation Signal on X and Y Plane </vt:lpstr>
      <vt:lpstr>Polarisation Signal on X and Y Plane </vt:lpstr>
      <vt:lpstr>Polarisation Signal on X and Y Plane </vt:lpstr>
      <vt:lpstr>PowerPoint-Präsentation</vt:lpstr>
      <vt:lpstr>Constellation Diagramm</vt:lpstr>
      <vt:lpstr>Constellation Diagramm</vt:lpstr>
      <vt:lpstr>Constellation Diagramm</vt:lpstr>
      <vt:lpstr>PowerPoint-Präsentation</vt:lpstr>
      <vt:lpstr>PowerPoint-Präsentation</vt:lpstr>
      <vt:lpstr>PowerPoint-Präsentation</vt:lpstr>
      <vt:lpstr>PowerPoint-Präsentation</vt:lpstr>
      <vt:lpstr>PowerPoint-Präsentation</vt:lpstr>
      <vt:lpstr>Measuring Signal Quality</vt:lpstr>
      <vt:lpstr>Phase and Amplitude Errors</vt:lpstr>
      <vt:lpstr>PowerPoint-Präsentation</vt:lpstr>
      <vt:lpstr>NOKIA SR-OS and 400G ZR Transceiver</vt:lpstr>
      <vt:lpstr>config with the CLI</vt:lpstr>
      <vt:lpstr>analysis with the CLI</vt:lpstr>
      <vt:lpstr>analysis with the CLI</vt:lpstr>
      <vt:lpstr>the interesting part</vt:lpstr>
      <vt:lpstr>RX Channel</vt:lpstr>
      <vt:lpstr>Chromatic Dispersion (CD)</vt:lpstr>
      <vt:lpstr>Polarisation Mode Dispersion (PMD)</vt:lpstr>
      <vt:lpstr>PowerPoint-Präsentation</vt:lpstr>
      <vt:lpstr>PowerPoint-Präsentation</vt:lpstr>
      <vt:lpstr>Carrier Phase Recovery (CPR)</vt:lpstr>
      <vt:lpstr>Signal-to-Noise Ratio (SNR)</vt:lpstr>
      <vt:lpstr>Compatibility / Application Mode</vt:lpstr>
      <vt:lpstr>Compatibility / Application Mode</vt:lpstr>
      <vt:lpstr>PowerPoint-Präsentation</vt:lpstr>
      <vt:lpstr>PowerPoint-Präsentation</vt:lpstr>
      <vt:lpstr>PowerPoint-Präsentation</vt:lpstr>
      <vt:lpstr>more bandwidth for 800G, 1.6T or 3.2T with coherent </vt:lpstr>
      <vt:lpstr>thomas.weible@flexoptix.net gerhard.stein@flexoptix.net</vt:lpstr>
      <vt:lpstr>PowerPoint-Präsentation</vt:lpstr>
      <vt:lpstr>PowerPoint-Präsentation</vt:lpstr>
      <vt:lpstr>Outlook: OpenXR 16 x 25Gbit/s via DSCM</vt:lpstr>
      <vt:lpstr>Outlook: DSCM (Digital SubCarrier Multiplexing)</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Steps for a Successful Recruitment</dc:title>
  <dc:creator>Gerhard Stein - FLEXOPTIX</dc:creator>
  <cp:lastModifiedBy>Gerhard Stein - FLEXOPTIX</cp:lastModifiedBy>
  <cp:revision>138</cp:revision>
  <cp:lastPrinted>2024-01-31T06:49:04Z</cp:lastPrinted>
  <dcterms:created xsi:type="dcterms:W3CDTF">2023-09-05T07:49:56Z</dcterms:created>
  <dcterms:modified xsi:type="dcterms:W3CDTF">2024-11-04T10:38:09Z</dcterms:modified>
</cp:coreProperties>
</file>